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entation.xml" ContentType="application/vnd.openxmlformats-officedocument.presentationml.presentation.main+xml"/>
  <Override PartName="/ppt/slides/slide23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22.xml" ContentType="application/vnd.openxmlformats-officedocument.presentationml.slide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notesSlides/notesSlide25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notesSlides/notesSlide24.xml" ContentType="application/vnd.openxmlformats-officedocument.presentationml.notesSlid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97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38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2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28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6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7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19" r:id="rId2"/>
    <p:sldMasterId id="2147483778" r:id="rId3"/>
    <p:sldMasterId id="2147483790" r:id="rId4"/>
    <p:sldMasterId id="2147483794" r:id="rId5"/>
    <p:sldMasterId id="2147483796" r:id="rId6"/>
  </p:sldMasterIdLst>
  <p:notesMasterIdLst>
    <p:notesMasterId r:id="rId32"/>
  </p:notesMasterIdLst>
  <p:sldIdLst>
    <p:sldId id="274" r:id="rId7"/>
    <p:sldId id="311" r:id="rId8"/>
    <p:sldId id="312" r:id="rId9"/>
    <p:sldId id="305" r:id="rId10"/>
    <p:sldId id="307" r:id="rId11"/>
    <p:sldId id="308" r:id="rId12"/>
    <p:sldId id="285" r:id="rId13"/>
    <p:sldId id="275" r:id="rId14"/>
    <p:sldId id="287" r:id="rId15"/>
    <p:sldId id="288" r:id="rId16"/>
    <p:sldId id="289" r:id="rId17"/>
    <p:sldId id="297" r:id="rId18"/>
    <p:sldId id="290" r:id="rId19"/>
    <p:sldId id="291" r:id="rId20"/>
    <p:sldId id="309" r:id="rId21"/>
    <p:sldId id="299" r:id="rId22"/>
    <p:sldId id="298" r:id="rId23"/>
    <p:sldId id="292" r:id="rId24"/>
    <p:sldId id="293" r:id="rId25"/>
    <p:sldId id="310" r:id="rId26"/>
    <p:sldId id="295" r:id="rId27"/>
    <p:sldId id="294" r:id="rId28"/>
    <p:sldId id="296" r:id="rId29"/>
    <p:sldId id="304" r:id="rId30"/>
    <p:sldId id="301" r:id="rId31"/>
  </p:sldIdLst>
  <p:sldSz cx="9144000" cy="6858000" type="screen4x3"/>
  <p:notesSz cx="6858000" cy="9144000"/>
  <p:defaultTextStyle>
    <a:lvl1pPr>
      <a:defRPr>
        <a:latin typeface="+mn-lt"/>
        <a:ea typeface="+mn-ea"/>
        <a:cs typeface="+mn-cs"/>
        <a:sym typeface="Helvetica Neue"/>
      </a:defRPr>
    </a:lvl1pPr>
    <a:lvl2pPr>
      <a:defRPr>
        <a:latin typeface="+mn-lt"/>
        <a:ea typeface="+mn-ea"/>
        <a:cs typeface="+mn-cs"/>
        <a:sym typeface="Helvetica Neue"/>
      </a:defRPr>
    </a:lvl2pPr>
    <a:lvl3pPr>
      <a:defRPr>
        <a:latin typeface="+mn-lt"/>
        <a:ea typeface="+mn-ea"/>
        <a:cs typeface="+mn-cs"/>
        <a:sym typeface="Helvetica Neue"/>
      </a:defRPr>
    </a:lvl3pPr>
    <a:lvl4pPr>
      <a:defRPr>
        <a:latin typeface="+mn-lt"/>
        <a:ea typeface="+mn-ea"/>
        <a:cs typeface="+mn-cs"/>
        <a:sym typeface="Helvetica Neue"/>
      </a:defRPr>
    </a:lvl4pPr>
    <a:lvl5pPr>
      <a:defRPr>
        <a:latin typeface="+mn-lt"/>
        <a:ea typeface="+mn-ea"/>
        <a:cs typeface="+mn-cs"/>
        <a:sym typeface="Helvetica Neue"/>
      </a:defRPr>
    </a:lvl5pPr>
    <a:lvl6pPr>
      <a:defRPr>
        <a:latin typeface="+mn-lt"/>
        <a:ea typeface="+mn-ea"/>
        <a:cs typeface="+mn-cs"/>
        <a:sym typeface="Helvetica Neue"/>
      </a:defRPr>
    </a:lvl6pPr>
    <a:lvl7pPr>
      <a:defRPr>
        <a:latin typeface="+mn-lt"/>
        <a:ea typeface="+mn-ea"/>
        <a:cs typeface="+mn-cs"/>
        <a:sym typeface="Helvetica Neue"/>
      </a:defRPr>
    </a:lvl7pPr>
    <a:lvl8pPr>
      <a:defRPr>
        <a:latin typeface="+mn-lt"/>
        <a:ea typeface="+mn-ea"/>
        <a:cs typeface="+mn-cs"/>
        <a:sym typeface="Helvetica Neue"/>
      </a:defRPr>
    </a:lvl8pPr>
    <a:lvl9pPr>
      <a:defRPr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5" autoAdjust="0"/>
    <p:restoredTop sz="74354" autoAdjust="0"/>
  </p:normalViewPr>
  <p:slideViewPr>
    <p:cSldViewPr>
      <p:cViewPr varScale="1">
        <p:scale>
          <a:sx n="54" d="100"/>
          <a:sy n="54" d="100"/>
        </p:scale>
        <p:origin x="181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customXml" Target="../customXml/item1.xml"/><Relationship Id="rId40" Type="http://schemas.openxmlformats.org/officeDocument/2006/relationships/customXml" Target="../customXml/item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07264385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baseline="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46037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defTabSz="914400">
              <a:lnSpc>
                <a:spcPct val="100000"/>
              </a:lnSpc>
              <a:buSzPct val="100000"/>
              <a:buFont typeface="Wingdings" pitchFamily="2" charset="2"/>
              <a:buChar char="§"/>
              <a:defRPr sz="1800"/>
            </a:pPr>
            <a:r>
              <a:rPr lang="en-GB" sz="1200" dirty="0">
                <a:latin typeface="Calibri"/>
                <a:ea typeface="Calibri"/>
                <a:cs typeface="Calibri"/>
                <a:sym typeface="Calibri"/>
              </a:rPr>
              <a:t>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50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94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0101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0822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0202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364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43404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lang="en-GB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451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51777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1550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43D24-E8C4-435C-93F3-855AAAA5A75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81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72063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82281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398845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64003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6895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5216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43D24-E8C4-435C-93F3-855AAAA5A755}" type="slidenum">
              <a:rPr lang="en-GB" smtClean="0">
                <a:solidFill>
                  <a:prstClr val="black"/>
                </a:solidFill>
              </a:rPr>
              <a:pPr/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703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036759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43D24-E8C4-435C-93F3-855AAAA5A75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669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9181" tIns="44591" rIns="89181" bIns="44591">
            <a:normAutofit/>
          </a:bodyPr>
          <a:lstStyle/>
          <a:p>
            <a:endParaRPr lang="en-GB" sz="1200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879" y="8684518"/>
            <a:ext cx="2971536" cy="457961"/>
          </a:xfrm>
          <a:prstGeom prst="rect">
            <a:avLst/>
          </a:prstGeom>
        </p:spPr>
        <p:txBody>
          <a:bodyPr lIns="89181" tIns="44591" rIns="89181" bIns="44591"/>
          <a:lstStyle/>
          <a:p>
            <a:fld id="{99243D24-E8C4-435C-93F3-855AAAA5A75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095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Shape 110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4" name="Shape 110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GB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922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64" name="Shape 2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228600" lvl="0" indent="-228600">
              <a:buFont typeface="+mj-lt"/>
              <a:buNone/>
              <a:defRPr sz="1800"/>
            </a:pPr>
            <a:endParaRPr lang="en-GB" sz="1200" dirty="0"/>
          </a:p>
          <a:p>
            <a:pPr lvl="0">
              <a:defRPr sz="1800"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205807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en-GB" sz="1200" dirty="0">
              <a:latin typeface="Calibri" panose="020F050202020403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193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10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711" y="4509120"/>
            <a:ext cx="5184578" cy="21724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66641506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4501413"/>
      </p:ext>
    </p:extLst>
  </p:cSld>
  <p:clrMapOvr>
    <a:masterClrMapping/>
  </p:clrMapOvr>
  <p:transition spd="med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3897039"/>
      </p:ext>
    </p:extLst>
  </p:cSld>
  <p:clrMapOvr>
    <a:masterClrMapping/>
  </p:clrMapOvr>
  <p:transition spd="med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88" name="Shape 188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89" name="Shape 18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9046206"/>
      </p:ext>
    </p:extLst>
  </p:cSld>
  <p:clrMapOvr>
    <a:masterClrMapping/>
  </p:clrMapOvr>
  <p:transition spd="med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92" name="Shape 192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93" name="Shape 19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012540"/>
      </p:ext>
    </p:extLst>
  </p:cSld>
  <p:clrMapOvr>
    <a:masterClrMapping/>
  </p:clrMapOvr>
  <p:transition spd="med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96" name="Shape 19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97" name="Shape 1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096070"/>
      </p:ext>
    </p:extLst>
  </p:cSld>
  <p:clrMapOvr>
    <a:masterClrMapping/>
  </p:clrMapOvr>
  <p:transition spd="med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00" name="Shape 200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01" name="Shape 2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4356934"/>
      </p:ext>
    </p:extLst>
  </p:cSld>
  <p:clrMapOvr>
    <a:masterClrMapping/>
  </p:clrMapOvr>
  <p:transition spd="med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04" name="Shape 204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05" name="Shape 2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06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711" y="4509120"/>
            <a:ext cx="5184578" cy="21724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97739403"/>
      </p:ext>
    </p:extLst>
  </p:cSld>
  <p:clrMapOvr>
    <a:masterClrMapping/>
  </p:clrMapOvr>
  <p:transition spd="med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09" name="Shape 20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10" name="Shape 2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7999065"/>
      </p:ext>
    </p:extLst>
  </p:cSld>
  <p:clrMapOvr>
    <a:masterClrMapping/>
  </p:clrMapOvr>
  <p:transition spd="med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13" name="Shape 213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214" name="Shape 2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1161476"/>
      </p:ext>
    </p:extLst>
  </p:cSld>
  <p:clrMapOvr>
    <a:masterClrMapping/>
  </p:clrMapOvr>
  <p:transition spd="med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17" name="Shape 21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7098721"/>
      </p:ext>
    </p:extLst>
  </p:cSld>
  <p:clrMapOvr>
    <a:masterClrMapping/>
  </p:clrMapOvr>
  <p:transition spd="med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21" name="Shape 221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22" name="Shape 2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231778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7843521"/>
      </p:ext>
    </p:extLst>
  </p:cSld>
  <p:clrMapOvr>
    <a:masterClrMapping/>
  </p:clrMapOvr>
  <p:transition spd="med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25" name="Shape 2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0207513"/>
      </p:ext>
    </p:extLst>
  </p:cSld>
  <p:clrMapOvr>
    <a:masterClrMapping/>
  </p:clrMapOvr>
  <p:transition spd="med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8916527"/>
      </p:ext>
    </p:extLst>
  </p:cSld>
  <p:clrMapOvr>
    <a:masterClrMapping/>
  </p:clrMapOvr>
  <p:transition spd="med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30" name="Shape 230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31" name="Shape 2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5302850"/>
      </p:ext>
    </p:extLst>
  </p:cSld>
  <p:clrMapOvr>
    <a:masterClrMapping/>
  </p:clrMapOvr>
  <p:transition spd="med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34" name="Shape 234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35" name="Shape 2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8118630"/>
      </p:ext>
    </p:extLst>
  </p:cSld>
  <p:clrMapOvr>
    <a:masterClrMapping/>
  </p:clrMapOvr>
  <p:transition spd="med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38" name="Shape 23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39" name="Shape 2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1597953"/>
      </p:ext>
    </p:extLst>
  </p:cSld>
  <p:clrMapOvr>
    <a:masterClrMapping/>
  </p:clrMapOvr>
  <p:transition spd="med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42" name="Shape 242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43" name="Shape 2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3116166"/>
      </p:ext>
    </p:extLst>
  </p:cSld>
  <p:clrMapOvr>
    <a:masterClrMapping/>
  </p:clrMapOvr>
  <p:transition spd="med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spcBef>
                <a:spcPct val="20000"/>
              </a:spcBef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GB">
              <a:latin typeface="Times New Roman"/>
              <a:cs typeface="Times New Roman"/>
              <a:sym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spcBef>
                <a:spcPct val="20000"/>
              </a:spcBef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GB">
              <a:latin typeface="Times New Roman"/>
              <a:cs typeface="Times New Roman"/>
              <a:sym typeface="Times New Roman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75000"/>
              </a:lnSpc>
              <a:spcBef>
                <a:spcPct val="20000"/>
              </a:spcBef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57BC6536-6AC3-44DA-9DCD-939D9247C2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225472"/>
      </p:ext>
    </p:extLst>
  </p:cSld>
  <p:clrMapOvr>
    <a:masterClrMapping/>
  </p:clrMapOvr>
  <p:transition spd="med">
    <p:wipe dir="r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EF403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242088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509120"/>
            <a:ext cx="5184576" cy="2172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649448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403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rgbClr val="666666"/>
                </a:solidFill>
              </a:defRPr>
            </a:lvl1pPr>
            <a:lvl2pPr>
              <a:defRPr sz="2400">
                <a:solidFill>
                  <a:srgbClr val="666666"/>
                </a:solidFill>
              </a:defRPr>
            </a:lvl2pPr>
            <a:lvl3pPr>
              <a:defRPr sz="2000">
                <a:solidFill>
                  <a:srgbClr val="666666"/>
                </a:solidFill>
              </a:defRPr>
            </a:lvl3pPr>
            <a:lvl4pPr>
              <a:defRPr>
                <a:solidFill>
                  <a:srgbClr val="666666"/>
                </a:solidFill>
              </a:defRPr>
            </a:lvl4pPr>
            <a:lvl5pPr>
              <a:defRPr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572826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0840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7039721"/>
      </p:ext>
    </p:extLst>
  </p:cSld>
  <p:clrMapOvr>
    <a:masterClrMapping/>
  </p:clrMapOvr>
  <p:transition spd="med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403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894827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403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566013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230995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195806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98177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238130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627042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100604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403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rgbClr val="666666"/>
                </a:solidFill>
              </a:defRPr>
            </a:lvl1pPr>
            <a:lvl2pPr>
              <a:defRPr sz="2400">
                <a:solidFill>
                  <a:srgbClr val="666666"/>
                </a:solidFill>
              </a:defRPr>
            </a:lvl2pPr>
            <a:lvl3pPr>
              <a:defRPr sz="2000">
                <a:solidFill>
                  <a:srgbClr val="666666"/>
                </a:solidFill>
              </a:defRPr>
            </a:lvl3pPr>
            <a:lvl4pPr>
              <a:defRPr>
                <a:solidFill>
                  <a:srgbClr val="666666"/>
                </a:solidFill>
              </a:defRPr>
            </a:lvl4pPr>
            <a:lvl5pPr>
              <a:defRPr>
                <a:solidFill>
                  <a:srgbClr val="6666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C26DB-5549-4158-92B7-F4899BA9E64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:\Logos\CBUK\Full colour logo\CBUK full colour rg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31403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EF403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242088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509120"/>
            <a:ext cx="5184576" cy="2172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507914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>
            <a:lvl1pPr defTabSz="457200">
              <a:defRPr sz="4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6010384"/>
      </p:ext>
    </p:extLst>
  </p:cSld>
  <p:clrMapOvr>
    <a:masterClrMapping/>
  </p:clrMapOvr>
  <p:transition spd="med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403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rgbClr val="666666"/>
                </a:solidFill>
              </a:defRPr>
            </a:lvl1pPr>
            <a:lvl2pPr>
              <a:defRPr sz="2400">
                <a:solidFill>
                  <a:srgbClr val="666666"/>
                </a:solidFill>
              </a:defRPr>
            </a:lvl2pPr>
            <a:lvl3pPr>
              <a:defRPr sz="2000">
                <a:solidFill>
                  <a:srgbClr val="666666"/>
                </a:solidFill>
              </a:defRPr>
            </a:lvl3pPr>
            <a:lvl4pPr>
              <a:defRPr>
                <a:solidFill>
                  <a:srgbClr val="666666"/>
                </a:solidFill>
              </a:defRPr>
            </a:lvl4pPr>
            <a:lvl5pPr>
              <a:defRPr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824245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5055719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403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4437251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403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473486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5020158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5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1768517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142442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7730560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2420169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2" descr="H:\Logos\CBUK\Full colour logo\CBUK full colour 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805264"/>
            <a:ext cx="2088232" cy="875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851771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buChar char="–"/>
              <a:defRPr sz="3200"/>
            </a:lvl2pPr>
            <a:lvl3pPr marL="1606550" indent="-692150">
              <a:spcBef>
                <a:spcPts val="700"/>
              </a:spcBef>
              <a:buChar char="•"/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61" name="Shape 61"/>
          <p:cNvSpPr>
            <a:spLocks noGrp="1"/>
          </p:cNvSpPr>
          <p:nvPr>
            <p:ph type="sldNum" sz="quarter" idx="2"/>
          </p:nvPr>
        </p:nvSpPr>
        <p:spPr>
          <a:xfrm>
            <a:off x="6553200" y="6406785"/>
            <a:ext cx="2133600" cy="26425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804794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buChar char="–"/>
              <a:defRPr sz="3200"/>
            </a:lvl2pPr>
            <a:lvl3pPr marL="1606550" indent="-692150">
              <a:spcBef>
                <a:spcPts val="700"/>
              </a:spcBef>
              <a:buChar char="•"/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xfrm>
            <a:off x="6553200" y="6406785"/>
            <a:ext cx="2133600" cy="26425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493905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613" y="4508500"/>
            <a:ext cx="5184776" cy="2173289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5855492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>
              <a:buBlip>
                <a:blip r:embed="rId3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0359540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80" name="Shape 8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196892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hape 8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Blip>
                <a:blip r:embed="rId3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552576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6900879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90" name="Shape 9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916343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0018765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Shape 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2742426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3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689977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06" name="Shape 106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1779324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11" name="Shape 1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3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12" name="Shape 1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6289207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16" name="Shape 116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3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17" name="Shape 1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7565739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20" name="Shape 120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122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711" y="4509120"/>
            <a:ext cx="5184578" cy="21724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28130958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29" name="Shape 129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1079423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33" name="Shape 13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34" name="Shape 1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029914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544037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37" name="Shape 137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38" name="Shape 1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2061887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41" name="Shape 1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0050559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6601943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46" name="Shape 146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47" name="Shape 1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9217626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51" name="Shape 1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7840155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54" name="Shape 1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55" name="Shape 1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7503211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59" name="Shape 1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2955022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62" name="Shape 162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63" name="Shape 16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164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711" y="4509120"/>
            <a:ext cx="5184578" cy="21724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98315366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71" name="Shape 171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172" name="Shape 1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6026355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947067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849333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79" name="Shape 179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80" name="Shape 18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3305336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83" name="Shape 1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309249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832731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88" name="Shape 188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89" name="Shape 18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7716163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92" name="Shape 192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93" name="Shape 19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5281414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96" name="Shape 19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97" name="Shape 1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044097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00" name="Shape 200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01" name="Shape 2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2667974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04" name="Shape 204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05" name="Shape 2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06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711" y="4509120"/>
            <a:ext cx="5184578" cy="21724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59314173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09" name="Shape 20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10" name="Shape 2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2094743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13" name="Shape 213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214" name="Shape 2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155868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868821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17" name="Shape 21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6504401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21" name="Shape 221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22" name="Shape 2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3496142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25" name="Shape 2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3100913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8414449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30" name="Shape 230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31" name="Shape 2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0352738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34" name="Shape 234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35" name="Shape 2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4110697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38" name="Shape 23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39" name="Shape 2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0447729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42" name="Shape 242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43" name="Shape 2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7530422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spcBef>
                <a:spcPct val="20000"/>
              </a:spcBef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GB">
              <a:latin typeface="Times New Roman"/>
              <a:cs typeface="Times New Roman"/>
              <a:sym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spcBef>
                <a:spcPct val="20000"/>
              </a:spcBef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GB">
              <a:latin typeface="Times New Roman"/>
              <a:cs typeface="Times New Roman"/>
              <a:sym typeface="Times New Roman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75000"/>
              </a:lnSpc>
              <a:spcBef>
                <a:spcPct val="20000"/>
              </a:spcBef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57BC6536-6AC3-44DA-9DCD-939D9247C2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308155"/>
      </p:ext>
    </p:extLst>
  </p:cSld>
  <p:clrMapOvr>
    <a:masterClrMapping/>
  </p:clrMapOvr>
  <p:transition spd="med"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10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711" y="4509120"/>
            <a:ext cx="5184578" cy="21724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259257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279245"/>
      </p:ext>
    </p:extLst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9069906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0224421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5390889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4003325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7545407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4934112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5148314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4174032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147158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033008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4028486"/>
      </p:ext>
    </p:extLst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9462962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>
            <a:lvl1pPr defTabSz="457200">
              <a:defRPr sz="4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defTabSz="457200"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30474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buChar char="–"/>
              <a:defRPr sz="3200"/>
            </a:lvl2pPr>
            <a:lvl3pPr marL="1606550" indent="-692150">
              <a:spcBef>
                <a:spcPts val="700"/>
              </a:spcBef>
              <a:buChar char="•"/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61" name="Shape 61"/>
          <p:cNvSpPr>
            <a:spLocks noGrp="1"/>
          </p:cNvSpPr>
          <p:nvPr>
            <p:ph type="sldNum" sz="quarter" idx="2"/>
          </p:nvPr>
        </p:nvSpPr>
        <p:spPr>
          <a:xfrm>
            <a:off x="6553200" y="6406785"/>
            <a:ext cx="2133600" cy="26425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2813978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buChar char="–"/>
              <a:defRPr sz="3200"/>
            </a:lvl2pPr>
            <a:lvl3pPr marL="1606550" indent="-692150">
              <a:spcBef>
                <a:spcPts val="700"/>
              </a:spcBef>
              <a:buChar char="•"/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xfrm>
            <a:off x="6553200" y="6406785"/>
            <a:ext cx="2133600" cy="26425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480621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613" y="4508500"/>
            <a:ext cx="5184776" cy="2173289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7207254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>
              <a:buBlip>
                <a:blip r:embed="rId3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9032049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80" name="Shape 8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1570568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hape 8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Blip>
                <a:blip r:embed="rId3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561285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90" name="Shape 9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247395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341492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7397754"/>
      </p:ext>
    </p:extLst>
  </p:cSld>
  <p:clrMapOvr>
    <a:masterClrMapping/>
  </p:clrMapOvr>
  <p:transition spd="med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Shape 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8165310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3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6944791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06" name="Shape 106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4308951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11" name="Shape 1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3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12" name="Shape 1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787067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59563" y="5805487"/>
            <a:ext cx="2089151" cy="874713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16" name="Shape 116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700"/>
              </a:spcBef>
              <a:buBlip>
                <a:blip r:embed="rId3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17" name="Shape 1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378407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20" name="Shape 120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122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711" y="4509120"/>
            <a:ext cx="5184578" cy="21724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88009774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29" name="Shape 129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1704333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33" name="Shape 13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34" name="Shape 1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0208470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37" name="Shape 137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38" name="Shape 1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0640870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41" name="Shape 1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427680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7980112"/>
      </p:ext>
    </p:extLst>
  </p:cSld>
  <p:clrMapOvr>
    <a:masterClrMapping/>
  </p:clrMapOvr>
  <p:transition spd="med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4640650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46" name="Shape 146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47" name="Shape 1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9883921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457200">
              <a:spcBef>
                <a:spcPts val="300"/>
              </a:spcBef>
              <a:buSzTx/>
              <a:buNone/>
              <a:defRPr sz="1400"/>
            </a:lvl2pPr>
            <a:lvl3pPr marL="0" indent="914400">
              <a:spcBef>
                <a:spcPts val="300"/>
              </a:spcBef>
              <a:buSzTx/>
              <a:buNone/>
              <a:defRPr sz="1400"/>
            </a:lvl3pPr>
            <a:lvl4pPr marL="0" indent="1371600">
              <a:spcBef>
                <a:spcPts val="300"/>
              </a:spcBef>
              <a:buSzTx/>
              <a:buNone/>
              <a:defRPr sz="1400"/>
            </a:lvl4pPr>
            <a:lvl5pPr marL="0" indent="1828800">
              <a:spcBef>
                <a:spcPts val="300"/>
              </a:spcBef>
              <a:buSzTx/>
              <a:buNone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51" name="Shape 1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473937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54" name="Shape 1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55" name="Shape 1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252128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Blip>
                <a:blip r:embed="rId2"/>
              </a:buBlip>
              <a:defRPr sz="3200"/>
            </a:lvl1pPr>
            <a:lvl2pPr marL="963386" indent="-506186">
              <a:spcBef>
                <a:spcPts val="700"/>
              </a:spcBef>
              <a:defRPr sz="3200"/>
            </a:lvl2pPr>
            <a:lvl3pPr marL="1606550" indent="-692150">
              <a:spcBef>
                <a:spcPts val="700"/>
              </a:spcBef>
              <a:defRPr sz="3200"/>
            </a:lvl3pPr>
            <a:lvl4pPr marL="2037079" indent="-665479">
              <a:spcBef>
                <a:spcPts val="700"/>
              </a:spcBef>
              <a:defRPr sz="3200"/>
            </a:lvl4pPr>
            <a:lvl5pPr marL="2636520" indent="-807720">
              <a:spcBef>
                <a:spcPts val="700"/>
              </a:spcBef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59" name="Shape 1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3836755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/>
          </p:cNvSpPr>
          <p:nvPr>
            <p:ph type="title"/>
          </p:nvPr>
        </p:nvSpPr>
        <p:spPr>
          <a:xfrm>
            <a:off x="683568" y="434529"/>
            <a:ext cx="7772401" cy="198635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62" name="Shape 162"/>
          <p:cNvSpPr>
            <a:spLocks noGrp="1"/>
          </p:cNvSpPr>
          <p:nvPr>
            <p:ph type="body" idx="1"/>
          </p:nvPr>
        </p:nvSpPr>
        <p:spPr>
          <a:xfrm>
            <a:off x="1331640" y="2420888"/>
            <a:ext cx="6400801" cy="346710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63" name="Shape 16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164" name="image2.jpeg" descr="H:\Logos\CBUK\Full colour logo\CBUK full colour rgb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711" y="4509120"/>
            <a:ext cx="5184578" cy="21724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96066828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71" name="Shape 171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172" name="Shape 1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6423393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6305819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79" name="Shape 179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SzTx/>
              <a:buNone/>
            </a:lvl1pPr>
            <a:lvl2pPr marL="0" indent="457200">
              <a:buSzTx/>
              <a:buNone/>
            </a:lvl2pPr>
            <a:lvl3pPr marL="0" indent="914400">
              <a:buSzTx/>
              <a:buNone/>
            </a:lvl3pPr>
            <a:lvl4pPr marL="0" indent="1371600">
              <a:buSzTx/>
              <a:buNone/>
            </a:lvl4pPr>
            <a:lvl5pPr marL="0" indent="1828800"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180" name="Shape 18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0527750"/>
      </p:ext>
    </p:extLst>
  </p:cSld>
  <p:clrMapOvr>
    <a:masterClrMapping/>
  </p:clrMapOvr>
  <p:transition spd="med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183" name="Shape 1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9820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image" Target="../media/image2.jpeg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image" Target="../media/image1.jpeg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buBlip>
                <a:blip r:embed="rId60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1179"/>
            <a:ext cx="2133600" cy="275467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>
                <a:latin typeface="Times New Roman"/>
                <a:cs typeface="Times New Roman"/>
                <a:sym typeface="Times New Roman"/>
              </a:rPr>
              <a:pPr/>
              <a:t>‹#›</a:t>
            </a:fld>
            <a:endParaRPr>
              <a:latin typeface="Times New Roman"/>
              <a:cs typeface="Times New Roman"/>
              <a:sym typeface="Times New Roman"/>
            </a:endParaRPr>
          </a:p>
        </p:txBody>
      </p:sp>
      <p:pic>
        <p:nvPicPr>
          <p:cNvPr id="5" name="image2.jpeg" descr="H:\Logos\CBUK\Full colour logo\CBUK full colour rgb.jpg"/>
          <p:cNvPicPr/>
          <p:nvPr/>
        </p:nvPicPr>
        <p:blipFill>
          <a:blip r:embed="rId61" cstate="print">
            <a:extLst/>
          </a:blip>
          <a:stretch>
            <a:fillRect/>
          </a:stretch>
        </p:blipFill>
        <p:spPr>
          <a:xfrm>
            <a:off x="6660232" y="5805263"/>
            <a:ext cx="2088233" cy="87501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62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</p:sldLayoutIdLst>
  <p:transition spd="med"/>
  <p:txStyles>
    <p:titleStyle>
      <a:lvl1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1pPr>
      <a:lvl2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2pPr>
      <a:lvl3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3pPr>
      <a:lvl4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4pPr>
      <a:lvl5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5pPr>
      <a:lvl6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6pPr>
      <a:lvl7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7pPr>
      <a:lvl8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8pPr>
      <a:lvl9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9pPr>
    </p:titleStyle>
    <p:bodyStyle>
      <a:lvl1pPr marL="531812" indent="-531812">
        <a:spcBef>
          <a:spcPts val="600"/>
        </a:spcBef>
        <a:buSzPct val="100000"/>
        <a:buBlip>
          <a:blip r:embed="rId60"/>
        </a:buBlip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1pPr>
      <a:lvl2pPr marL="973931" indent="-516731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2pPr>
      <a:lvl3pPr marL="1641158" indent="-726758">
        <a:spcBef>
          <a:spcPts val="600"/>
        </a:spcBef>
        <a:buSzPct val="100000"/>
        <a:buChar char="–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3pPr>
      <a:lvl4pPr marL="1953895" indent="-582295">
        <a:spcBef>
          <a:spcPts val="600"/>
        </a:spcBef>
        <a:buSzPct val="100000"/>
        <a:buChar char="–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4pPr>
      <a:lvl5pPr marL="2535554" indent="-706754">
        <a:spcBef>
          <a:spcPts val="600"/>
        </a:spcBef>
        <a:buSzPct val="100000"/>
        <a:buChar char="»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5pPr>
      <a:lvl6pPr marL="2606039" indent="-320039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6pPr>
      <a:lvl7pPr marL="3063239" indent="-320039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7pPr>
      <a:lvl8pPr marL="3520440" indent="-320040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8pPr>
      <a:lvl9pPr marL="3977640" indent="-320040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buBlip>
                <a:blip r:embed="rId60"/>
              </a:buBlip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666666"/>
                </a:solidFill>
              </a:rP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1179"/>
            <a:ext cx="2133600" cy="275467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>
                <a:latin typeface="Times New Roman"/>
                <a:cs typeface="Times New Roman"/>
                <a:sym typeface="Times New Roman"/>
              </a:rPr>
              <a:pPr/>
              <a:t>‹#›</a:t>
            </a:fld>
            <a:endParaRPr>
              <a:latin typeface="Times New Roman"/>
              <a:cs typeface="Times New Roman"/>
              <a:sym typeface="Times New Roman"/>
            </a:endParaRPr>
          </a:p>
        </p:txBody>
      </p:sp>
      <p:pic>
        <p:nvPicPr>
          <p:cNvPr id="5" name="image2.jpeg" descr="H:\Logos\CBUK\Full colour logo\CBUK full colour rgb.jpg"/>
          <p:cNvPicPr/>
          <p:nvPr/>
        </p:nvPicPr>
        <p:blipFill>
          <a:blip r:embed="rId61" cstate="print">
            <a:extLst/>
          </a:blip>
          <a:stretch>
            <a:fillRect/>
          </a:stretch>
        </p:blipFill>
        <p:spPr>
          <a:xfrm>
            <a:off x="6660232" y="5805263"/>
            <a:ext cx="2088233" cy="87501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24567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  <p:sldLayoutId id="2147483741" r:id="rId22"/>
    <p:sldLayoutId id="2147483742" r:id="rId23"/>
    <p:sldLayoutId id="2147483743" r:id="rId24"/>
    <p:sldLayoutId id="2147483744" r:id="rId25"/>
    <p:sldLayoutId id="2147483745" r:id="rId26"/>
    <p:sldLayoutId id="2147483746" r:id="rId27"/>
    <p:sldLayoutId id="2147483747" r:id="rId28"/>
    <p:sldLayoutId id="2147483748" r:id="rId29"/>
    <p:sldLayoutId id="2147483749" r:id="rId30"/>
    <p:sldLayoutId id="2147483750" r:id="rId31"/>
    <p:sldLayoutId id="2147483751" r:id="rId32"/>
    <p:sldLayoutId id="2147483752" r:id="rId33"/>
    <p:sldLayoutId id="2147483753" r:id="rId34"/>
    <p:sldLayoutId id="2147483754" r:id="rId35"/>
    <p:sldLayoutId id="2147483755" r:id="rId36"/>
    <p:sldLayoutId id="2147483756" r:id="rId37"/>
    <p:sldLayoutId id="2147483757" r:id="rId38"/>
    <p:sldLayoutId id="2147483758" r:id="rId39"/>
    <p:sldLayoutId id="2147483759" r:id="rId40"/>
    <p:sldLayoutId id="2147483760" r:id="rId41"/>
    <p:sldLayoutId id="2147483761" r:id="rId42"/>
    <p:sldLayoutId id="2147483762" r:id="rId43"/>
    <p:sldLayoutId id="2147483763" r:id="rId44"/>
    <p:sldLayoutId id="2147483764" r:id="rId45"/>
    <p:sldLayoutId id="2147483765" r:id="rId46"/>
    <p:sldLayoutId id="2147483766" r:id="rId47"/>
    <p:sldLayoutId id="2147483767" r:id="rId48"/>
    <p:sldLayoutId id="2147483768" r:id="rId49"/>
    <p:sldLayoutId id="2147483769" r:id="rId50"/>
    <p:sldLayoutId id="2147483770" r:id="rId51"/>
    <p:sldLayoutId id="2147483771" r:id="rId52"/>
    <p:sldLayoutId id="2147483772" r:id="rId53"/>
    <p:sldLayoutId id="2147483773" r:id="rId54"/>
    <p:sldLayoutId id="2147483774" r:id="rId55"/>
    <p:sldLayoutId id="2147483775" r:id="rId56"/>
    <p:sldLayoutId id="2147483776" r:id="rId57"/>
    <p:sldLayoutId id="2147483777" r:id="rId58"/>
  </p:sldLayoutIdLst>
  <p:transition spd="med"/>
  <p:txStyles>
    <p:titleStyle>
      <a:lvl1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1pPr>
      <a:lvl2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2pPr>
      <a:lvl3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3pPr>
      <a:lvl4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4pPr>
      <a:lvl5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5pPr>
      <a:lvl6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6pPr>
      <a:lvl7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7pPr>
      <a:lvl8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8pPr>
      <a:lvl9pPr algn="ctr">
        <a:defRPr sz="3200">
          <a:solidFill>
            <a:srgbClr val="EF4035"/>
          </a:solidFill>
          <a:latin typeface="Arial"/>
          <a:ea typeface="Arial"/>
          <a:cs typeface="Arial"/>
          <a:sym typeface="Arial"/>
        </a:defRPr>
      </a:lvl9pPr>
    </p:titleStyle>
    <p:bodyStyle>
      <a:lvl1pPr marL="531812" indent="-531812">
        <a:spcBef>
          <a:spcPts val="600"/>
        </a:spcBef>
        <a:buSzPct val="100000"/>
        <a:buBlip>
          <a:blip r:embed="rId60"/>
        </a:buBlip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1pPr>
      <a:lvl2pPr marL="973931" indent="-516731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2pPr>
      <a:lvl3pPr marL="1641158" indent="-726758">
        <a:spcBef>
          <a:spcPts val="600"/>
        </a:spcBef>
        <a:buSzPct val="100000"/>
        <a:buChar char="–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3pPr>
      <a:lvl4pPr marL="1953895" indent="-582295">
        <a:spcBef>
          <a:spcPts val="600"/>
        </a:spcBef>
        <a:buSzPct val="100000"/>
        <a:buChar char="–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4pPr>
      <a:lvl5pPr marL="2535554" indent="-706754">
        <a:spcBef>
          <a:spcPts val="600"/>
        </a:spcBef>
        <a:buSzPct val="100000"/>
        <a:buChar char="»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5pPr>
      <a:lvl6pPr marL="2606039" indent="-320039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6pPr>
      <a:lvl7pPr marL="3063239" indent="-320039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7pPr>
      <a:lvl8pPr marL="3520440" indent="-320040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8pPr>
      <a:lvl9pPr marL="3977640" indent="-320040">
        <a:spcBef>
          <a:spcPts val="600"/>
        </a:spcBef>
        <a:buSzPct val="100000"/>
        <a:buChar char="•"/>
        <a:defRPr sz="2800">
          <a:solidFill>
            <a:srgbClr val="666666"/>
          </a:solidFill>
          <a:latin typeface="Arial"/>
          <a:ea typeface="Arial"/>
          <a:cs typeface="Arial"/>
          <a:sym typeface="Arial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Times New Roman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AA33ACB-6771-4CE3-9331-D5AF9360B57A}" type="datetimeFigureOut">
              <a:rPr lang="en-GB" kern="1200" smtClean="0">
                <a:solidFill>
                  <a:prstClr val="black">
                    <a:tint val="75000"/>
                  </a:prstClr>
                </a:solidFill>
              </a:rPr>
              <a:pPr rtl="0"/>
              <a:t>18/11/2016</a:t>
            </a:fld>
            <a:endParaRPr lang="en-GB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CA9C27F-4644-4946-A2E9-15F6E8AE4217}" type="slidenum">
              <a:rPr lang="en-GB" kern="1200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15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EF4035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531813" indent="-531813" algn="l" defTabSz="914400" rtl="0" eaLnBrk="1" latinLnBrk="0" hangingPunct="1">
        <a:spcBef>
          <a:spcPct val="20000"/>
        </a:spcBef>
        <a:buClr>
          <a:srgbClr val="EF4035"/>
        </a:buClr>
        <a:buFontTx/>
        <a:buBlip>
          <a:blip r:embed="rId13"/>
        </a:buBlip>
        <a:defRPr sz="32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1pPr>
      <a:lvl2pPr marL="900113" indent="-442913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•"/>
        <a:defRPr sz="28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2pPr>
      <a:lvl3pPr marL="1433513" indent="-519113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–"/>
        <a:defRPr sz="24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3pPr>
      <a:lvl4pPr marL="1787525" indent="-415925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–"/>
        <a:defRPr sz="20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4pPr>
      <a:lvl5pPr marL="2333625" indent="-504825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»"/>
        <a:defRPr sz="20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>
              <a:defRPr/>
            </a:pPr>
            <a:endParaRPr lang="en-GB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>
              <a:defRPr/>
            </a:pPr>
            <a:endParaRPr lang="en-GB" kern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rtl="0"/>
            <a:fld id="{CCA9C27F-4644-4946-A2E9-15F6E8AE4217}" type="slidenum">
              <a:rPr lang="en-GB" kern="1200" smtClean="0">
                <a:solidFill>
                  <a:prstClr val="black">
                    <a:tint val="75000"/>
                  </a:prstClr>
                </a:solidFill>
              </a:rPr>
              <a:pPr defTabSz="457200" rtl="0"/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13" descr="New Pictur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4"/>
            <a:ext cx="264" cy="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8588496"/>
      </p:ext>
    </p:extLst>
  </p:cSld>
  <p:clrMap bg1="lt1" tx1="dk1" bg2="lt2" tx2="dk2" accent1="accent1" accent2="accent2" accent3="accent3" accent4="accent4" accent5="accent5" accent6="accent6" hlink="hlink" folHlink="folHlink"/>
  <p:transition spd="med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EF4035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531813" indent="-531813" algn="l" defTabSz="914400" rtl="0" eaLnBrk="1" latinLnBrk="0" hangingPunct="1">
        <a:spcBef>
          <a:spcPct val="20000"/>
        </a:spcBef>
        <a:buClr>
          <a:srgbClr val="EF4035"/>
        </a:buClr>
        <a:buFontTx/>
        <a:buBlip>
          <a:blip r:embed="rId3"/>
        </a:buBlip>
        <a:defRPr sz="32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1pPr>
      <a:lvl2pPr marL="900113" indent="-442913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•"/>
        <a:defRPr sz="28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2pPr>
      <a:lvl3pPr marL="1433513" indent="-519113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–"/>
        <a:defRPr sz="24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3pPr>
      <a:lvl4pPr marL="1787525" indent="-415925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–"/>
        <a:defRPr sz="20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4pPr>
      <a:lvl5pPr marL="2333625" indent="-504825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»"/>
        <a:defRPr sz="20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en-GB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en-GB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7B58B7CE-5E17-4BF6-92C1-8999E58BDADA}" type="slidenum">
              <a:rPr lang="en-GB" kern="1200" smtClean="0">
                <a:solidFill>
                  <a:prstClr val="black">
                    <a:tint val="75000"/>
                  </a:prstClr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ransition spd="med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EF4035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531813" indent="-531813" algn="l" defTabSz="914400" rtl="0" eaLnBrk="1" latinLnBrk="0" hangingPunct="1">
        <a:spcBef>
          <a:spcPct val="20000"/>
        </a:spcBef>
        <a:buClr>
          <a:srgbClr val="EF4035"/>
        </a:buClr>
        <a:buFontTx/>
        <a:buBlip>
          <a:blip r:embed="rId3"/>
        </a:buBlip>
        <a:defRPr sz="32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1pPr>
      <a:lvl2pPr marL="900113" indent="-442913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•"/>
        <a:defRPr sz="28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2pPr>
      <a:lvl3pPr marL="1433513" indent="-519113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–"/>
        <a:defRPr sz="24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3pPr>
      <a:lvl4pPr marL="1787525" indent="-415925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–"/>
        <a:defRPr sz="20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4pPr>
      <a:lvl5pPr marL="2333625" indent="-504825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»"/>
        <a:defRPr sz="20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33ACB-6771-4CE3-9331-D5AF9360B57A}" type="datetimeFigureOut">
              <a:rPr lang="en-GB" smtClean="0"/>
              <a:pPr/>
              <a:t>18/11/2016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9C27F-4644-4946-A2E9-15F6E8AE421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7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EF4035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531813" indent="-531813" algn="l" defTabSz="914400" rtl="0" eaLnBrk="1" latinLnBrk="0" hangingPunct="1">
        <a:spcBef>
          <a:spcPct val="20000"/>
        </a:spcBef>
        <a:buClr>
          <a:srgbClr val="EF4035"/>
        </a:buClr>
        <a:buFontTx/>
        <a:buBlip>
          <a:blip r:embed="rId13"/>
        </a:buBlip>
        <a:defRPr sz="32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1pPr>
      <a:lvl2pPr marL="900113" indent="-442913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•"/>
        <a:defRPr sz="28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2pPr>
      <a:lvl3pPr marL="1433513" indent="-519113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–"/>
        <a:defRPr sz="24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3pPr>
      <a:lvl4pPr marL="1787525" indent="-415925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–"/>
        <a:defRPr sz="20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4pPr>
      <a:lvl5pPr marL="2333625" indent="-504825" algn="l" defTabSz="914400" rtl="0" eaLnBrk="1" latinLnBrk="0" hangingPunct="1">
        <a:spcBef>
          <a:spcPct val="20000"/>
        </a:spcBef>
        <a:buClr>
          <a:srgbClr val="EF4035"/>
        </a:buClr>
        <a:buFont typeface="Arial" pitchFamily="34" charset="0"/>
        <a:buChar char="»"/>
        <a:defRPr sz="2000" kern="1200">
          <a:solidFill>
            <a:srgbClr val="666666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9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8.xml"/><Relationship Id="rId4" Type="http://schemas.openxmlformats.org/officeDocument/2006/relationships/hyperlink" Target="http://www.childhoodbereavementnetwork.org.uk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/>
          </p:cNvSpPr>
          <p:nvPr>
            <p:ph type="title"/>
          </p:nvPr>
        </p:nvSpPr>
        <p:spPr>
          <a:xfrm>
            <a:off x="683568" y="692695"/>
            <a:ext cx="7772401" cy="147002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br>
              <a:rPr lang="en-GB" sz="3600" dirty="0">
                <a:solidFill>
                  <a:srgbClr val="EF4035"/>
                </a:solidFill>
              </a:rPr>
            </a:br>
            <a:br>
              <a:rPr lang="en-GB" dirty="0"/>
            </a:br>
            <a:endParaRPr sz="3600" dirty="0">
              <a:solidFill>
                <a:srgbClr val="EF4035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23728" y="692695"/>
            <a:ext cx="5292080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spcBef>
                <a:spcPct val="20000"/>
              </a:spcBef>
              <a:buClr>
                <a:srgbClr val="EF4035"/>
              </a:buClr>
              <a:defRPr/>
            </a:pPr>
            <a:r>
              <a:rPr lang="en-GB" sz="4000" b="1" kern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“All Together Now”</a:t>
            </a:r>
          </a:p>
          <a:p>
            <a:pPr algn="ctr" rtl="0">
              <a:spcBef>
                <a:spcPct val="20000"/>
              </a:spcBef>
              <a:buClr>
                <a:srgbClr val="EF4035"/>
              </a:buClr>
              <a:defRPr/>
            </a:pPr>
            <a:r>
              <a:rPr lang="en-GB" sz="2800" b="1" kern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Child Bereavement UK Scotland Development Project</a:t>
            </a:r>
          </a:p>
          <a:p>
            <a:pPr algn="ctr" rtl="0">
              <a:spcBef>
                <a:spcPct val="20000"/>
              </a:spcBef>
              <a:buClr>
                <a:srgbClr val="EF4035"/>
              </a:buClr>
              <a:defRPr/>
            </a:pPr>
            <a:r>
              <a:rPr lang="en-GB" sz="3600" b="1" kern="1200" dirty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Rich Stafford</a:t>
            </a:r>
          </a:p>
          <a:p>
            <a:pPr algn="ctr" rtl="0">
              <a:spcBef>
                <a:spcPct val="20000"/>
              </a:spcBef>
              <a:buClr>
                <a:srgbClr val="EF4035"/>
              </a:buClr>
              <a:defRPr/>
            </a:pPr>
            <a:r>
              <a:rPr lang="en-GB" sz="2400" b="1" kern="1200" dirty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Director of Bereavement Sector Support - </a:t>
            </a:r>
            <a:r>
              <a:rPr lang="en-GB" sz="2800" b="1" kern="1200" dirty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Scotland</a:t>
            </a:r>
          </a:p>
        </p:txBody>
      </p:sp>
    </p:spTree>
    <p:extLst>
      <p:ext uri="{BB962C8B-B14F-4D97-AF65-F5344CB8AC3E}">
        <p14:creationId xmlns:p14="http://schemas.microsoft.com/office/powerpoint/2010/main" val="428312441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55"/>
          <p:cNvSpPr/>
          <p:nvPr/>
        </p:nvSpPr>
        <p:spPr>
          <a:xfrm>
            <a:off x="683568" y="260645"/>
            <a:ext cx="7704857" cy="1261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r>
              <a:rPr sz="2800" b="1" dirty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sz="4800" b="1" dirty="0"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en-GB" sz="48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sz="48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800" b="1" dirty="0"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sz="4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GB" sz="4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Together</a:t>
            </a:r>
            <a:r>
              <a:rPr sz="4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</a:p>
        </p:txBody>
      </p:sp>
      <p:pic>
        <p:nvPicPr>
          <p:cNvPr id="5" name="image3.jpeg" descr="advisory group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064789" y="2060848"/>
            <a:ext cx="4942413" cy="360040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8226686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0697"/>
            <a:ext cx="8229600" cy="1508125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"...fixing a hole where the rain gets in..."</a:t>
            </a:r>
            <a:br>
              <a:rPr lang="en-GB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2011027"/>
            <a:ext cx="802838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3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3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To reflect the needs of:</a:t>
            </a:r>
            <a:endParaRPr lang="en-GB" sz="30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1" indent="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GB" sz="3200" dirty="0"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Bereaved young people and families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0" marR="0" lvl="1" indent="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45720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 Local services providing bereavement support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0" marR="0" lvl="1" indent="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45720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 Statutory services accessed by bereaved  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0" marR="0" lvl="1" indent="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    children and families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</p:txBody>
      </p:sp>
      <p:pic>
        <p:nvPicPr>
          <p:cNvPr id="6" name="image5.png" descr="C:\Users\Richard\Pictures\rain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660232" y="1268758"/>
            <a:ext cx="2143127" cy="2133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3.jpeg" descr="advisory group.jpg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2244725" y="836712"/>
            <a:ext cx="3862291" cy="223224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8988671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0963"/>
            <a:ext cx="8229600" cy="1508125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"...fixing a hole where the rain gets in..."</a:t>
            </a:r>
            <a:br>
              <a:rPr lang="en-GB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1575212"/>
            <a:ext cx="80283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5.png" descr="C:\Users\Richard\Pictures\rain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699702" y="1095025"/>
            <a:ext cx="2143127" cy="213360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Rectangle 2"/>
          <p:cNvSpPr/>
          <p:nvPr/>
        </p:nvSpPr>
        <p:spPr>
          <a:xfrm>
            <a:off x="0" y="3085487"/>
            <a:ext cx="925252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With the intention of:</a:t>
            </a:r>
            <a:endParaRPr lang="en-GB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1" indent="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45720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Enhancing the profile of local bereavement initiatives.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0" marR="0" lvl="1" indent="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45720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Being aware of local and national policies that impact  </a:t>
            </a:r>
          </a:p>
          <a:p>
            <a:pPr marL="0" marR="0" lvl="1" indent="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   bereavement.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0" marR="0" lvl="1" indent="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</a:t>
            </a:r>
            <a:endParaRPr lang="en-GB" dirty="0">
              <a:latin typeface="Helvetica"/>
              <a:ea typeface="+mj-ea"/>
              <a:cs typeface="Helvetica"/>
              <a:sym typeface="Helvetica"/>
            </a:endParaRPr>
          </a:p>
          <a:p>
            <a:pPr marL="45720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  Working collaboratively.</a:t>
            </a:r>
          </a:p>
        </p:txBody>
      </p:sp>
      <p:pic>
        <p:nvPicPr>
          <p:cNvPr id="7" name="image3.jpeg" descr="advisory group.jpg"/>
          <p:cNvPicPr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2242982" y="1061525"/>
            <a:ext cx="3862291" cy="202396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5565827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"The sun is up the sky is blue..."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r>
              <a:rPr lang="en-GB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GB" b="1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rPr>
              <a:t>Enhanced Awareness &amp; Confidence For Professionals</a:t>
            </a: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endParaRPr lang="en-GB" b="1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Blip>
                <a:blip r:embed="rId3"/>
              </a:buBlip>
            </a:pPr>
            <a:r>
              <a:rPr lang="en-GB" b="1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rPr>
              <a:t>  Enhanced Support For Families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ysClr val="windowText" lastClr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ysClr val="windowText" lastClr="000000"/>
                </a:solidFill>
                <a:latin typeface="Helvetica Neue"/>
                <a:sym typeface="Helvetica Neue"/>
              </a:rPr>
              <a:t> </a:t>
            </a:r>
          </a:p>
          <a:p>
            <a:endParaRPr lang="en-GB" dirty="0"/>
          </a:p>
        </p:txBody>
      </p:sp>
      <p:pic>
        <p:nvPicPr>
          <p:cNvPr id="5" name="image6.jpe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853698" y="1412776"/>
            <a:ext cx="5436604" cy="314187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9195568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1" indent="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GB" sz="3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"to be here, there and everywhere..."</a:t>
            </a:r>
            <a:br>
              <a:rPr lang="en-GB" sz="3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GB" b="1" dirty="0"/>
          </a:p>
        </p:txBody>
      </p:sp>
      <p:pic>
        <p:nvPicPr>
          <p:cNvPr id="4" name="image8.jpeg" descr="C:\Users\Richard\Pictures\Here There And Everywhere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23527" y="2276872"/>
            <a:ext cx="3809356" cy="277765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93"/>
          <p:cNvSpPr txBox="1">
            <a:spLocks/>
          </p:cNvSpPr>
          <p:nvPr/>
        </p:nvSpPr>
        <p:spPr>
          <a:xfrm>
            <a:off x="4266556" y="1412776"/>
            <a:ext cx="5112571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342900" indent="-3429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SzPct val="1000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SzPct val="1000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194560" indent="-365760">
              <a:spcBef>
                <a:spcPts val="700"/>
              </a:spcBef>
              <a:buSzPct val="100000"/>
              <a:buFont typeface="Arial"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  <a:lvl6pPr marL="2651760" indent="-36576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6pPr>
            <a:lvl7pPr marL="3108960" indent="-36576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7pPr>
            <a:lvl8pPr marL="3566159" indent="-365759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8pPr>
            <a:lvl9pPr marL="4023359" indent="-365759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Glasgow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Edinburgh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West Lothian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Dundee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Aberdeen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Ayrshire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Lanarkshire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Fife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The Highlands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Orkney</a:t>
            </a:r>
          </a:p>
          <a:p>
            <a:pPr marL="609600" marR="0" lvl="0" indent="-6096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Blip>
                <a:blip r:embed="rId4"/>
              </a:buBlip>
              <a:tabLst/>
              <a:defRPr sz="1800"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sym typeface="Calibri"/>
              </a:rPr>
              <a:t>Shetland</a:t>
            </a:r>
          </a:p>
        </p:txBody>
      </p:sp>
    </p:spTree>
    <p:extLst>
      <p:ext uri="{BB962C8B-B14F-4D97-AF65-F5344CB8AC3E}">
        <p14:creationId xmlns:p14="http://schemas.microsoft.com/office/powerpoint/2010/main" val="239240611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942" y="-101598"/>
            <a:ext cx="8229600" cy="1508125"/>
          </a:xfrm>
        </p:spPr>
        <p:txBody>
          <a:bodyPr/>
          <a:lstStyle/>
          <a:p>
            <a:pPr marL="0" marR="0" lvl="1" indent="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GB" sz="36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"to be here, there and everywhere..."</a:t>
            </a:r>
            <a:br>
              <a:rPr lang="en-GB" sz="3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35123" y="1959178"/>
            <a:ext cx="480718" cy="120205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pic>
        <p:nvPicPr>
          <p:cNvPr id="1027" name="D3D1F960-FFDC-46D4-9EAE-C8CF25AE1434" descr="D3D1F960-FFDC-46D4-9EAE-C8CF25AE14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261" y="773736"/>
            <a:ext cx="2947703" cy="287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34B0843F-4180-4A26-B31B-6E4FA913E855" descr="34B0843F-4180-4A26-B31B-6E4FA913E85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24" y="3909643"/>
            <a:ext cx="2805518" cy="255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C3B472F7-8DEA-47B2-B162-D042F3C89E3D" descr="C3B472F7-8DEA-47B2-B162-D042F3C89E3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333" y="3879050"/>
            <a:ext cx="2689805" cy="183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FC5034E4-4E2B-4B5E-8A81-67A5ED25AB3B" descr="FC5034E4-4E2B-4B5E-8A81-67A5ED25AB3B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11922" y="835195"/>
            <a:ext cx="2812876" cy="172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82C4C79A-7288-4A9C-9AED-83987CEE229E" descr="82C4C79A-7288-4A9C-9AED-83987CEE229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229" y="4797152"/>
            <a:ext cx="2912717" cy="183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C3C5503D-EB65-4541-B4A2-605B2DF8070E" descr="C3C5503D-EB65-4541-B4A2-605B2DF8070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08434" y="2337842"/>
            <a:ext cx="1928836" cy="268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3E694F5B-FE4A-499D-997B-B40DE2783AD1" descr="3E694F5B-FE4A-499D-997B-B40DE2783AD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9474" y="1086551"/>
            <a:ext cx="2452980" cy="255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4638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560" y="14863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GB" sz="4400" dirty="0">
                <a:solidFill>
                  <a:srgbClr val="FF0000"/>
                </a:solidFill>
                <a:latin typeface="Helvetica Neue"/>
                <a:sym typeface="Helvetica Neue"/>
              </a:rPr>
              <a:t>            </a:t>
            </a:r>
          </a:p>
          <a:p>
            <a:pPr marL="0" indent="0">
              <a:buNone/>
            </a:pPr>
            <a:r>
              <a:rPr lang="en-GB" sz="4400" dirty="0">
                <a:solidFill>
                  <a:srgbClr val="FF0000"/>
                </a:solidFill>
                <a:latin typeface="Helvetica Neue"/>
                <a:sym typeface="Helvetica Neue"/>
              </a:rPr>
              <a:t>   </a:t>
            </a:r>
            <a:r>
              <a:rPr lang="en-GB" sz="4000" dirty="0">
                <a:solidFill>
                  <a:srgbClr val="FF0000"/>
                </a:solidFill>
                <a:latin typeface="Helvetica Neue"/>
                <a:sym typeface="Helvetica Neue"/>
              </a:rPr>
              <a:t>“…to the end of the beginning"</a:t>
            </a:r>
            <a:endParaRPr lang="en-GB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30941" y="2259043"/>
            <a:ext cx="7660108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4400" dirty="0">
                <a:solidFill>
                  <a:schemeClr val="bg2"/>
                </a:solidFill>
                <a:latin typeface="Helvetica" panose="020B0604020202020204" pitchFamily="34" charset="0"/>
                <a:ea typeface="Times New Roman"/>
                <a:cs typeface="Helvetica" panose="020B0604020202020204" pitchFamily="34" charset="0"/>
                <a:sym typeface="Times New Roman"/>
              </a:rPr>
              <a:t>So what have we been doing?</a:t>
            </a:r>
            <a:endParaRPr kumimoji="0" lang="en-GB" sz="44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Helvetica" panose="020B0604020202020204" pitchFamily="34" charset="0"/>
              <a:ea typeface="Times New Roman"/>
              <a:cs typeface="Helvetica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198546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1" indent="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GB" sz="3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“It’s been a hard day’s night…”</a:t>
            </a:r>
            <a:br>
              <a:rPr lang="en-GB" sz="3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image9.jpeg" descr="C:\Users\Richard\Pictures\Challenges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115616" y="2420888"/>
            <a:ext cx="4536505" cy="330898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6365762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>
                <a:solidFill>
                  <a:srgbClr val="000000"/>
                </a:solidFill>
              </a:defRPr>
            </a:pPr>
            <a:r>
              <a:rPr lang="en-GB" sz="3400" b="1" dirty="0">
                <a:solidFill>
                  <a:srgbClr val="FF0000"/>
                </a:solidFill>
                <a:latin typeface="Helvetica Neue"/>
                <a:sym typeface="Helvetica Neue"/>
              </a:rPr>
              <a:t>"I know you, you know me..."</a:t>
            </a:r>
            <a:br>
              <a:rPr lang="en-GB" sz="3400" dirty="0">
                <a:solidFill>
                  <a:srgbClr val="FF0000"/>
                </a:solidFill>
                <a:latin typeface="Helvetica Neue"/>
                <a:sym typeface="Helvetica Neue"/>
              </a:rPr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image10.jpeg" descr="C:\Users\Richard\Pictures\TEAM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547664" y="1412776"/>
            <a:ext cx="6126001" cy="432792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0380418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04012"/>
          </a:xfrm>
        </p:spPr>
        <p:txBody>
          <a:bodyPr/>
          <a:lstStyle/>
          <a:p>
            <a:r>
              <a:rPr lang="en-GB" sz="3400" b="1" dirty="0">
                <a:solidFill>
                  <a:srgbClr val="FF0000"/>
                </a:solidFill>
                <a:latin typeface="Helvetica Neue"/>
                <a:sym typeface="Helvetica Neue"/>
              </a:rPr>
              <a:t>“I know you, you know me..."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79715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image11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59532" y="2060848"/>
            <a:ext cx="8532948" cy="363239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tangle 4"/>
          <p:cNvSpPr/>
          <p:nvPr/>
        </p:nvSpPr>
        <p:spPr>
          <a:xfrm>
            <a:off x="1043608" y="1062970"/>
            <a:ext cx="17684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sym typeface="Calibri"/>
              </a:rPr>
              <a:t>Not...</a:t>
            </a:r>
            <a:r>
              <a:rPr kumimoji="0" lang="en-GB" sz="4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sym typeface="Calibri"/>
              </a:rPr>
              <a:t> 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9656630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Who we are and what we do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8450" y="1731025"/>
            <a:ext cx="5939854" cy="393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0663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2.png" descr="CBUK21 Colour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660232" y="5589240"/>
            <a:ext cx="1869989" cy="1048659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xfrm>
            <a:off x="467544" y="260648"/>
            <a:ext cx="8229601" cy="4525963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300"/>
              </a:spcBef>
              <a:buSzTx/>
              <a:buNone/>
              <a:defRPr sz="1800"/>
            </a:pPr>
            <a:r>
              <a:rPr lang="en-GB" sz="3400" dirty="0">
                <a:solidFill>
                  <a:srgbClr val="F12922"/>
                </a:solidFill>
              </a:rPr>
              <a:t>“...t</a:t>
            </a:r>
            <a:r>
              <a:rPr sz="3400" dirty="0">
                <a:solidFill>
                  <a:srgbClr val="F12922"/>
                </a:solidFill>
              </a:rPr>
              <a:t>here’s a place where I can go...</a:t>
            </a:r>
            <a:r>
              <a:rPr lang="en-GB" sz="3400" dirty="0">
                <a:solidFill>
                  <a:srgbClr val="F12922"/>
                </a:solidFill>
              </a:rPr>
              <a:t>"</a:t>
            </a:r>
            <a:endParaRPr sz="3400" dirty="0">
              <a:solidFill>
                <a:srgbClr val="F12922"/>
              </a:solidFill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323528" y="980728"/>
            <a:ext cx="8640960" cy="4516621"/>
          </a:xfrm>
          <a:prstGeom prst="rect">
            <a:avLst/>
          </a:prstGeom>
          <a:solidFill>
            <a:srgbClr val="4F81BD"/>
          </a:solidFill>
          <a:ln w="25400">
            <a:solidFill>
              <a:srgbClr val="3A5E8A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300"/>
              </a:spcBef>
            </a:pPr>
            <a:r>
              <a:rPr sz="3600" dirty="0">
                <a:solidFill>
                  <a:srgbClr val="FFFFFF"/>
                </a:solidFill>
              </a:rPr>
              <a:t>Initially - "I wasn’t too sure what the purpose of the advisory group was".</a:t>
            </a:r>
          </a:p>
          <a:p>
            <a:pPr lvl="0">
              <a:spcBef>
                <a:spcPts val="300"/>
              </a:spcBef>
            </a:pPr>
            <a:endParaRPr lang="en-GB" sz="3600" dirty="0">
              <a:solidFill>
                <a:srgbClr val="FFFFFF"/>
              </a:solidFill>
            </a:endParaRPr>
          </a:p>
          <a:p>
            <a:pPr lvl="0">
              <a:spcBef>
                <a:spcPts val="300"/>
              </a:spcBef>
            </a:pPr>
            <a:r>
              <a:rPr sz="3600" dirty="0">
                <a:solidFill>
                  <a:srgbClr val="FFFFFF"/>
                </a:solidFill>
              </a:rPr>
              <a:t>Now – "It’s been really beneficial to bring services together, to understand each other better, and to develop a common voice“</a:t>
            </a:r>
          </a:p>
          <a:p>
            <a:pPr lvl="0">
              <a:spcBef>
                <a:spcPts val="300"/>
              </a:spcBef>
            </a:pPr>
            <a:r>
              <a:rPr sz="3400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193984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"And don't you know it's </a:t>
            </a:r>
            <a:r>
              <a:rPr lang="en-GB" sz="36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gonna</a:t>
            </a:r>
            <a:r>
              <a:rPr lang="en-GB" sz="36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last..."</a:t>
            </a:r>
            <a:endParaRPr lang="en-GB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5400" dirty="0">
                <a:solidFill>
                  <a:sysClr val="windowText" lastClr="000000"/>
                </a:solidFill>
                <a:latin typeface="Calibri"/>
                <a:sym typeface="Calibri"/>
              </a:rPr>
              <a:t>              Sustainability</a:t>
            </a:r>
            <a:endParaRPr lang="en-GB" dirty="0"/>
          </a:p>
        </p:txBody>
      </p:sp>
      <p:pic>
        <p:nvPicPr>
          <p:cNvPr id="4" name="image18.jpeg" descr="C:\Users\Richard\Pictures\sustainability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043608" y="2743104"/>
            <a:ext cx="4864997" cy="411489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2212265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970" y="-71718"/>
            <a:ext cx="8229600" cy="1508125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"Say the word and you'll be free..."</a:t>
            </a:r>
            <a:endParaRPr lang="en-GB" sz="4000" b="1" dirty="0"/>
          </a:p>
        </p:txBody>
      </p:sp>
      <p:sp>
        <p:nvSpPr>
          <p:cNvPr id="4" name="Shape 127"/>
          <p:cNvSpPr/>
          <p:nvPr/>
        </p:nvSpPr>
        <p:spPr>
          <a:xfrm rot="275155">
            <a:off x="489723" y="1143710"/>
            <a:ext cx="2839876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sz="4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/>
                <a:sym typeface="Comic Sans MS"/>
              </a:rPr>
              <a:t>LEARNING</a:t>
            </a:r>
          </a:p>
        </p:txBody>
      </p:sp>
      <p:sp>
        <p:nvSpPr>
          <p:cNvPr id="5" name="Rectangle 4"/>
          <p:cNvSpPr/>
          <p:nvPr/>
        </p:nvSpPr>
        <p:spPr>
          <a:xfrm rot="21098737">
            <a:off x="4793814" y="1572643"/>
            <a:ext cx="4272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lang="en-GB" sz="3600" u="sng" dirty="0">
                <a:solidFill>
                  <a:srgbClr val="92D050"/>
                </a:solidFill>
                <a:latin typeface="Comic Sans MS" panose="030F0702030302020204" pitchFamily="66" charset="0"/>
              </a:rPr>
              <a:t>COLLABORATION</a:t>
            </a:r>
          </a:p>
        </p:txBody>
      </p:sp>
      <p:sp>
        <p:nvSpPr>
          <p:cNvPr id="6" name="Rectangle 5"/>
          <p:cNvSpPr/>
          <p:nvPr/>
        </p:nvSpPr>
        <p:spPr>
          <a:xfrm rot="20764224">
            <a:off x="1801460" y="1789808"/>
            <a:ext cx="37930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GB" sz="3600" dirty="0">
                <a:latin typeface="Comic Sans MS" panose="030F0702030302020204" pitchFamily="66" charset="0"/>
              </a:rPr>
              <a:t>INFORMATION</a:t>
            </a:r>
          </a:p>
        </p:txBody>
      </p:sp>
      <p:sp>
        <p:nvSpPr>
          <p:cNvPr id="7" name="Rectangle 6"/>
          <p:cNvSpPr/>
          <p:nvPr/>
        </p:nvSpPr>
        <p:spPr>
          <a:xfrm rot="589115">
            <a:off x="5831973" y="2442730"/>
            <a:ext cx="3467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lang="en-GB" sz="3600" dirty="0">
                <a:solidFill>
                  <a:srgbClr val="F79646"/>
                </a:solidFill>
                <a:latin typeface="Comic Sans MS" panose="030F0702030302020204" pitchFamily="66" charset="0"/>
              </a:rPr>
              <a:t>PARTNERSHIP</a:t>
            </a:r>
          </a:p>
        </p:txBody>
      </p:sp>
      <p:sp>
        <p:nvSpPr>
          <p:cNvPr id="8" name="Rectangle 7"/>
          <p:cNvSpPr/>
          <p:nvPr/>
        </p:nvSpPr>
        <p:spPr>
          <a:xfrm>
            <a:off x="2310194" y="2763162"/>
            <a:ext cx="4541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lang="en-GB" sz="36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COMMUNICATION</a:t>
            </a:r>
          </a:p>
        </p:txBody>
      </p:sp>
      <p:sp>
        <p:nvSpPr>
          <p:cNvPr id="9" name="Rectangle 8"/>
          <p:cNvSpPr/>
          <p:nvPr/>
        </p:nvSpPr>
        <p:spPr>
          <a:xfrm rot="21058539">
            <a:off x="6044534" y="3356901"/>
            <a:ext cx="32941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en-GB" sz="3600" dirty="0">
                <a:latin typeface="Comic Sans MS" panose="030F0702030302020204" pitchFamily="66" charset="0"/>
              </a:rPr>
              <a:t>AWARENESS &amp; PROFILE RAISING</a:t>
            </a:r>
          </a:p>
        </p:txBody>
      </p:sp>
      <p:sp>
        <p:nvSpPr>
          <p:cNvPr id="10" name="Rectangle 9"/>
          <p:cNvSpPr/>
          <p:nvPr/>
        </p:nvSpPr>
        <p:spPr>
          <a:xfrm rot="595389">
            <a:off x="2280412" y="3990811"/>
            <a:ext cx="36182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lang="en-GB" sz="3600" dirty="0">
                <a:solidFill>
                  <a:srgbClr val="FFC000"/>
                </a:solidFill>
                <a:latin typeface="Comic Sans MS" panose="030F0702030302020204" pitchFamily="66" charset="0"/>
              </a:rPr>
              <a:t>SIGNPOSTING</a:t>
            </a:r>
          </a:p>
        </p:txBody>
      </p:sp>
      <p:sp>
        <p:nvSpPr>
          <p:cNvPr id="11" name="Shape 121"/>
          <p:cNvSpPr/>
          <p:nvPr/>
        </p:nvSpPr>
        <p:spPr>
          <a:xfrm rot="21357567">
            <a:off x="1622250" y="5145975"/>
            <a:ext cx="6294553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lang="en-GB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BREAKING DOWN  BARRIERS</a:t>
            </a:r>
          </a:p>
        </p:txBody>
      </p:sp>
      <p:sp>
        <p:nvSpPr>
          <p:cNvPr id="12" name="Rectangle 11"/>
          <p:cNvSpPr/>
          <p:nvPr/>
        </p:nvSpPr>
        <p:spPr>
          <a:xfrm rot="19438380">
            <a:off x="-12131" y="3024528"/>
            <a:ext cx="19399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lang="en-GB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TRUST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5178" y="4505064"/>
            <a:ext cx="4147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lang="en-GB" sz="3600" dirty="0">
                <a:solidFill>
                  <a:srgbClr val="FF7C80"/>
                </a:solidFill>
                <a:latin typeface="Comic Sans MS" panose="030F0702030302020204" pitchFamily="66" charset="0"/>
              </a:rPr>
              <a:t>RELATIONSHIPS</a:t>
            </a:r>
          </a:p>
        </p:txBody>
      </p:sp>
    </p:spTree>
    <p:extLst>
      <p:ext uri="{BB962C8B-B14F-4D97-AF65-F5344CB8AC3E}">
        <p14:creationId xmlns:p14="http://schemas.microsoft.com/office/powerpoint/2010/main" val="107095720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GB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92896"/>
            <a:ext cx="8229600" cy="5257800"/>
          </a:xfrm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/>
            </a:pPr>
            <a:r>
              <a:rPr lang="en-GB" sz="3800" dirty="0">
                <a:solidFill>
                  <a:sysClr val="windowText" lastClr="000000"/>
                </a:solidFill>
                <a:latin typeface="Calibri"/>
                <a:sym typeface="Calibri"/>
              </a:rPr>
              <a:t>     If you want to go fast, go alone. If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/>
            </a:pPr>
            <a:r>
              <a:rPr lang="en-GB" sz="3800" dirty="0">
                <a:solidFill>
                  <a:sysClr val="windowText" lastClr="000000"/>
                </a:solidFill>
                <a:latin typeface="Calibri"/>
                <a:sym typeface="Calibri"/>
              </a:rPr>
              <a:t>     you want to go far, go with others.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/>
            </a:pPr>
            <a:r>
              <a:rPr lang="en-GB" sz="2200" dirty="0">
                <a:solidFill>
                  <a:sysClr val="windowText" lastClr="000000"/>
                </a:solidFill>
                <a:latin typeface="Calibri"/>
                <a:sym typeface="Calibri"/>
              </a:rPr>
              <a:t>                                                                            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/>
            </a:pPr>
            <a:r>
              <a:rPr lang="en-GB" sz="2200" dirty="0">
                <a:solidFill>
                  <a:sysClr val="windowText" lastClr="000000"/>
                </a:solidFill>
                <a:latin typeface="Calibri"/>
                <a:sym typeface="Calibri"/>
              </a:rPr>
              <a:t>                                                                                     African proverb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632561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4400" dirty="0">
                <a:solidFill>
                  <a:srgbClr val="FF0000"/>
                </a:solidFill>
                <a:latin typeface="Helvetica Neue"/>
                <a:sym typeface="Helvetica Neue"/>
              </a:rPr>
              <a:t>            </a:t>
            </a:r>
          </a:p>
          <a:p>
            <a:pPr marL="0" indent="0">
              <a:buNone/>
            </a:pPr>
            <a:r>
              <a:rPr lang="en-GB" sz="4400" dirty="0">
                <a:solidFill>
                  <a:srgbClr val="FF0000"/>
                </a:solidFill>
                <a:latin typeface="Helvetica Neue"/>
                <a:sym typeface="Helvetica Neue"/>
              </a:rPr>
              <a:t>          </a:t>
            </a:r>
            <a:r>
              <a:rPr lang="en-GB" sz="4800" dirty="0">
                <a:solidFill>
                  <a:srgbClr val="FF0000"/>
                </a:solidFill>
                <a:latin typeface="Helvetica Neue"/>
                <a:sym typeface="Helvetica Neue"/>
              </a:rPr>
              <a:t>"And in the end..."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85661575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568" y="2204864"/>
            <a:ext cx="8229600" cy="5257800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“There’s nothing you can do that can’t be done...”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</a:t>
            </a:r>
            <a:r>
              <a:rPr lang="en-GB" sz="2000" b="1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rPr>
              <a:t>John Lennon 1967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505838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sz="3600" b="1" dirty="0"/>
              <a:t>Our website</a:t>
            </a:r>
            <a:br>
              <a:rPr lang="en-GB" dirty="0"/>
            </a:br>
            <a:r>
              <a:rPr lang="en-GB" sz="2700" b="1" dirty="0">
                <a:solidFill>
                  <a:srgbClr val="666666"/>
                </a:solidFill>
              </a:rPr>
              <a:t>www.childbereavementuk.org</a:t>
            </a:r>
            <a:br>
              <a:rPr lang="en-GB" b="1" dirty="0">
                <a:solidFill>
                  <a:srgbClr val="666666"/>
                </a:solidFill>
              </a:rPr>
            </a:br>
            <a:br>
              <a:rPr lang="en-GB" dirty="0"/>
            </a:br>
            <a:endParaRPr lang="en-GB" dirty="0"/>
          </a:p>
        </p:txBody>
      </p:sp>
      <p:pic>
        <p:nvPicPr>
          <p:cNvPr id="5" name="Picture 4"/>
          <p:cNvPicPr/>
          <p:nvPr/>
        </p:nvPicPr>
        <p:blipFill rotWithShape="1">
          <a:blip r:embed="rId3"/>
          <a:srcRect l="9565" t="11464" r="12905" b="10393"/>
          <a:stretch/>
        </p:blipFill>
        <p:spPr bwMode="auto">
          <a:xfrm>
            <a:off x="899592" y="1436421"/>
            <a:ext cx="7056784" cy="4152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4763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F4035"/>
                </a:solidFill>
              </a:rPr>
              <a:t>Why Bereavement Support?</a:t>
            </a:r>
          </a:p>
        </p:txBody>
      </p:sp>
      <p:sp>
        <p:nvSpPr>
          <p:cNvPr id="292" name="Shape 29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>
              <a:buBlip>
                <a:blip r:embed="rId3"/>
              </a:buBlip>
              <a:defRPr sz="1800">
                <a:solidFill>
                  <a:srgbClr val="000000"/>
                </a:solidFill>
              </a:defRPr>
            </a:pPr>
            <a:r>
              <a:rPr sz="2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Every 22 minutes in the UK a child is bereaved of a parent, making up some 24,000 children a year.</a:t>
            </a:r>
            <a:r>
              <a:rPr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sz="1600" dirty="0">
                <a:solidFill>
                  <a:schemeClr val="tx1">
                    <a:lumMod val="50000"/>
                    <a:lumOff val="50000"/>
                  </a:schemeClr>
                </a:solidFill>
                <a:hlinkClick r:id="rId4"/>
              </a:rPr>
              <a:t>www.childhoodbereavementnetwork.org.uk</a:t>
            </a:r>
            <a:r>
              <a:rPr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lvl="0" indent="0">
              <a:buNone/>
              <a:defRPr sz="1800">
                <a:solidFill>
                  <a:srgbClr val="000000"/>
                </a:solidFill>
              </a:defRPr>
            </a:pPr>
            <a:endParaRPr lang="en-GB" sz="25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defRPr sz="1800">
                <a:solidFill>
                  <a:srgbClr val="000000"/>
                </a:solidFill>
              </a:defRPr>
            </a:pPr>
            <a:r>
              <a:rPr lang="en-GB" sz="2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Scotland 2,500 parents die each year leaving dependent children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This means 4,100 children under 18 are bereaved of a parent each year in Scotland.</a:t>
            </a:r>
          </a:p>
          <a:p>
            <a:pPr marL="0" indent="0">
              <a:buNone/>
              <a:defRPr sz="1800">
                <a:solidFill>
                  <a:srgbClr val="000000"/>
                </a:solidFill>
              </a:defRPr>
            </a:pP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(from Mortality Stats 2011).</a:t>
            </a:r>
          </a:p>
          <a:p>
            <a:pPr lvl="0">
              <a:buBlip>
                <a:blip r:embed="rId3"/>
              </a:buBlip>
              <a:defRPr sz="1800">
                <a:solidFill>
                  <a:srgbClr val="000000"/>
                </a:solidFill>
              </a:defRPr>
            </a:pPr>
            <a:endParaRPr lang="en-GB" sz="25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defRPr sz="1800">
                <a:solidFill>
                  <a:srgbClr val="000000"/>
                </a:solidFill>
              </a:defRPr>
            </a:pPr>
            <a:r>
              <a:rPr lang="en-GB" sz="2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Many more are bereaved of a grandparent, sibling, school friend or other significant person. </a:t>
            </a:r>
            <a:endParaRPr sz="1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10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1417638"/>
          </a:xfrm>
        </p:spPr>
        <p:txBody>
          <a:bodyPr>
            <a:normAutofit/>
          </a:bodyPr>
          <a:lstStyle/>
          <a:p>
            <a:r>
              <a:rPr lang="en-GB" sz="3600" dirty="0"/>
              <a:t>Death is a fact of life...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02222"/>
            <a:ext cx="8229600" cy="550072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dirty="0"/>
              <a:t>     </a:t>
            </a:r>
            <a:r>
              <a:rPr lang="en-GB" sz="2400" dirty="0"/>
              <a:t> </a:t>
            </a:r>
            <a:r>
              <a:rPr lang="en-GB" sz="3200" dirty="0"/>
              <a:t>...and grief is a natural process.</a:t>
            </a:r>
          </a:p>
          <a:p>
            <a:endParaRPr lang="en-GB" sz="3200" dirty="0"/>
          </a:p>
          <a:p>
            <a:r>
              <a:rPr lang="en-GB" dirty="0"/>
              <a:t>But many people, adults and children, need more support and understanding in their grieving than they receive.</a:t>
            </a:r>
          </a:p>
          <a:p>
            <a:endParaRPr lang="en-GB" dirty="0"/>
          </a:p>
          <a:p>
            <a:r>
              <a:rPr lang="en-GB" dirty="0"/>
              <a:t>The consequences of unresolved grief can be dire.</a:t>
            </a:r>
          </a:p>
          <a:p>
            <a:endParaRPr lang="en-GB" dirty="0"/>
          </a:p>
          <a:p>
            <a:r>
              <a:rPr lang="en-GB" dirty="0"/>
              <a:t>Life expectancy is lower in more disadvantaged areas</a:t>
            </a:r>
          </a:p>
          <a:p>
            <a:pPr marL="0" indent="0">
              <a:buNone/>
            </a:pPr>
            <a:endParaRPr lang="en-GB" dirty="0"/>
          </a:p>
          <a:p>
            <a:pPr>
              <a:buNone/>
            </a:pPr>
            <a:endParaRPr lang="en-GB" sz="2400" dirty="0"/>
          </a:p>
          <a:p>
            <a:pPr>
              <a:buNone/>
            </a:pPr>
            <a:r>
              <a:rPr lang="en-GB" sz="1100" dirty="0"/>
              <a:t>http://www.yorkpress.co.uk/news/9242248.Grieving_parents_may_die_younger__new_study_shows/</a:t>
            </a:r>
            <a:endParaRPr lang="en-GB" sz="2400" dirty="0"/>
          </a:p>
          <a:p>
            <a:endParaRPr lang="en-GB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03267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The Evidence 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GB" sz="4500" dirty="0"/>
              <a:t>Unresolved grief issues have higher incidence in:</a:t>
            </a:r>
          </a:p>
          <a:p>
            <a:endParaRPr lang="en-GB" sz="4500" dirty="0"/>
          </a:p>
          <a:p>
            <a:r>
              <a:rPr lang="en-GB" sz="4500" dirty="0"/>
              <a:t>Academic Under-Achievement</a:t>
            </a:r>
          </a:p>
          <a:p>
            <a:pPr>
              <a:buNone/>
            </a:pPr>
            <a:endParaRPr lang="en-GB" sz="4500" dirty="0"/>
          </a:p>
          <a:p>
            <a:r>
              <a:rPr lang="en-GB" sz="4500" dirty="0"/>
              <a:t>Challenging Behaviour/ Mental Health Issues</a:t>
            </a:r>
          </a:p>
          <a:p>
            <a:pPr>
              <a:buNone/>
            </a:pPr>
            <a:endParaRPr lang="en-GB" sz="4500" dirty="0"/>
          </a:p>
          <a:p>
            <a:r>
              <a:rPr lang="en-GB" sz="4500" dirty="0"/>
              <a:t>Teenage Pregnancies</a:t>
            </a:r>
          </a:p>
          <a:p>
            <a:pPr>
              <a:buNone/>
            </a:pPr>
            <a:endParaRPr lang="en-GB" sz="4500" dirty="0"/>
          </a:p>
          <a:p>
            <a:r>
              <a:rPr lang="en-GB" sz="4500" dirty="0"/>
              <a:t>Youth Offenders</a:t>
            </a:r>
          </a:p>
          <a:p>
            <a:pPr>
              <a:buNone/>
            </a:pPr>
            <a:endParaRPr lang="en-GB" sz="4500" dirty="0"/>
          </a:p>
          <a:p>
            <a:r>
              <a:rPr lang="en-GB" sz="4500" dirty="0"/>
              <a:t>Prison Populations</a:t>
            </a:r>
          </a:p>
          <a:p>
            <a:pPr>
              <a:buNone/>
            </a:pPr>
            <a:endParaRPr lang="en-GB" sz="1700" dirty="0">
              <a:solidFill>
                <a:schemeClr val="tx1">
                  <a:lumMod val="75000"/>
                  <a:lumOff val="25000"/>
                </a:schemeClr>
              </a:solidFill>
              <a:hlinkClick r:id=""/>
            </a:endParaRPr>
          </a:p>
          <a:p>
            <a:pPr>
              <a:buNone/>
            </a:pPr>
            <a:endParaRPr lang="en-GB" sz="1700" dirty="0">
              <a:solidFill>
                <a:schemeClr val="tx1">
                  <a:lumMod val="75000"/>
                  <a:lumOff val="25000"/>
                </a:schemeClr>
              </a:solidFill>
              <a:hlinkClick r:id=""/>
            </a:endParaRPr>
          </a:p>
          <a:p>
            <a:pPr>
              <a:buNone/>
            </a:pPr>
            <a:r>
              <a:rPr lang="en-GB" sz="1700" dirty="0">
                <a:solidFill>
                  <a:schemeClr val="tx1">
                    <a:lumMod val="75000"/>
                    <a:lumOff val="25000"/>
                  </a:schemeClr>
                </a:solidFill>
                <a:hlinkClick r:id=""/>
              </a:rPr>
              <a:t>www.cbn@ncb.org.uk</a:t>
            </a:r>
            <a:r>
              <a:rPr lang="en-GB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buNone/>
            </a:pPr>
            <a:endParaRPr lang="en-GB" sz="1300" i="1" dirty="0"/>
          </a:p>
          <a:p>
            <a:pPr>
              <a:buNone/>
            </a:pPr>
            <a:r>
              <a:rPr lang="en-GB" sz="1300" i="1" dirty="0"/>
              <a:t> </a:t>
            </a:r>
            <a:endParaRPr lang="en-GB" sz="1800" dirty="0"/>
          </a:p>
          <a:p>
            <a:pPr>
              <a:buNone/>
            </a:pPr>
            <a:endParaRPr lang="en-GB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350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Shape 1060"/>
          <p:cNvSpPr/>
          <p:nvPr/>
        </p:nvSpPr>
        <p:spPr>
          <a:xfrm>
            <a:off x="5538321" y="293498"/>
            <a:ext cx="3350498" cy="1384995"/>
          </a:xfrm>
          <a:prstGeom prst="rect">
            <a:avLst/>
          </a:prstGeom>
          <a:ln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45719" rIns="45719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FF00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Calibri"/>
              </a:rPr>
              <a:t>                </a:t>
            </a:r>
            <a:r>
              <a: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Calibri"/>
              </a:rPr>
              <a:t>Scotland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FF000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Calibri"/>
              </a:rPr>
              <a:t>   Development Project</a:t>
            </a:r>
          </a:p>
        </p:txBody>
      </p:sp>
      <p:sp>
        <p:nvSpPr>
          <p:cNvPr id="1082" name="Shape 1082"/>
          <p:cNvSpPr/>
          <p:nvPr/>
        </p:nvSpPr>
        <p:spPr>
          <a:xfrm>
            <a:off x="827583" y="5949279"/>
            <a:ext cx="92396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Rounded MT Bold"/>
              <a:ea typeface="Arial Rounded MT Bold"/>
              <a:cs typeface="Arial Rounded MT Bold"/>
              <a:sym typeface="Arial Rounded MT Bold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932041" y="1988918"/>
            <a:ext cx="3972810" cy="34778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sym typeface="Times New Roman"/>
              </a:rPr>
              <a:t>Glasgow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Edinburgh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sym typeface="Times New Roman"/>
              </a:rPr>
              <a:t>West Lothian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</a:rPr>
              <a:t>Dundee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sym typeface="Times New Roman"/>
              </a:rPr>
              <a:t>Aberdeen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sym typeface="Times New Roman"/>
              </a:rPr>
              <a:t>North and South Ayrshire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North and South Lanarkshire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sym typeface="Times New Roman"/>
              </a:rPr>
              <a:t>Fife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The Highlands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</a:rPr>
              <a:t>Orkney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sym typeface="Times New Roman"/>
              </a:rPr>
              <a:t>Shetland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7683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0439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70193" y="1988840"/>
            <a:ext cx="8443976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“The long and winding road…”</a:t>
            </a:r>
          </a:p>
        </p:txBody>
      </p:sp>
    </p:spTree>
    <p:extLst>
      <p:ext uri="{BB962C8B-B14F-4D97-AF65-F5344CB8AC3E}">
        <p14:creationId xmlns:p14="http://schemas.microsoft.com/office/powerpoint/2010/main" val="75709631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5"/>
          <p:cNvSpPr/>
          <p:nvPr/>
        </p:nvSpPr>
        <p:spPr>
          <a:xfrm>
            <a:off x="179512" y="589725"/>
            <a:ext cx="8852740" cy="563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L="514350" indent="-514350">
              <a:lnSpc>
                <a:spcPct val="90000"/>
              </a:lnSpc>
              <a:spcBef>
                <a:spcPts val="700"/>
              </a:spcBef>
            </a:pPr>
            <a:r>
              <a:rPr sz="3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"when are you free to take some tea with me...”</a:t>
            </a:r>
          </a:p>
        </p:txBody>
      </p:sp>
      <p:pic>
        <p:nvPicPr>
          <p:cNvPr id="5" name="image7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123728" y="1556792"/>
            <a:ext cx="5256584" cy="280831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87"/>
          <p:cNvSpPr/>
          <p:nvPr/>
        </p:nvSpPr>
        <p:spPr>
          <a:xfrm>
            <a:off x="755576" y="4558853"/>
            <a:ext cx="8640963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buSzPct val="100000"/>
              <a:buFontTx/>
              <a:buBlip>
                <a:blip r:embed="rId4"/>
              </a:buBlip>
            </a:pPr>
            <a:r>
              <a:rPr sz="3400" dirty="0">
                <a:latin typeface="Calibri"/>
                <a:ea typeface="Calibri"/>
                <a:cs typeface="Calibri"/>
                <a:sym typeface="Calibri"/>
              </a:rPr>
              <a:t>  Voluntary Sector Services.</a:t>
            </a:r>
          </a:p>
          <a:p>
            <a:pPr>
              <a:buSzPct val="100000"/>
              <a:buFontTx/>
              <a:buBlip>
                <a:blip r:embed="rId4"/>
              </a:buBlip>
            </a:pPr>
            <a:r>
              <a:rPr sz="3400" dirty="0">
                <a:latin typeface="Calibri"/>
                <a:ea typeface="Calibri"/>
                <a:cs typeface="Calibri"/>
                <a:sym typeface="Calibri"/>
              </a:rPr>
              <a:t>  Statutory Services </a:t>
            </a:r>
          </a:p>
          <a:p>
            <a:pPr>
              <a:buSzPct val="100000"/>
              <a:buFontTx/>
              <a:buBlip>
                <a:blip r:embed="rId4"/>
              </a:buBlip>
            </a:pPr>
            <a:r>
              <a:rPr sz="3400" dirty="0">
                <a:latin typeface="Calibri"/>
                <a:ea typeface="Calibri"/>
                <a:cs typeface="Calibri"/>
                <a:sym typeface="Calibri"/>
              </a:rPr>
              <a:t>  Other Stakeholders  </a:t>
            </a:r>
          </a:p>
        </p:txBody>
      </p:sp>
    </p:spTree>
    <p:extLst>
      <p:ext uri="{BB962C8B-B14F-4D97-AF65-F5344CB8AC3E}">
        <p14:creationId xmlns:p14="http://schemas.microsoft.com/office/powerpoint/2010/main" val="322687559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Book"/>
        <a:ea typeface="Avenir Book"/>
        <a:cs typeface="Avenir Book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_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Book"/>
        <a:ea typeface="Avenir Book"/>
        <a:cs typeface="Avenir Book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BUK PP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CBUK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F19E364CCD144DA976F540C74DBEE7" ma:contentTypeVersion="1" ma:contentTypeDescription="Create a new document." ma:contentTypeScope="" ma:versionID="e8694b44bd02235059bb455c55a8c730">
  <xsd:schema xmlns:xsd="http://www.w3.org/2001/XMLSchema" xmlns:xs="http://www.w3.org/2001/XMLSchema" xmlns:p="http://schemas.microsoft.com/office/2006/metadata/properties" xmlns:ns2="7dd52917-8266-4bd8-abeb-88033497c638" targetNamespace="http://schemas.microsoft.com/office/2006/metadata/properties" ma:root="true" ma:fieldsID="327f50915a18ade91c74d6bf3c8ac049" ns2:_="">
    <xsd:import namespace="7dd52917-8266-4bd8-abeb-88033497c63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d52917-8266-4bd8-abeb-88033497c63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dd52917-8266-4bd8-abeb-88033497c638">STRATHCYCJ-27-2203</_dlc_DocId>
    <_dlc_DocIdUrl xmlns="7dd52917-8266-4bd8-abeb-88033497c638">
      <Url>https://moss.strath.ac.uk/cycj/_layouts/15/DocIdRedir.aspx?ID=STRATHCYCJ-27-2203</Url>
      <Description>STRATHCYCJ-27-2203</Description>
    </_dlc_DocIdUrl>
  </documentManagement>
</p:properties>
</file>

<file path=customXml/itemProps1.xml><?xml version="1.0" encoding="utf-8"?>
<ds:datastoreItem xmlns:ds="http://schemas.openxmlformats.org/officeDocument/2006/customXml" ds:itemID="{D0D123DF-DBA7-4021-BF34-265D3DC6736E}"/>
</file>

<file path=customXml/itemProps2.xml><?xml version="1.0" encoding="utf-8"?>
<ds:datastoreItem xmlns:ds="http://schemas.openxmlformats.org/officeDocument/2006/customXml" ds:itemID="{0AB112C6-DF19-4798-940E-19EABCC45B60}"/>
</file>

<file path=customXml/itemProps3.xml><?xml version="1.0" encoding="utf-8"?>
<ds:datastoreItem xmlns:ds="http://schemas.openxmlformats.org/officeDocument/2006/customXml" ds:itemID="{B3ED7B4D-524B-4B36-9318-8184AE5FFA89}"/>
</file>

<file path=customXml/itemProps4.xml><?xml version="1.0" encoding="utf-8"?>
<ds:datastoreItem xmlns:ds="http://schemas.openxmlformats.org/officeDocument/2006/customXml" ds:itemID="{ABFAAAF1-8D2C-4308-8258-8E91FCB3D9BD}"/>
</file>

<file path=docProps/app.xml><?xml version="1.0" encoding="utf-8"?>
<Properties xmlns="http://schemas.openxmlformats.org/officeDocument/2006/extended-properties" xmlns:vt="http://schemas.openxmlformats.org/officeDocument/2006/docPropsVTypes">
  <TotalTime>2486</TotalTime>
  <Words>576</Words>
  <Application>Microsoft Office PowerPoint</Application>
  <PresentationFormat>On-screen Show (4:3)</PresentationFormat>
  <Paragraphs>150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Arial</vt:lpstr>
      <vt:lpstr>Arial Rounded MT Bold</vt:lpstr>
      <vt:lpstr>Avenir Book</vt:lpstr>
      <vt:lpstr>Calibri</vt:lpstr>
      <vt:lpstr>Comic Sans MS</vt:lpstr>
      <vt:lpstr>Helvetica</vt:lpstr>
      <vt:lpstr>Helvetica Neue</vt:lpstr>
      <vt:lpstr>Times New Roman</vt:lpstr>
      <vt:lpstr>Wingdings</vt:lpstr>
      <vt:lpstr>1_Default</vt:lpstr>
      <vt:lpstr>2_Default</vt:lpstr>
      <vt:lpstr>Office Theme</vt:lpstr>
      <vt:lpstr>1_CBUK PP Template</vt:lpstr>
      <vt:lpstr>3_CBUK Template</vt:lpstr>
      <vt:lpstr>2_Office Theme</vt:lpstr>
      <vt:lpstr>  </vt:lpstr>
      <vt:lpstr>Who we are and what we do</vt:lpstr>
      <vt:lpstr>  Our website www.childbereavementuk.org  </vt:lpstr>
      <vt:lpstr>Why Bereavement Support?</vt:lpstr>
      <vt:lpstr>Death is a fact of life...</vt:lpstr>
      <vt:lpstr>The Evidence Base</vt:lpstr>
      <vt:lpstr>PowerPoint Presentation</vt:lpstr>
      <vt:lpstr>PowerPoint Presentation</vt:lpstr>
      <vt:lpstr>PowerPoint Presentation</vt:lpstr>
      <vt:lpstr>PowerPoint Presentation</vt:lpstr>
      <vt:lpstr>"...fixing a hole where the rain gets in..." </vt:lpstr>
      <vt:lpstr>"...fixing a hole where the rain gets in..." </vt:lpstr>
      <vt:lpstr>"The sun is up the sky is blue..."</vt:lpstr>
      <vt:lpstr>"to be here, there and everywhere..." </vt:lpstr>
      <vt:lpstr>"to be here, there and everywhere..." </vt:lpstr>
      <vt:lpstr>PowerPoint Presentation</vt:lpstr>
      <vt:lpstr>“It’s been a hard day’s night…” </vt:lpstr>
      <vt:lpstr>"I know you, you know me..." </vt:lpstr>
      <vt:lpstr>“I know you, you know me..."</vt:lpstr>
      <vt:lpstr>PowerPoint Presentation</vt:lpstr>
      <vt:lpstr>"And don't you know it's gonna last..."</vt:lpstr>
      <vt:lpstr>"Say the word and you'll be free..."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Richard</dc:creator>
  <cp:lastModifiedBy>Richard Stafford</cp:lastModifiedBy>
  <cp:revision>272</cp:revision>
  <dcterms:modified xsi:type="dcterms:W3CDTF">2016-11-18T07:39:13Z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505a7d3d-a0d8-44a1-9081-90b49e5b0f29</vt:lpwstr>
  </property>
  <property fmtid="{D5CDD505-2E9C-101B-9397-08002B2CF9AE}" pid="3" name="ContentTypeId">
    <vt:lpwstr>0x010100EFF19E364CCD144DA976F540C74DBEE7</vt:lpwstr>
  </property>
</Properties>
</file>