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rawings/drawing2.xml" ContentType="application/vnd.openxmlformats-officedocument.drawingml.chartshapes+xml"/>
  <Override PartName="/ppt/drawings/drawing3.xml" ContentType="application/vnd.openxmlformats-officedocument.drawingml.chartshapes+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rawings/drawing1.xml" ContentType="application/vnd.openxmlformats-officedocument.drawingml.chartshapes+xml"/>
  <Override PartName="/ppt/diagrams/data2.xml" ContentType="application/vnd.openxmlformats-officedocument.drawingml.diagramData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s/slide30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17.xml" ContentType="application/vnd.openxmlformats-officedocument.presentationml.slide+xml"/>
  <Override PartName="/ppt/slides/slide25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4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handoutMasters/handoutMaster1.xml" ContentType="application/vnd.openxmlformats-officedocument.presentationml.handoutMaster+xml"/>
  <Override PartName="/ppt/charts/chart1.xml" ContentType="application/vnd.openxmlformats-officedocument.drawingml.chart+xml"/>
  <Override PartName="/ppt/theme/theme6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Masters/notesMaster1.xml" ContentType="application/vnd.openxmlformats-officedocument.presentationml.notesMaster+xml"/>
  <Override PartName="/ppt/diagrams/quickStyle1.xml" ContentType="application/vnd.openxmlformats-officedocument.drawingml.diagramStyle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layout3.xml" ContentType="application/vnd.openxmlformats-officedocument.drawingml.diagram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68" r:id="rId2"/>
    <p:sldMasterId id="2147483692" r:id="rId3"/>
    <p:sldMasterId id="2147483680" r:id="rId4"/>
  </p:sldMasterIdLst>
  <p:notesMasterIdLst>
    <p:notesMasterId r:id="rId38"/>
  </p:notesMasterIdLst>
  <p:handoutMasterIdLst>
    <p:handoutMasterId r:id="rId39"/>
  </p:handoutMasterIdLst>
  <p:sldIdLst>
    <p:sldId id="348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6" r:id="rId15"/>
    <p:sldId id="365" r:id="rId16"/>
    <p:sldId id="367" r:id="rId17"/>
    <p:sldId id="368" r:id="rId18"/>
    <p:sldId id="369" r:id="rId19"/>
    <p:sldId id="370" r:id="rId20"/>
    <p:sldId id="371" r:id="rId21"/>
    <p:sldId id="372" r:id="rId22"/>
    <p:sldId id="373" r:id="rId23"/>
    <p:sldId id="374" r:id="rId24"/>
    <p:sldId id="375" r:id="rId25"/>
    <p:sldId id="376" r:id="rId26"/>
    <p:sldId id="377" r:id="rId27"/>
    <p:sldId id="380" r:id="rId28"/>
    <p:sldId id="379" r:id="rId29"/>
    <p:sldId id="378" r:id="rId30"/>
    <p:sldId id="382" r:id="rId31"/>
    <p:sldId id="386" r:id="rId32"/>
    <p:sldId id="383" r:id="rId33"/>
    <p:sldId id="384" r:id="rId34"/>
    <p:sldId id="385" r:id="rId35"/>
    <p:sldId id="387" r:id="rId36"/>
    <p:sldId id="388" r:id="rId3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1B7F"/>
    <a:srgbClr val="9900CC"/>
    <a:srgbClr val="CC00FF"/>
    <a:srgbClr val="008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76630" autoAdjust="0"/>
  </p:normalViewPr>
  <p:slideViewPr>
    <p:cSldViewPr snapToGrid="0">
      <p:cViewPr varScale="1">
        <p:scale>
          <a:sx n="83" d="100"/>
          <a:sy n="83" d="100"/>
        </p:scale>
        <p:origin x="63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47" Type="http://schemas.openxmlformats.org/officeDocument/2006/relationships/customXml" Target="../customXml/item4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45" Type="http://schemas.openxmlformats.org/officeDocument/2006/relationships/customXml" Target="../customXml/item2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46" Type="http://schemas.openxmlformats.org/officeDocument/2006/relationships/customXml" Target="../customXml/item3.xml"/><Relationship Id="rId20" Type="http://schemas.openxmlformats.org/officeDocument/2006/relationships/slide" Target="slides/slide16.xml"/><Relationship Id="rId4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778085"/>
              </a:solidFill>
            </c:spPr>
          </c:dPt>
          <c:dPt>
            <c:idx val="1"/>
            <c:bubble3D val="0"/>
            <c:spPr>
              <a:noFill/>
            </c:spPr>
          </c:dPt>
          <c:val>
            <c:numRef>
              <c:f>Sheet1!$B$2:$B$3</c:f>
              <c:numCache>
                <c:formatCode>0%</c:formatCode>
                <c:ptCount val="2"/>
                <c:pt idx="0">
                  <c:v>0.91</c:v>
                </c:pt>
                <c:pt idx="1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12"/>
        <c:holeSize val="63"/>
      </c:doughnut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778085"/>
              </a:solidFill>
            </c:spPr>
          </c:dPt>
          <c:dPt>
            <c:idx val="1"/>
            <c:bubble3D val="0"/>
            <c:spPr>
              <a:noFill/>
            </c:spPr>
          </c:dPt>
          <c:val>
            <c:numRef>
              <c:f>Sheet1!$Z$2:$Z$3</c:f>
              <c:numCache>
                <c:formatCode>0%</c:formatCode>
                <c:ptCount val="2"/>
                <c:pt idx="0">
                  <c:v>0.67</c:v>
                </c:pt>
                <c:pt idx="1">
                  <c:v>0.33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46"/>
        <c:holeSize val="63"/>
      </c:doughnutChart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778085"/>
              </a:solidFill>
            </c:spPr>
          </c:dPt>
          <c:dPt>
            <c:idx val="1"/>
            <c:bubble3D val="0"/>
            <c:spPr>
              <a:noFill/>
            </c:spPr>
          </c:dPt>
          <c:val>
            <c:numRef>
              <c:f>Sheet1!$P$2:$P$3</c:f>
              <c:numCache>
                <c:formatCode>0%</c:formatCode>
                <c:ptCount val="2"/>
                <c:pt idx="0">
                  <c:v>0.77</c:v>
                </c:pt>
                <c:pt idx="1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36"/>
        <c:holeSize val="63"/>
      </c:doughnutChart>
    </c:plotArea>
    <c:plotVisOnly val="1"/>
    <c:dispBlanksAs val="gap"/>
    <c:showDLblsOverMax val="0"/>
  </c:chart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A92E12-2675-4440-9FA5-4669DDFE680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6E40B24-946A-4760-B0CA-5672C092FC95}">
      <dgm:prSet phldrT="[Text]" custT="1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en-GB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Higher rates of bereavement and loss</a:t>
          </a:r>
          <a:endParaRPr lang="en-GB" sz="2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06C537-4583-4108-AA89-1335E5E23406}" type="parTrans" cxnId="{D0EA7C01-6818-4849-BD35-A2FDB0C56229}">
      <dgm:prSet/>
      <dgm:spPr/>
      <dgm:t>
        <a:bodyPr/>
        <a:lstStyle/>
        <a:p>
          <a:endParaRPr lang="en-GB"/>
        </a:p>
      </dgm:t>
    </dgm:pt>
    <dgm:pt modelId="{150988B1-FDB0-42A8-84F8-BFA99E176002}" type="sibTrans" cxnId="{D0EA7C01-6818-4849-BD35-A2FDB0C56229}">
      <dgm:prSet/>
      <dgm:spPr/>
      <dgm:t>
        <a:bodyPr/>
        <a:lstStyle/>
        <a:p>
          <a:endParaRPr lang="en-GB"/>
        </a:p>
      </dgm:t>
    </dgm:pt>
    <dgm:pt modelId="{2F962AE4-6C5C-4DA4-8D11-9145AD5AD29C}">
      <dgm:prSet phldrT="[Text]" custT="1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en-GB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Complicating factors</a:t>
          </a:r>
          <a:endParaRPr lang="en-GB" sz="2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436F0D-EDEA-46DA-BA63-458CD866663A}" type="parTrans" cxnId="{94CB88FF-5DC5-4F52-BBA9-892470DFD94B}">
      <dgm:prSet/>
      <dgm:spPr/>
      <dgm:t>
        <a:bodyPr/>
        <a:lstStyle/>
        <a:p>
          <a:endParaRPr lang="en-GB"/>
        </a:p>
      </dgm:t>
    </dgm:pt>
    <dgm:pt modelId="{0E06F9B4-E69F-4C0E-B864-D0F6B535F662}" type="sibTrans" cxnId="{94CB88FF-5DC5-4F52-BBA9-892470DFD94B}">
      <dgm:prSet/>
      <dgm:spPr/>
      <dgm:t>
        <a:bodyPr/>
        <a:lstStyle/>
        <a:p>
          <a:endParaRPr lang="en-GB"/>
        </a:p>
      </dgm:t>
    </dgm:pt>
    <dgm:pt modelId="{79D7BDCB-EF09-4172-B050-E19980D72199}">
      <dgm:prSet phldrT="[Text]" custT="1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en-GB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Poor coping strategies</a:t>
          </a:r>
          <a:endParaRPr lang="en-GB" sz="2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ECB559-B900-482F-A29B-B1F951036C94}" type="parTrans" cxnId="{401DAD0F-A707-4531-BF69-E37C49F62C80}">
      <dgm:prSet/>
      <dgm:spPr/>
      <dgm:t>
        <a:bodyPr/>
        <a:lstStyle/>
        <a:p>
          <a:endParaRPr lang="en-GB"/>
        </a:p>
      </dgm:t>
    </dgm:pt>
    <dgm:pt modelId="{6B6C8EF2-3BCE-4EB5-99C6-16818EDCC56E}" type="sibTrans" cxnId="{401DAD0F-A707-4531-BF69-E37C49F62C80}">
      <dgm:prSet/>
      <dgm:spPr/>
      <dgm:t>
        <a:bodyPr/>
        <a:lstStyle/>
        <a:p>
          <a:endParaRPr lang="en-GB"/>
        </a:p>
      </dgm:t>
    </dgm:pt>
    <dgm:pt modelId="{E44E4451-A2B5-4EBC-94B1-900FCBCD4D9F}">
      <dgm:prSet phldrT="[Text]" custT="1"/>
      <dgm:spPr>
        <a:solidFill>
          <a:schemeClr val="bg1">
            <a:lumMod val="65000"/>
            <a:alpha val="50000"/>
          </a:schemeClr>
        </a:solidFill>
      </dgm:spPr>
      <dgm:t>
        <a:bodyPr/>
        <a:lstStyle/>
        <a:p>
          <a:r>
            <a:rPr lang="en-GB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Symptoms often misinterpreted</a:t>
          </a:r>
          <a:endParaRPr lang="en-GB" sz="2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1C0820-07A6-4B49-AECE-8E51ACAF1854}" type="parTrans" cxnId="{831C58EB-31A0-42EF-A613-6037F617FFFD}">
      <dgm:prSet/>
      <dgm:spPr/>
      <dgm:t>
        <a:bodyPr/>
        <a:lstStyle/>
        <a:p>
          <a:endParaRPr lang="en-GB"/>
        </a:p>
      </dgm:t>
    </dgm:pt>
    <dgm:pt modelId="{5C8CBB02-F204-4346-9B1F-64F74F477534}" type="sibTrans" cxnId="{831C58EB-31A0-42EF-A613-6037F617FFFD}">
      <dgm:prSet/>
      <dgm:spPr/>
      <dgm:t>
        <a:bodyPr/>
        <a:lstStyle/>
        <a:p>
          <a:endParaRPr lang="en-GB"/>
        </a:p>
      </dgm:t>
    </dgm:pt>
    <dgm:pt modelId="{BB307DD3-B6E6-4AF4-82A5-8059826A9348}" type="pres">
      <dgm:prSet presAssocID="{B9A92E12-2675-4440-9FA5-4669DDFE680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6468961-3F76-477F-AAE8-56DA89C1FD49}" type="pres">
      <dgm:prSet presAssocID="{C6E40B24-946A-4760-B0CA-5672C092FC9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B53C5A-7580-4856-932E-FCC3F871E9AE}" type="pres">
      <dgm:prSet presAssocID="{150988B1-FDB0-42A8-84F8-BFA99E176002}" presName="sibTrans" presStyleCnt="0"/>
      <dgm:spPr/>
    </dgm:pt>
    <dgm:pt modelId="{2D56D422-3E1D-4F2D-8F57-37D83DCE3259}" type="pres">
      <dgm:prSet presAssocID="{2F962AE4-6C5C-4DA4-8D11-9145AD5AD29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386E519-F61B-4B77-96C8-4C46FBD43F44}" type="pres">
      <dgm:prSet presAssocID="{0E06F9B4-E69F-4C0E-B864-D0F6B535F662}" presName="sibTrans" presStyleCnt="0"/>
      <dgm:spPr/>
    </dgm:pt>
    <dgm:pt modelId="{0B34AD8B-B1DD-482D-88E5-FB29ADBABA9B}" type="pres">
      <dgm:prSet presAssocID="{79D7BDCB-EF09-4172-B050-E19980D7219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07F1AB2-183A-4DD4-8E68-99D3D6EEE46F}" type="pres">
      <dgm:prSet presAssocID="{6B6C8EF2-3BCE-4EB5-99C6-16818EDCC56E}" presName="sibTrans" presStyleCnt="0"/>
      <dgm:spPr/>
    </dgm:pt>
    <dgm:pt modelId="{12D2454D-7155-414A-A4EE-59DFB57974BB}" type="pres">
      <dgm:prSet presAssocID="{E44E4451-A2B5-4EBC-94B1-900FCBCD4D9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51C2DDB-E6DE-48B3-9367-C01A92F6CEF9}" type="presOf" srcId="{E44E4451-A2B5-4EBC-94B1-900FCBCD4D9F}" destId="{12D2454D-7155-414A-A4EE-59DFB57974BB}" srcOrd="0" destOrd="0" presId="urn:microsoft.com/office/officeart/2005/8/layout/default"/>
    <dgm:cxn modelId="{401DAD0F-A707-4531-BF69-E37C49F62C80}" srcId="{B9A92E12-2675-4440-9FA5-4669DDFE6805}" destId="{79D7BDCB-EF09-4172-B050-E19980D72199}" srcOrd="2" destOrd="0" parTransId="{06ECB559-B900-482F-A29B-B1F951036C94}" sibTransId="{6B6C8EF2-3BCE-4EB5-99C6-16818EDCC56E}"/>
    <dgm:cxn modelId="{D0EA7C01-6818-4849-BD35-A2FDB0C56229}" srcId="{B9A92E12-2675-4440-9FA5-4669DDFE6805}" destId="{C6E40B24-946A-4760-B0CA-5672C092FC95}" srcOrd="0" destOrd="0" parTransId="{E806C537-4583-4108-AA89-1335E5E23406}" sibTransId="{150988B1-FDB0-42A8-84F8-BFA99E176002}"/>
    <dgm:cxn modelId="{413183B3-3CC7-495D-9F28-D668306B48E7}" type="presOf" srcId="{2F962AE4-6C5C-4DA4-8D11-9145AD5AD29C}" destId="{2D56D422-3E1D-4F2D-8F57-37D83DCE3259}" srcOrd="0" destOrd="0" presId="urn:microsoft.com/office/officeart/2005/8/layout/default"/>
    <dgm:cxn modelId="{901E3022-21AD-446E-B2FC-C9C92ED1717E}" type="presOf" srcId="{79D7BDCB-EF09-4172-B050-E19980D72199}" destId="{0B34AD8B-B1DD-482D-88E5-FB29ADBABA9B}" srcOrd="0" destOrd="0" presId="urn:microsoft.com/office/officeart/2005/8/layout/default"/>
    <dgm:cxn modelId="{831C58EB-31A0-42EF-A613-6037F617FFFD}" srcId="{B9A92E12-2675-4440-9FA5-4669DDFE6805}" destId="{E44E4451-A2B5-4EBC-94B1-900FCBCD4D9F}" srcOrd="3" destOrd="0" parTransId="{3A1C0820-07A6-4B49-AECE-8E51ACAF1854}" sibTransId="{5C8CBB02-F204-4346-9B1F-64F74F477534}"/>
    <dgm:cxn modelId="{7E4DED7D-6991-40CC-9B52-2F8F29B96244}" type="presOf" srcId="{C6E40B24-946A-4760-B0CA-5672C092FC95}" destId="{36468961-3F76-477F-AAE8-56DA89C1FD49}" srcOrd="0" destOrd="0" presId="urn:microsoft.com/office/officeart/2005/8/layout/default"/>
    <dgm:cxn modelId="{8CF42019-7570-4E01-9511-498DF56D0962}" type="presOf" srcId="{B9A92E12-2675-4440-9FA5-4669DDFE6805}" destId="{BB307DD3-B6E6-4AF4-82A5-8059826A9348}" srcOrd="0" destOrd="0" presId="urn:microsoft.com/office/officeart/2005/8/layout/default"/>
    <dgm:cxn modelId="{94CB88FF-5DC5-4F52-BBA9-892470DFD94B}" srcId="{B9A92E12-2675-4440-9FA5-4669DDFE6805}" destId="{2F962AE4-6C5C-4DA4-8D11-9145AD5AD29C}" srcOrd="1" destOrd="0" parTransId="{70436F0D-EDEA-46DA-BA63-458CD866663A}" sibTransId="{0E06F9B4-E69F-4C0E-B864-D0F6B535F662}"/>
    <dgm:cxn modelId="{514579A9-0E87-4D0C-AA93-8EF1657B5563}" type="presParOf" srcId="{BB307DD3-B6E6-4AF4-82A5-8059826A9348}" destId="{36468961-3F76-477F-AAE8-56DA89C1FD49}" srcOrd="0" destOrd="0" presId="urn:microsoft.com/office/officeart/2005/8/layout/default"/>
    <dgm:cxn modelId="{C6E8814C-C18D-4AA7-985D-38CD49C6DA20}" type="presParOf" srcId="{BB307DD3-B6E6-4AF4-82A5-8059826A9348}" destId="{71B53C5A-7580-4856-932E-FCC3F871E9AE}" srcOrd="1" destOrd="0" presId="urn:microsoft.com/office/officeart/2005/8/layout/default"/>
    <dgm:cxn modelId="{52098012-83DB-408F-A233-2CA94FD8938B}" type="presParOf" srcId="{BB307DD3-B6E6-4AF4-82A5-8059826A9348}" destId="{2D56D422-3E1D-4F2D-8F57-37D83DCE3259}" srcOrd="2" destOrd="0" presId="urn:microsoft.com/office/officeart/2005/8/layout/default"/>
    <dgm:cxn modelId="{B3F6F6FB-25A8-4BE5-8EAB-FDADB53C31DD}" type="presParOf" srcId="{BB307DD3-B6E6-4AF4-82A5-8059826A9348}" destId="{6386E519-F61B-4B77-96C8-4C46FBD43F44}" srcOrd="3" destOrd="0" presId="urn:microsoft.com/office/officeart/2005/8/layout/default"/>
    <dgm:cxn modelId="{3960F650-23A8-40E2-B12E-3FE23C9CA8D4}" type="presParOf" srcId="{BB307DD3-B6E6-4AF4-82A5-8059826A9348}" destId="{0B34AD8B-B1DD-482D-88E5-FB29ADBABA9B}" srcOrd="4" destOrd="0" presId="urn:microsoft.com/office/officeart/2005/8/layout/default"/>
    <dgm:cxn modelId="{A9349778-3F75-4040-B49F-14C0A705DE2C}" type="presParOf" srcId="{BB307DD3-B6E6-4AF4-82A5-8059826A9348}" destId="{807F1AB2-183A-4DD4-8E68-99D3D6EEE46F}" srcOrd="5" destOrd="0" presId="urn:microsoft.com/office/officeart/2005/8/layout/default"/>
    <dgm:cxn modelId="{249BE781-5C64-4CCC-B412-5889F1F21D6A}" type="presParOf" srcId="{BB307DD3-B6E6-4AF4-82A5-8059826A9348}" destId="{12D2454D-7155-414A-A4EE-59DFB57974B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A92E12-2675-4440-9FA5-4669DDFE680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5A9DEA5-7D9F-4BA3-90E3-B1E76AC5608C}">
      <dgm:prSet custT="1"/>
      <dgm:spPr>
        <a:solidFill>
          <a:schemeClr val="bg1"/>
        </a:solidFill>
      </dgm:spPr>
      <dgm:t>
        <a:bodyPr/>
        <a:lstStyle/>
        <a:p>
          <a:r>
            <a:rPr lang="en-GB" sz="44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= System Intervention</a:t>
          </a:r>
          <a:endParaRPr lang="en-GB" sz="44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27E634-4983-4EF4-AF84-1754AB09AFEA}" type="parTrans" cxnId="{EFCA337E-4137-41CB-AC80-BCD097127031}">
      <dgm:prSet/>
      <dgm:spPr/>
      <dgm:t>
        <a:bodyPr/>
        <a:lstStyle/>
        <a:p>
          <a:endParaRPr lang="en-GB"/>
        </a:p>
      </dgm:t>
    </dgm:pt>
    <dgm:pt modelId="{465A3CAF-D528-478E-80AE-5AB87341C7B1}" type="sibTrans" cxnId="{EFCA337E-4137-41CB-AC80-BCD097127031}">
      <dgm:prSet/>
      <dgm:spPr/>
      <dgm:t>
        <a:bodyPr/>
        <a:lstStyle/>
        <a:p>
          <a:endParaRPr lang="en-GB"/>
        </a:p>
      </dgm:t>
    </dgm:pt>
    <dgm:pt modelId="{BB307DD3-B6E6-4AF4-82A5-8059826A9348}" type="pres">
      <dgm:prSet presAssocID="{B9A92E12-2675-4440-9FA5-4669DDFE680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503D7FD-F98C-4903-9014-5FF05B1F84DC}" type="pres">
      <dgm:prSet presAssocID="{35A9DEA5-7D9F-4BA3-90E3-B1E76AC5608C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FCA337E-4137-41CB-AC80-BCD097127031}" srcId="{B9A92E12-2675-4440-9FA5-4669DDFE6805}" destId="{35A9DEA5-7D9F-4BA3-90E3-B1E76AC5608C}" srcOrd="0" destOrd="0" parTransId="{8C27E634-4983-4EF4-AF84-1754AB09AFEA}" sibTransId="{465A3CAF-D528-478E-80AE-5AB87341C7B1}"/>
    <dgm:cxn modelId="{C8943414-658F-4A61-9876-268AED4173E7}" type="presOf" srcId="{B9A92E12-2675-4440-9FA5-4669DDFE6805}" destId="{BB307DD3-B6E6-4AF4-82A5-8059826A9348}" srcOrd="0" destOrd="0" presId="urn:microsoft.com/office/officeart/2005/8/layout/default"/>
    <dgm:cxn modelId="{0C402113-DD23-41A6-8AED-FBCF97542187}" type="presOf" srcId="{35A9DEA5-7D9F-4BA3-90E3-B1E76AC5608C}" destId="{4503D7FD-F98C-4903-9014-5FF05B1F84DC}" srcOrd="0" destOrd="0" presId="urn:microsoft.com/office/officeart/2005/8/layout/default"/>
    <dgm:cxn modelId="{908E0464-F911-4791-A390-2E172747CC36}" type="presParOf" srcId="{BB307DD3-B6E6-4AF4-82A5-8059826A9348}" destId="{4503D7FD-F98C-4903-9014-5FF05B1F84DC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A92E12-2675-4440-9FA5-4669DDFE680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5A9DEA5-7D9F-4BA3-90E3-B1E76AC5608C}">
      <dgm:prSet custT="1"/>
      <dgm:spPr>
        <a:solidFill>
          <a:schemeClr val="bg1"/>
        </a:solidFill>
      </dgm:spPr>
      <dgm:t>
        <a:bodyPr/>
        <a:lstStyle/>
        <a:p>
          <a:r>
            <a:rPr lang="en-GB" sz="88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YOURS</a:t>
          </a:r>
          <a:endParaRPr lang="en-GB" sz="88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27E634-4983-4EF4-AF84-1754AB09AFEA}" type="parTrans" cxnId="{EFCA337E-4137-41CB-AC80-BCD097127031}">
      <dgm:prSet/>
      <dgm:spPr/>
      <dgm:t>
        <a:bodyPr/>
        <a:lstStyle/>
        <a:p>
          <a:endParaRPr lang="en-GB"/>
        </a:p>
      </dgm:t>
    </dgm:pt>
    <dgm:pt modelId="{465A3CAF-D528-478E-80AE-5AB87341C7B1}" type="sibTrans" cxnId="{EFCA337E-4137-41CB-AC80-BCD097127031}">
      <dgm:prSet/>
      <dgm:spPr/>
      <dgm:t>
        <a:bodyPr/>
        <a:lstStyle/>
        <a:p>
          <a:endParaRPr lang="en-GB"/>
        </a:p>
      </dgm:t>
    </dgm:pt>
    <dgm:pt modelId="{BB307DD3-B6E6-4AF4-82A5-8059826A9348}" type="pres">
      <dgm:prSet presAssocID="{B9A92E12-2675-4440-9FA5-4669DDFE680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503D7FD-F98C-4903-9014-5FF05B1F84DC}" type="pres">
      <dgm:prSet presAssocID="{35A9DEA5-7D9F-4BA3-90E3-B1E76AC5608C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FCA337E-4137-41CB-AC80-BCD097127031}" srcId="{B9A92E12-2675-4440-9FA5-4669DDFE6805}" destId="{35A9DEA5-7D9F-4BA3-90E3-B1E76AC5608C}" srcOrd="0" destOrd="0" parTransId="{8C27E634-4983-4EF4-AF84-1754AB09AFEA}" sibTransId="{465A3CAF-D528-478E-80AE-5AB87341C7B1}"/>
    <dgm:cxn modelId="{9C54A9E4-E156-4B5E-9FC3-97A06AFA74BC}" type="presOf" srcId="{B9A92E12-2675-4440-9FA5-4669DDFE6805}" destId="{BB307DD3-B6E6-4AF4-82A5-8059826A9348}" srcOrd="0" destOrd="0" presId="urn:microsoft.com/office/officeart/2005/8/layout/default"/>
    <dgm:cxn modelId="{D4E3F21D-3A2F-4BA4-9822-FF62EAD6A333}" type="presOf" srcId="{35A9DEA5-7D9F-4BA3-90E3-B1E76AC5608C}" destId="{4503D7FD-F98C-4903-9014-5FF05B1F84DC}" srcOrd="0" destOrd="0" presId="urn:microsoft.com/office/officeart/2005/8/layout/default"/>
    <dgm:cxn modelId="{DC245618-2E5C-4686-9F3C-422B41123B11}" type="presParOf" srcId="{BB307DD3-B6E6-4AF4-82A5-8059826A9348}" destId="{4503D7FD-F98C-4903-9014-5FF05B1F84DC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468961-3F76-477F-AAE8-56DA89C1FD49}">
      <dsp:nvSpPr>
        <dsp:cNvPr id="0" name=""/>
        <dsp:cNvSpPr/>
      </dsp:nvSpPr>
      <dsp:spPr>
        <a:xfrm>
          <a:off x="429570" y="472"/>
          <a:ext cx="3346456" cy="2007873"/>
        </a:xfrm>
        <a:prstGeom prst="rect">
          <a:avLst/>
        </a:prstGeom>
        <a:solidFill>
          <a:schemeClr val="bg1">
            <a:lumMod val="65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Higher rates of bereavement and loss</a:t>
          </a:r>
          <a:endParaRPr lang="en-GB" sz="2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9570" y="472"/>
        <a:ext cx="3346456" cy="2007873"/>
      </dsp:txXfrm>
    </dsp:sp>
    <dsp:sp modelId="{2D56D422-3E1D-4F2D-8F57-37D83DCE3259}">
      <dsp:nvSpPr>
        <dsp:cNvPr id="0" name=""/>
        <dsp:cNvSpPr/>
      </dsp:nvSpPr>
      <dsp:spPr>
        <a:xfrm>
          <a:off x="4110672" y="472"/>
          <a:ext cx="3346456" cy="2007873"/>
        </a:xfrm>
        <a:prstGeom prst="rect">
          <a:avLst/>
        </a:prstGeom>
        <a:solidFill>
          <a:schemeClr val="bg1">
            <a:lumMod val="65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Complicating factors</a:t>
          </a:r>
          <a:endParaRPr lang="en-GB" sz="2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10672" y="472"/>
        <a:ext cx="3346456" cy="2007873"/>
      </dsp:txXfrm>
    </dsp:sp>
    <dsp:sp modelId="{0B34AD8B-B1DD-482D-88E5-FB29ADBABA9B}">
      <dsp:nvSpPr>
        <dsp:cNvPr id="0" name=""/>
        <dsp:cNvSpPr/>
      </dsp:nvSpPr>
      <dsp:spPr>
        <a:xfrm>
          <a:off x="429570" y="2342991"/>
          <a:ext cx="3346456" cy="2007873"/>
        </a:xfrm>
        <a:prstGeom prst="rect">
          <a:avLst/>
        </a:prstGeom>
        <a:solidFill>
          <a:schemeClr val="bg1">
            <a:lumMod val="65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Poor coping strategies</a:t>
          </a:r>
          <a:endParaRPr lang="en-GB" sz="2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9570" y="2342991"/>
        <a:ext cx="3346456" cy="2007873"/>
      </dsp:txXfrm>
    </dsp:sp>
    <dsp:sp modelId="{12D2454D-7155-414A-A4EE-59DFB57974BB}">
      <dsp:nvSpPr>
        <dsp:cNvPr id="0" name=""/>
        <dsp:cNvSpPr/>
      </dsp:nvSpPr>
      <dsp:spPr>
        <a:xfrm>
          <a:off x="4110672" y="2342991"/>
          <a:ext cx="3346456" cy="2007873"/>
        </a:xfrm>
        <a:prstGeom prst="rect">
          <a:avLst/>
        </a:prstGeom>
        <a:solidFill>
          <a:schemeClr val="bg1">
            <a:lumMod val="65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Symptoms often misinterpreted</a:t>
          </a:r>
          <a:endParaRPr lang="en-GB" sz="2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10672" y="2342991"/>
        <a:ext cx="3346456" cy="20078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03D7FD-F98C-4903-9014-5FF05B1F84DC}">
      <dsp:nvSpPr>
        <dsp:cNvPr id="0" name=""/>
        <dsp:cNvSpPr/>
      </dsp:nvSpPr>
      <dsp:spPr>
        <a:xfrm>
          <a:off x="319627" y="1435"/>
          <a:ext cx="7247445" cy="4348467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400" kern="12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= System Intervention</a:t>
          </a:r>
          <a:endParaRPr lang="en-GB" sz="4400" kern="12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9627" y="1435"/>
        <a:ext cx="7247445" cy="43484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03D7FD-F98C-4903-9014-5FF05B1F84DC}">
      <dsp:nvSpPr>
        <dsp:cNvPr id="0" name=""/>
        <dsp:cNvSpPr/>
      </dsp:nvSpPr>
      <dsp:spPr>
        <a:xfrm>
          <a:off x="319627" y="1435"/>
          <a:ext cx="7247445" cy="4348467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5280" tIns="335280" rIns="335280" bIns="335280" numCol="1" spcCol="1270" anchor="ctr" anchorCtr="0">
          <a:noAutofit/>
        </a:bodyPr>
        <a:lstStyle/>
        <a:p>
          <a:pPr lvl="0" algn="ctr" defTabSz="3911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800" kern="12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YOURS</a:t>
          </a:r>
          <a:endParaRPr lang="en-GB" sz="8800" kern="12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9627" y="1435"/>
        <a:ext cx="7247445" cy="43484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0.3888</cdr:x>
      <cdr:y>0.41095</cdr:y>
    </cdr:from>
    <cdr:to>
      <cdr:x>0.62505</cdr:x>
      <cdr:y>0.69595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62672" y="1972816"/>
          <a:ext cx="1800200" cy="13681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GB" sz="6000" dirty="0" smtClean="0">
              <a:solidFill>
                <a:srgbClr val="778085"/>
              </a:solidFill>
              <a:latin typeface="Arial" panose="020B0604020202020204" pitchFamily="34" charset="0"/>
              <a:cs typeface="Arial" panose="020B0604020202020204" pitchFamily="34" charset="0"/>
            </a:rPr>
            <a:t>91%</a:t>
          </a:r>
          <a:endParaRPr lang="en-GB" sz="6000" dirty="0">
            <a:solidFill>
              <a:srgbClr val="778085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0.39825</cdr:x>
      <cdr:y>0.38095</cdr:y>
    </cdr:from>
    <cdr:to>
      <cdr:x>0.6345</cdr:x>
      <cdr:y>0.66595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34680" y="1828800"/>
          <a:ext cx="1800200" cy="13681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6000" dirty="0" smtClean="0">
              <a:solidFill>
                <a:srgbClr val="778085"/>
              </a:solidFill>
              <a:latin typeface="Arial" panose="020B0604020202020204" pitchFamily="34" charset="0"/>
              <a:cs typeface="Arial" panose="020B0604020202020204" pitchFamily="34" charset="0"/>
            </a:rPr>
            <a:t>67%</a:t>
          </a:r>
          <a:endParaRPr lang="en-GB" sz="6000" dirty="0">
            <a:solidFill>
              <a:srgbClr val="778085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0.39825</cdr:x>
      <cdr:y>0.39595</cdr:y>
    </cdr:from>
    <cdr:to>
      <cdr:x>0.6345</cdr:x>
      <cdr:y>0.68095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34680" y="1900808"/>
          <a:ext cx="1800200" cy="13681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6000" dirty="0" smtClean="0">
              <a:solidFill>
                <a:srgbClr val="778085"/>
              </a:solidFill>
              <a:latin typeface="Arial" panose="020B0604020202020204" pitchFamily="34" charset="0"/>
              <a:cs typeface="Arial" panose="020B0604020202020204" pitchFamily="34" charset="0"/>
            </a:rPr>
            <a:t>77%</a:t>
          </a:r>
          <a:endParaRPr lang="en-GB" sz="6000" dirty="0">
            <a:solidFill>
              <a:srgbClr val="778085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9DC25-2FC0-4C01-8792-895CEBCC3276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CE740-1BD2-42FA-A499-B851859F38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894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25459-B483-4EB0-AAC1-F91D3DBAD2DD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C3EF5-4BE2-4DBD-8589-8CEBF7345B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383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09E75-9214-4CB9-8E3A-C7E07BB4F350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781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09E75-9214-4CB9-8E3A-C7E07BB4F350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203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09E75-9214-4CB9-8E3A-C7E07BB4F350}" type="slidenum">
              <a:rPr lang="en-GB" smtClean="0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135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09E75-9214-4CB9-8E3A-C7E07BB4F350}" type="slidenum">
              <a:rPr lang="en-GB" smtClean="0">
                <a:solidFill>
                  <a:prstClr val="black"/>
                </a:solidFill>
              </a:rPr>
              <a:pPr/>
              <a:t>20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466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09E75-9214-4CB9-8E3A-C7E07BB4F350}" type="slidenum">
              <a:rPr lang="en-GB" smtClean="0">
                <a:solidFill>
                  <a:prstClr val="black"/>
                </a:solidFill>
              </a:rPr>
              <a:pPr/>
              <a:t>21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40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09E75-9214-4CB9-8E3A-C7E07BB4F350}" type="slidenum">
              <a:rPr lang="en-GB" smtClean="0">
                <a:solidFill>
                  <a:prstClr val="black"/>
                </a:solidFill>
              </a:rPr>
              <a:pPr/>
              <a:t>22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9386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1D307-5ED9-4F0B-83FB-9143E0FF6316}" type="slidenum">
              <a:rPr lang="en-GB" smtClean="0">
                <a:solidFill>
                  <a:prstClr val="black"/>
                </a:solidFill>
              </a:rPr>
              <a:pPr/>
              <a:t>26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658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 smtClean="0"/>
              <a:t>Click to edit 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your name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www.cycj.org.uk                                                                  developing, supporting &amp; understanding youth justice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62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571C-D26B-4D1A-96BB-4F8C29A9BD09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D789-4D6F-4043-8EA2-C93DAF545A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636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571C-D26B-4D1A-96BB-4F8C29A9BD09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D789-4D6F-4043-8EA2-C93DAF545A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73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571C-D26B-4D1A-96BB-4F8C29A9BD09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D789-4D6F-4043-8EA2-C93DAF545A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191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571C-D26B-4D1A-96BB-4F8C29A9BD09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D789-4D6F-4043-8EA2-C93DAF545A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412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571C-D26B-4D1A-96BB-4F8C29A9BD09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D789-4D6F-4043-8EA2-C93DAF545A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434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571C-D26B-4D1A-96BB-4F8C29A9BD09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D789-4D6F-4043-8EA2-C93DAF545A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967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4815-02B1-4838-9929-63EA867E4984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1DE3-D81B-4A46-831A-34F739D37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2491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4815-02B1-4838-9929-63EA867E4984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1DE3-D81B-4A46-831A-34F739D37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21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4815-02B1-4838-9929-63EA867E4984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1DE3-D81B-4A46-831A-34F739D37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4989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4815-02B1-4838-9929-63EA867E4984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1DE3-D81B-4A46-831A-34F739D37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804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www.cycj.org.uk                                                                  developing, supporting &amp; understanding youth justice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 b="0">
                <a:solidFill>
                  <a:srgbClr val="0086A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Heading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8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/>
            </a:lvl2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 text</a:t>
            </a:r>
          </a:p>
        </p:txBody>
      </p:sp>
    </p:spTree>
    <p:extLst>
      <p:ext uri="{BB962C8B-B14F-4D97-AF65-F5344CB8AC3E}">
        <p14:creationId xmlns:p14="http://schemas.microsoft.com/office/powerpoint/2010/main" val="261986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4815-02B1-4838-9929-63EA867E4984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1DE3-D81B-4A46-831A-34F739D37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6367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4815-02B1-4838-9929-63EA867E4984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1DE3-D81B-4A46-831A-34F739D37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2815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4815-02B1-4838-9929-63EA867E4984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1DE3-D81B-4A46-831A-34F739D37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1061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4815-02B1-4838-9929-63EA867E4984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1DE3-D81B-4A46-831A-34F739D37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4894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4815-02B1-4838-9929-63EA867E4984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1DE3-D81B-4A46-831A-34F739D37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5485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4815-02B1-4838-9929-63EA867E4984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1DE3-D81B-4A46-831A-34F739D37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3420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24815-02B1-4838-9929-63EA867E4984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1DE3-D81B-4A46-831A-34F739D37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4542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07DE-E342-4799-85B4-BA770F9367AA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DC8-A4E4-4DCF-BF93-8D205DB20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3367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07DE-E342-4799-85B4-BA770F9367AA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DC8-A4E4-4DCF-BF93-8D205DB20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218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07DE-E342-4799-85B4-BA770F9367AA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DC8-A4E4-4DCF-BF93-8D205DB20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363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www.cycj.org.uk                                                                  developing, supporting &amp; understanding youth justice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Heading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869257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07DE-E342-4799-85B4-BA770F9367AA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DC8-A4E4-4DCF-BF93-8D205DB20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3982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07DE-E342-4799-85B4-BA770F9367AA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DC8-A4E4-4DCF-BF93-8D205DB20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0944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07DE-E342-4799-85B4-BA770F9367AA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DC8-A4E4-4DCF-BF93-8D205DB20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5069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07DE-E342-4799-85B4-BA770F9367AA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DC8-A4E4-4DCF-BF93-8D205DB20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311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07DE-E342-4799-85B4-BA770F9367AA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DC8-A4E4-4DCF-BF93-8D205DB20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1564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07DE-E342-4799-85B4-BA770F9367AA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DC8-A4E4-4DCF-BF93-8D205DB20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3520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07DE-E342-4799-85B4-BA770F9367AA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DC8-A4E4-4DCF-BF93-8D205DB20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1588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907DE-E342-4799-85B4-BA770F9367AA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0DC8-A4E4-4DCF-BF93-8D205DB20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198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www.cycj.org.uk                                                                  developing, supporting &amp; understanding youth justice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267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571C-D26B-4D1A-96BB-4F8C29A9BD09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D789-4D6F-4043-8EA2-C93DAF545A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15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571C-D26B-4D1A-96BB-4F8C29A9BD09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D789-4D6F-4043-8EA2-C93DAF545A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929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571C-D26B-4D1A-96BB-4F8C29A9BD09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D789-4D6F-4043-8EA2-C93DAF545A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957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571C-D26B-4D1A-96BB-4F8C29A9BD09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D789-4D6F-4043-8EA2-C93DAF545A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184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571C-D26B-4D1A-96BB-4F8C29A9BD09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D789-4D6F-4043-8EA2-C93DAF545A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57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Heading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 text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7886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/>
              <a:t>www.cycj.org.uk                                                                  developing, supporting &amp; understanding youth justice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" y="221519"/>
            <a:ext cx="995383" cy="66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124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7" r:id="rId4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0086A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 baseline="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5571C-D26B-4D1A-96BB-4F8C29A9BD09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FD789-4D6F-4043-8EA2-C93DAF545A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1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24815-02B1-4838-9929-63EA867E4984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41DE3-D81B-4A46-831A-34F739D37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65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907DE-E342-4799-85B4-BA770F9367AA}" type="datetimeFigureOut">
              <a:rPr lang="en-GB" smtClean="0"/>
              <a:t>13/12/2016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C0DC8-A4E4-4DCF-BF93-8D205DB20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7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library.wiley.com/doi/10.1111/hojo.12064/abstract" TargetMode="External"/><Relationship Id="rId2" Type="http://schemas.openxmlformats.org/officeDocument/2006/relationships/hyperlink" Target="http://www.cycj.org.uk/wp-content/uploads/2014/05/Bereavement-Paper-CJSW-Briefing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ycj.org.uk/wp-content/uploads/2016/11/Our-Lives-with-Others-Evaluation-Report-.pdf" TargetMode="External"/><Relationship Id="rId4" Type="http://schemas.openxmlformats.org/officeDocument/2006/relationships/hyperlink" Target="https://www.crimeandjustice.org.uk/sites/crimeandjustice.org.uk/files/PSJ%20220%20July%202015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Loss, Bereavement and Trauma:</a:t>
            </a:r>
            <a:b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How childhood experiences shape interaction with the justice system</a:t>
            </a:r>
            <a:endParaRPr lang="en-GB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43000" y="4245981"/>
            <a:ext cx="6858000" cy="1655762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951B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Nina Vaswani, Research Fellow, CYCJ</a:t>
            </a:r>
            <a:endParaRPr lang="en-GB" sz="2800" dirty="0">
              <a:solidFill>
                <a:srgbClr val="951B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www.cycj.org.uk                                                                  developing, supporting &amp; understanding youth justice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23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153" y="365126"/>
            <a:ext cx="4665693" cy="6041068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5449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8192"/>
            <a:ext cx="7886700" cy="4708771"/>
          </a:xfrm>
        </p:spPr>
        <p:txBody>
          <a:bodyPr>
            <a:normAutofit/>
          </a:bodyPr>
          <a:lstStyle/>
          <a:p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Adapted Trauma Symptoms Checklist for Children (</a:t>
            </a:r>
            <a:r>
              <a:rPr lang="en-GB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Briere</a:t>
            </a: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2001)</a:t>
            </a:r>
          </a:p>
          <a:p>
            <a:endParaRPr lang="en-GB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227789"/>
              </p:ext>
            </p:extLst>
          </p:nvPr>
        </p:nvGraphicFramePr>
        <p:xfrm>
          <a:off x="683568" y="2511383"/>
          <a:ext cx="7753672" cy="3725929"/>
        </p:xfrm>
        <a:graphic>
          <a:graphicData uri="http://schemas.openxmlformats.org/drawingml/2006/table">
            <a:tbl>
              <a:tblPr firstRow="1" firstCol="1" bandRow="1"/>
              <a:tblGrid>
                <a:gridCol w="5860546"/>
                <a:gridCol w="1893126"/>
              </a:tblGrid>
              <a:tr h="405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GB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Going away in my mind, trying not to think</a:t>
                      </a:r>
                      <a:endParaRPr lang="en-GB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76%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405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GB" sz="16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Worrying about things</a:t>
                      </a:r>
                      <a:endParaRPr lang="en-GB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405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GB" sz="16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Have trouble concentrating</a:t>
                      </a:r>
                      <a:endParaRPr lang="en-GB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405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GB" sz="16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Feeling angry</a:t>
                      </a:r>
                      <a:endParaRPr lang="en-GB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405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GB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Feeling tense</a:t>
                      </a:r>
                      <a:endParaRPr lang="en-GB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62%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405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GB" sz="16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Remembering things I don’t want to</a:t>
                      </a:r>
                      <a:endParaRPr lang="en-GB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405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GB" sz="16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Feeling like I don’t have any feelings</a:t>
                      </a:r>
                      <a:endParaRPr lang="en-GB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405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GB" sz="1600" b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Remembering scary things</a:t>
                      </a:r>
                      <a:endParaRPr lang="en-GB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482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GB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Can’t stop thinking about something bad that happened to me</a:t>
                      </a:r>
                      <a:endParaRPr lang="en-GB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02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complications of ambiguous </a:t>
            </a:r>
            <a:r>
              <a:rPr lang="en-GB" dirty="0"/>
              <a:t>l</a:t>
            </a:r>
            <a:r>
              <a:rPr lang="en-GB" dirty="0" smtClean="0"/>
              <a:t>oss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Family disruption</a:t>
            </a:r>
          </a:p>
          <a:p>
            <a:r>
              <a:rPr lang="en-GB" dirty="0" smtClean="0"/>
              <a:t>Temporary separations</a:t>
            </a:r>
          </a:p>
          <a:p>
            <a:r>
              <a:rPr lang="en-GB" dirty="0" smtClean="0"/>
              <a:t>Conflicted losses</a:t>
            </a:r>
          </a:p>
          <a:p>
            <a:r>
              <a:rPr lang="en-GB" dirty="0" smtClean="0"/>
              <a:t>Ambiguous losses less recognised</a:t>
            </a:r>
          </a:p>
          <a:p>
            <a:r>
              <a:rPr lang="en-GB" dirty="0"/>
              <a:t>Pauline Boss: the trauma of ambiguous loss becomes chronic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88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Young </a:t>
            </a:r>
            <a:r>
              <a:rPr lang="en-GB" altLang="en-US" dirty="0"/>
              <a:t>men’s words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808"/>
            <a:ext cx="7859216" cy="4896842"/>
          </a:xfrm>
        </p:spPr>
        <p:txBody>
          <a:bodyPr>
            <a:normAutofit/>
          </a:bodyPr>
          <a:lstStyle/>
          <a:p>
            <a:pPr marL="114300" indent="0">
              <a:lnSpc>
                <a:spcPct val="110000"/>
              </a:lnSpc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endParaRPr lang="en-GB" altLang="en-US" sz="5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3417640" y="1417638"/>
            <a:ext cx="4824536" cy="2155378"/>
          </a:xfrm>
          <a:prstGeom prst="wedgeRoundRectCallout">
            <a:avLst>
              <a:gd name="adj1" fmla="val 22443"/>
              <a:gd name="adj2" fmla="val 6320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>
              <a:lnSpc>
                <a:spcPct val="110000"/>
              </a:lnSpc>
            </a:pPr>
            <a:endParaRPr lang="en-GB" altLang="en-US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algn="ctr">
              <a:lnSpc>
                <a:spcPct val="110000"/>
              </a:lnSpc>
            </a:pPr>
            <a:r>
              <a:rPr lang="en-GB" alt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GB" alt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daughter dying and my brother dying…my sister getting raped…being in care my whole life, just lots of stuff, my mental health…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endParaRPr lang="en-GB" altLang="en-US" sz="4000" dirty="0">
              <a:solidFill>
                <a:prstClr val="black"/>
              </a:solidFill>
            </a:endParaRPr>
          </a:p>
          <a:p>
            <a:pPr algn="ctr"/>
            <a:r>
              <a:rPr lang="en-GB" altLang="en-US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23528" y="3856186"/>
            <a:ext cx="4824536" cy="2155378"/>
          </a:xfrm>
          <a:prstGeom prst="wedgeRoundRect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>
              <a:lnSpc>
                <a:spcPct val="110000"/>
              </a:lnSpc>
            </a:pPr>
            <a:endParaRPr lang="en-GB" altLang="en-US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>
              <a:lnSpc>
                <a:spcPct val="110000"/>
              </a:lnSpc>
            </a:pPr>
            <a:endParaRPr lang="en-GB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algn="ctr">
              <a:lnSpc>
                <a:spcPct val="110000"/>
              </a:lnSpc>
            </a:pP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Obviously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father’s been in prison for nearly five years and I’ve got nobody to follow by, no role model so I had nobody…I’ve got a Mum but I don’t class her as a mum because I don’t feel like I’ve had a mum.</a:t>
            </a:r>
            <a:r>
              <a:rPr lang="en-GB" alt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endParaRPr lang="en-GB" altLang="en-US" sz="4000" dirty="0">
              <a:solidFill>
                <a:prstClr val="black"/>
              </a:solidFill>
            </a:endParaRPr>
          </a:p>
          <a:p>
            <a:pPr algn="ctr"/>
            <a:r>
              <a:rPr lang="en-GB" altLang="en-US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27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Multiple and traumatic losses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Increased risk of depression, self-harm, risk-taking-behaviour, suicide</a:t>
            </a:r>
          </a:p>
          <a:p>
            <a:r>
              <a:rPr lang="en-GB" dirty="0" smtClean="0"/>
              <a:t>Complicate the grieving process</a:t>
            </a:r>
          </a:p>
          <a:p>
            <a:r>
              <a:rPr lang="en-GB" dirty="0" smtClean="0"/>
              <a:t>Unresolved grief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293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Poor coping strategies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Avoidant</a:t>
            </a:r>
          </a:p>
          <a:p>
            <a:r>
              <a:rPr lang="en-GB" dirty="0" smtClean="0"/>
              <a:t>Self-medication</a:t>
            </a:r>
          </a:p>
          <a:p>
            <a:r>
              <a:rPr lang="en-GB" dirty="0" smtClean="0"/>
              <a:t>Anger</a:t>
            </a:r>
          </a:p>
          <a:p>
            <a:r>
              <a:rPr lang="en-GB" dirty="0" smtClean="0"/>
              <a:t>Not seeking / receiving help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01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Young men’s words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808"/>
            <a:ext cx="7859216" cy="489684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en-GB" altLang="en-US" sz="5400" dirty="0" smtClean="0"/>
          </a:p>
          <a:p>
            <a:pPr lvl="0"/>
            <a:endParaRPr lang="en-GB" sz="2000" dirty="0" smtClean="0"/>
          </a:p>
          <a:p>
            <a:pPr lvl="0"/>
            <a:endParaRPr lang="en-GB" sz="2000" dirty="0"/>
          </a:p>
          <a:p>
            <a:pPr lvl="0"/>
            <a:endParaRPr lang="en-GB" sz="2000" dirty="0" smtClean="0"/>
          </a:p>
          <a:p>
            <a:pPr lvl="0"/>
            <a:endParaRPr lang="en-GB" sz="2000" dirty="0"/>
          </a:p>
          <a:p>
            <a:pPr lvl="0"/>
            <a:endParaRPr lang="en-GB" sz="2000" dirty="0" smtClean="0"/>
          </a:p>
        </p:txBody>
      </p:sp>
      <p:sp>
        <p:nvSpPr>
          <p:cNvPr id="5" name="Rounded Rectangular Callout 4"/>
          <p:cNvSpPr/>
          <p:nvPr/>
        </p:nvSpPr>
        <p:spPr>
          <a:xfrm>
            <a:off x="412108" y="3717032"/>
            <a:ext cx="5472608" cy="2294532"/>
          </a:xfrm>
          <a:prstGeom prst="wedgeRoundRectCallout">
            <a:avLst>
              <a:gd name="adj1" fmla="val -22413"/>
              <a:gd name="adj2" fmla="val 6250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ma Grandad passed away any time I was feeling low about it I used to smoke a lot of cannabis so and then I found [my stepdad dead], after that I just started using different drugs, like cocaine and ecstasy and stuff like that so that was basically my way of dealing with it all.  </a:t>
            </a:r>
          </a:p>
          <a:p>
            <a:pPr algn="ctr"/>
            <a:r>
              <a:rPr lang="en-GB" altLang="en-US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067944" y="1417638"/>
            <a:ext cx="4618856" cy="1723330"/>
          </a:xfrm>
          <a:prstGeom prst="wedgeRoundRectCallout">
            <a:avLst>
              <a:gd name="adj1" fmla="val -22413"/>
              <a:gd name="adj2" fmla="val 6250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en-GB" alt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GB" alt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couldn’t talk to anyone, I couldn’t open up…if I was angry I would just explode, start smashing things up, start fighting with people…</a:t>
            </a:r>
          </a:p>
        </p:txBody>
      </p:sp>
    </p:spTree>
    <p:extLst>
      <p:ext uri="{BB962C8B-B14F-4D97-AF65-F5344CB8AC3E}">
        <p14:creationId xmlns:p14="http://schemas.microsoft.com/office/powerpoint/2010/main" val="371750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Summary: loss in the justice system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111261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198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762036"/>
              </p:ext>
            </p:extLst>
          </p:nvPr>
        </p:nvGraphicFramePr>
        <p:xfrm>
          <a:off x="409575" y="12160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326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924944"/>
            <a:ext cx="9144000" cy="1368152"/>
          </a:xfrm>
          <a:prstGeom prst="rect">
            <a:avLst/>
          </a:prstGeom>
          <a:solidFill>
            <a:srgbClr val="008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9160" y="3378187"/>
            <a:ext cx="7825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Trauma, bereavement and loss </a:t>
            </a:r>
            <a:r>
              <a:rPr lang="en-GB" sz="2400" b="1" u="sng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n-GB" sz="2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justice system</a:t>
            </a:r>
            <a:endParaRPr lang="en-GB" sz="2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63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924944"/>
            <a:ext cx="9144000" cy="1368152"/>
          </a:xfrm>
          <a:prstGeom prst="rect">
            <a:avLst/>
          </a:prstGeom>
          <a:solidFill>
            <a:srgbClr val="008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9160" y="3378187"/>
            <a:ext cx="7825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Loss, bereavement and trauma </a:t>
            </a:r>
            <a:r>
              <a:rPr lang="en-GB" sz="2400" b="1" u="sng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GB" sz="2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justice system</a:t>
            </a:r>
            <a:endParaRPr lang="en-GB" sz="2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8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Additional Losses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Loss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of relationships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Loss of stability</a:t>
            </a: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Loss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Loss of future</a:t>
            </a:r>
          </a:p>
          <a:p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78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Disrupted coping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Impedes coping strategies (adaptive and maladaptive)</a:t>
            </a:r>
          </a:p>
          <a:p>
            <a:r>
              <a:rPr lang="en-GB" dirty="0"/>
              <a:t>Dual Process Model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Social </a:t>
            </a:r>
            <a:r>
              <a:rPr lang="en-GB" dirty="0"/>
              <a:t>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upport </a:t>
            </a:r>
            <a:r>
              <a:rPr lang="en-GB" dirty="0"/>
              <a:t>n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etworks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Restricts bereavement rituals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Lack of privacy / too much space</a:t>
            </a:r>
          </a:p>
        </p:txBody>
      </p:sp>
    </p:spTree>
    <p:extLst>
      <p:ext uri="{BB962C8B-B14F-4D97-AF65-F5344CB8AC3E}">
        <p14:creationId xmlns:p14="http://schemas.microsoft.com/office/powerpoint/2010/main" val="52934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Disenfranchising Grief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Disenfranchised Grief</a:t>
            </a:r>
          </a:p>
          <a:p>
            <a:pPr lvl="1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Young people disenfranchised</a:t>
            </a:r>
          </a:p>
          <a:p>
            <a:pPr lvl="1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Males disenfranchised</a:t>
            </a:r>
          </a:p>
          <a:p>
            <a:pPr lvl="1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Prisoners disenfranchised</a:t>
            </a:r>
          </a:p>
          <a:p>
            <a:pPr lvl="1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Young males in prison?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Shame and guilt</a:t>
            </a:r>
          </a:p>
          <a:p>
            <a:r>
              <a:rPr lang="en-GB" dirty="0" smtClean="0"/>
              <a:t>The prison environment</a:t>
            </a:r>
            <a:endParaRPr lang="en-GB" dirty="0"/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Practicalities of the regime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70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924944"/>
            <a:ext cx="9144000" cy="1368152"/>
          </a:xfrm>
          <a:prstGeom prst="rect">
            <a:avLst/>
          </a:prstGeom>
          <a:solidFill>
            <a:srgbClr val="008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9160" y="3378187"/>
            <a:ext cx="7825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Whose job is it to support young people through loss and bereavement?</a:t>
            </a:r>
            <a:endParaRPr lang="en-GB" sz="2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32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4800760"/>
              </p:ext>
            </p:extLst>
          </p:nvPr>
        </p:nvGraphicFramePr>
        <p:xfrm>
          <a:off x="428625" y="134937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283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924944"/>
            <a:ext cx="9144000" cy="1368152"/>
          </a:xfrm>
          <a:prstGeom prst="rect">
            <a:avLst/>
          </a:prstGeom>
          <a:solidFill>
            <a:srgbClr val="008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9160" y="3378187"/>
            <a:ext cx="7825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can be done?</a:t>
            </a:r>
            <a:endParaRPr lang="en-GB" sz="2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4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3405" y="0"/>
            <a:ext cx="7886700" cy="1325563"/>
          </a:xfrm>
        </p:spPr>
        <p:txBody>
          <a:bodyPr>
            <a:normAutofit/>
          </a:bodyPr>
          <a:lstStyle/>
          <a:p>
            <a:r>
              <a:rPr lang="en-GB" dirty="0"/>
              <a:t>CYCJ Theory of Change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60492" y="1233742"/>
            <a:ext cx="7886700" cy="5030579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>
                <a:solidFill>
                  <a:srgbClr val="951B7F"/>
                </a:solidFill>
              </a:rPr>
              <a:t>Children &amp; young people flourish</a:t>
            </a:r>
          </a:p>
          <a:p>
            <a:pPr marL="0" indent="0" algn="ctr">
              <a:buNone/>
            </a:pPr>
            <a:endParaRPr lang="en-GB" dirty="0">
              <a:solidFill>
                <a:srgbClr val="951B7F"/>
              </a:solidFill>
            </a:endParaRPr>
          </a:p>
          <a:p>
            <a:pPr marL="0" indent="0" algn="ctr">
              <a:buNone/>
            </a:pPr>
            <a:r>
              <a:rPr lang="en-GB" dirty="0" smtClean="0">
                <a:solidFill>
                  <a:srgbClr val="951B7F"/>
                </a:solidFill>
              </a:rPr>
              <a:t>Practice and policy </a:t>
            </a:r>
            <a:r>
              <a:rPr lang="en-GB" dirty="0">
                <a:solidFill>
                  <a:srgbClr val="951B7F"/>
                </a:solidFill>
              </a:rPr>
              <a:t>improvements </a:t>
            </a:r>
          </a:p>
          <a:p>
            <a:pPr marL="0" indent="0" algn="ctr">
              <a:buNone/>
            </a:pPr>
            <a:endParaRPr lang="en-GB" dirty="0" smtClean="0">
              <a:solidFill>
                <a:srgbClr val="951B7F"/>
              </a:solidFill>
            </a:endParaRPr>
          </a:p>
          <a:p>
            <a:pPr marL="0" indent="0" algn="ctr">
              <a:buNone/>
            </a:pPr>
            <a:endParaRPr lang="en-GB" dirty="0">
              <a:solidFill>
                <a:srgbClr val="951B7F"/>
              </a:solidFill>
            </a:endParaRPr>
          </a:p>
          <a:p>
            <a:pPr marL="0" indent="0" algn="ctr">
              <a:buNone/>
            </a:pPr>
            <a:endParaRPr lang="en-GB" dirty="0" smtClean="0">
              <a:solidFill>
                <a:srgbClr val="951B7F"/>
              </a:solidFill>
            </a:endParaRPr>
          </a:p>
        </p:txBody>
      </p:sp>
      <p:sp>
        <p:nvSpPr>
          <p:cNvPr id="5" name="Up Arrow 4"/>
          <p:cNvSpPr/>
          <p:nvPr/>
        </p:nvSpPr>
        <p:spPr>
          <a:xfrm>
            <a:off x="3956712" y="1844824"/>
            <a:ext cx="1160060" cy="50496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1489880" y="2952463"/>
            <a:ext cx="1160060" cy="50496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3998794" y="2952465"/>
            <a:ext cx="1160060" cy="50496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Up Arrow 7"/>
          <p:cNvSpPr/>
          <p:nvPr/>
        </p:nvSpPr>
        <p:spPr>
          <a:xfrm>
            <a:off x="6193807" y="2952464"/>
            <a:ext cx="1160060" cy="50496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9681" y="3463246"/>
            <a:ext cx="27841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86A8"/>
                </a:solidFill>
              </a:rPr>
              <a:t>Practice Development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78071" y="3638700"/>
            <a:ext cx="1801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86A8"/>
                </a:solidFill>
              </a:rPr>
              <a:t>Research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54721" y="3638700"/>
            <a:ext cx="2238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86A8"/>
                </a:solidFill>
              </a:rPr>
              <a:t>Knowledge </a:t>
            </a:r>
            <a:r>
              <a:rPr lang="en-GB" sz="3200" dirty="0" smtClean="0">
                <a:solidFill>
                  <a:srgbClr val="0086A8"/>
                </a:solidFill>
              </a:rPr>
              <a:t>Exchange</a:t>
            </a:r>
            <a:endParaRPr lang="en-GB" sz="3200" dirty="0">
              <a:solidFill>
                <a:srgbClr val="0086A8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5469" y="4704416"/>
            <a:ext cx="24488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778085"/>
                </a:solidFill>
              </a:rPr>
              <a:t>Advice, peer support, consultancy support, trying out initiatives, guidance, toolkits, training, supporting change projects </a:t>
            </a:r>
            <a:endParaRPr lang="en-GB" dirty="0">
              <a:solidFill>
                <a:srgbClr val="77808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18763" y="4704416"/>
            <a:ext cx="22359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778085"/>
                </a:solidFill>
              </a:rPr>
              <a:t>New knowledge, synthesising research evidence, evaluating initiatives, supporting evidence use</a:t>
            </a:r>
            <a:endParaRPr lang="en-GB" dirty="0">
              <a:solidFill>
                <a:srgbClr val="77808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41219" y="4700908"/>
            <a:ext cx="28714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778085"/>
                </a:solidFill>
              </a:rPr>
              <a:t>Capturing knowledge, promoting sharing, disseminating, improving access &amp; accessibility, integrating forms of knowledge </a:t>
            </a:r>
            <a:endParaRPr lang="en-GB" dirty="0">
              <a:solidFill>
                <a:srgbClr val="7780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1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It’s everyone’s job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 just about specialist services</a:t>
            </a:r>
          </a:p>
          <a:p>
            <a:r>
              <a:rPr lang="en-GB" dirty="0"/>
              <a:t>#</a:t>
            </a:r>
            <a:r>
              <a:rPr lang="en-GB" dirty="0" err="1"/>
              <a:t>Maketime2listen</a:t>
            </a:r>
            <a:endParaRPr lang="en-GB" dirty="0" smtClean="0"/>
          </a:p>
          <a:p>
            <a:r>
              <a:rPr lang="en-GB" dirty="0" smtClean="0"/>
              <a:t>Change </a:t>
            </a:r>
            <a:r>
              <a:rPr lang="en-GB" dirty="0"/>
              <a:t>the way we talk about death as a </a:t>
            </a:r>
            <a:r>
              <a:rPr lang="en-GB" dirty="0" smtClean="0"/>
              <a:t>society</a:t>
            </a:r>
          </a:p>
          <a:p>
            <a:r>
              <a:rPr lang="en-GB" dirty="0" smtClean="0"/>
              <a:t>Support parents, practitioners, society</a:t>
            </a:r>
          </a:p>
          <a:p>
            <a:r>
              <a:rPr lang="en-GB" dirty="0" smtClean="0"/>
              <a:t>Universal death, loss and grief education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53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Young men’s words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endParaRPr lang="en-GB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n-GB" alt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80000"/>
              </a:lnSpc>
              <a:buFont typeface="Wingdings" pitchFamily="2" charset="2"/>
              <a:buNone/>
            </a:pPr>
            <a:endParaRPr lang="en-GB" altLang="en-US" sz="9600" dirty="0"/>
          </a:p>
          <a:p>
            <a:pPr algn="r">
              <a:lnSpc>
                <a:spcPct val="80000"/>
              </a:lnSpc>
              <a:buFont typeface="Wingdings" pitchFamily="2" charset="2"/>
              <a:buNone/>
            </a:pPr>
            <a:endParaRPr lang="en-GB" altLang="en-US" sz="6000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457200" y="1600200"/>
            <a:ext cx="4618856" cy="1723330"/>
          </a:xfrm>
          <a:prstGeom prst="wedgeRoundRectCallout">
            <a:avLst>
              <a:gd name="adj1" fmla="val -22413"/>
              <a:gd name="adj2" fmla="val 6250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buFont typeface="Wingdings" pitchFamily="2" charset="2"/>
              <a:buNone/>
            </a:pPr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Aye, it was really hard for me to talk about anything, I think that’s maybe why I didn't speak to anybody outside, I didn't really know who I could go to </a:t>
            </a:r>
            <a:r>
              <a:rPr lang="en-GB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speak about it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642560" y="2164236"/>
            <a:ext cx="2406040" cy="1837928"/>
          </a:xfrm>
          <a:prstGeom prst="wedgeRoundRect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indent="0">
              <a:lnSpc>
                <a:spcPct val="110000"/>
              </a:lnSpc>
              <a:buNone/>
            </a:pPr>
            <a:endParaRPr lang="en-GB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dirty="0"/>
              <a:t>	</a:t>
            </a:r>
            <a:endParaRPr lang="en-GB" altLang="en-US" sz="9600" dirty="0"/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n-GB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didn’t even know what grieving was…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GB" altLang="en-US" sz="4000" dirty="0">
              <a:solidFill>
                <a:schemeClr val="tx1"/>
              </a:solidFill>
            </a:endParaRPr>
          </a:p>
          <a:p>
            <a:pPr algn="ctr"/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534772" y="3948560"/>
            <a:ext cx="4824536" cy="2155378"/>
          </a:xfrm>
          <a:prstGeom prst="wedgeRoundRectCallout">
            <a:avLst>
              <a:gd name="adj1" fmla="val 22127"/>
              <a:gd name="adj2" fmla="val 61086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buNone/>
            </a:pPr>
            <a:endParaRPr lang="en-GB" alt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felt a lot of things, a lot of things I </a:t>
            </a:r>
            <a:r>
              <a:rPr lang="en-GB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hadnae</a:t>
            </a:r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felt before. And I </a:t>
            </a:r>
            <a:r>
              <a:rPr lang="en-GB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didnae</a:t>
            </a:r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know how to deal with them so I just </a:t>
            </a:r>
            <a:r>
              <a:rPr lang="en-GB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didnae</a:t>
            </a:r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deal </a:t>
            </a:r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them. I forgot about them</a:t>
            </a:r>
          </a:p>
          <a:p>
            <a:pPr algn="ctr"/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048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Trauma and loss-informed practice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Understanding the prevalence and impact of loss and bereavement on young people</a:t>
            </a:r>
          </a:p>
          <a:p>
            <a:r>
              <a:rPr lang="en-GB" dirty="0" smtClean="0"/>
              <a:t>Create safe spaces and relationships</a:t>
            </a:r>
          </a:p>
          <a:p>
            <a:r>
              <a:rPr lang="en-GB" dirty="0" smtClean="0"/>
              <a:t>Acknowledge the challenges and trauma of our justice system and institutions on young people and staff</a:t>
            </a:r>
          </a:p>
          <a:p>
            <a:r>
              <a:rPr lang="en-GB" dirty="0" smtClean="0"/>
              <a:t>Where </a:t>
            </a:r>
            <a:r>
              <a:rPr lang="en-GB" dirty="0"/>
              <a:t>necessary minimise the impact of institutions on loss, trauma and grief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936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Bereavement among young people involved in offending</a:t>
            </a:r>
            <a:endParaRPr lang="en-GB" sz="3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AutoShape 2" descr="Image result for children"/>
          <p:cNvSpPr>
            <a:spLocks noChangeAspect="1" noChangeArrowheads="1"/>
          </p:cNvSpPr>
          <p:nvPr/>
        </p:nvSpPr>
        <p:spPr bwMode="auto">
          <a:xfrm>
            <a:off x="155575" y="-1790700"/>
            <a:ext cx="37433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pic>
        <p:nvPicPr>
          <p:cNvPr id="2052" name="Picture 4" descr="Family, Children, Grandma, Grandfather, Mother, Fath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987" y="1600200"/>
            <a:ext cx="4416425" cy="441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14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Specialist community provision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5290" y="1690689"/>
            <a:ext cx="3985206" cy="4595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36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It’s never too late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Our Lives With Others in HMYOI Polmont.</a:t>
            </a:r>
          </a:p>
          <a:p>
            <a:r>
              <a:rPr lang="en-GB" dirty="0" smtClean="0"/>
              <a:t>Increasing staff’s understanding and awareness</a:t>
            </a:r>
          </a:p>
          <a:p>
            <a:r>
              <a:rPr lang="en-GB" dirty="0" smtClean="0"/>
              <a:t>Small steps towards culture change.</a:t>
            </a:r>
          </a:p>
          <a:p>
            <a:r>
              <a:rPr lang="en-GB" dirty="0" smtClean="0"/>
              <a:t>Here &amp; Now in HMYOI Polmont – significant reduction in trauma symptoms post service provision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59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Young men’s words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endParaRPr lang="en-GB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n-GB" alt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80000"/>
              </a:lnSpc>
              <a:buFont typeface="Wingdings" pitchFamily="2" charset="2"/>
              <a:buNone/>
            </a:pPr>
            <a:r>
              <a:rPr lang="en-GB" sz="6000" i="1" dirty="0" smtClean="0"/>
              <a:t> </a:t>
            </a:r>
            <a:endParaRPr lang="en-GB" altLang="en-US" sz="60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4393918" y="4464935"/>
            <a:ext cx="3951592" cy="1510864"/>
          </a:xfrm>
          <a:prstGeom prst="wedgeRoundRectCallout">
            <a:avLst>
              <a:gd name="adj1" fmla="val 22127"/>
              <a:gd name="adj2" fmla="val 61086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buNone/>
            </a:pPr>
            <a:r>
              <a:rPr lang="en-GB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</a:t>
            </a:r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lot happier…I just feel as if I’m smiling a lot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28650" y="1932217"/>
            <a:ext cx="4281927" cy="1641701"/>
          </a:xfrm>
          <a:prstGeom prst="wedgeRoundRectCallout">
            <a:avLst>
              <a:gd name="adj1" fmla="val -23290"/>
              <a:gd name="adj2" fmla="val 68146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  <a:buNone/>
            </a:pPr>
            <a:r>
              <a:rPr lang="en-GB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good </a:t>
            </a:r>
            <a:r>
              <a:rPr lang="en-GB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tae</a:t>
            </a:r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open up </a:t>
            </a:r>
            <a:r>
              <a:rPr lang="en-GB" alt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tae</a:t>
            </a:r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somebody…Just being able to get it all off your chest</a:t>
            </a:r>
            <a:r>
              <a:rPr lang="en-GB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71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Reports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Persistent Offender profile: Focus on bereavement</a:t>
            </a:r>
          </a:p>
          <a:p>
            <a:pPr marL="114300" indent="0">
              <a:buNone/>
            </a:pPr>
            <a:r>
              <a:rPr lang="en-GB" sz="1400" dirty="0" smtClean="0">
                <a:hlinkClick r:id="rId2"/>
              </a:rPr>
              <a:t>http</a:t>
            </a:r>
            <a:r>
              <a:rPr lang="en-GB" sz="1400" dirty="0">
                <a:hlinkClick r:id="rId2"/>
              </a:rPr>
              <a:t>://</a:t>
            </a:r>
            <a:r>
              <a:rPr lang="en-GB" sz="1400" dirty="0" smtClean="0">
                <a:hlinkClick r:id="rId2"/>
              </a:rPr>
              <a:t>www.cycj.org.uk/wp-content/uploads/2014/05/Bereavement-Paper-CJSW-Briefing.pdf</a:t>
            </a:r>
            <a:r>
              <a:rPr lang="en-GB" sz="1400" dirty="0" smtClean="0"/>
              <a:t> </a:t>
            </a:r>
          </a:p>
          <a:p>
            <a:r>
              <a:rPr lang="en-GB" dirty="0" smtClean="0"/>
              <a:t>The ripples of death: the bereavement experiences and mental health of young men in custody</a:t>
            </a:r>
          </a:p>
          <a:p>
            <a:pPr marL="114300" indent="0">
              <a:buNone/>
            </a:pPr>
            <a:r>
              <a:rPr lang="en-GB" sz="1400" dirty="0">
                <a:hlinkClick r:id="rId3"/>
              </a:rPr>
              <a:t>http://onlinelibrary.wiley.com/doi/10.1111/hojo.12064/abstract</a:t>
            </a:r>
            <a:r>
              <a:rPr lang="en-GB" sz="1400" dirty="0" smtClean="0"/>
              <a:t> </a:t>
            </a:r>
          </a:p>
          <a:p>
            <a:r>
              <a:rPr lang="en-GB" dirty="0" smtClean="0"/>
              <a:t>A catalogue of losses</a:t>
            </a:r>
          </a:p>
          <a:p>
            <a:pPr marL="114300" indent="0">
              <a:buNone/>
            </a:pPr>
            <a:r>
              <a:rPr lang="en-GB" sz="1400" dirty="0">
                <a:hlinkClick r:id="rId4"/>
              </a:rPr>
              <a:t>https://</a:t>
            </a:r>
            <a:r>
              <a:rPr lang="en-GB" sz="1400" dirty="0" smtClean="0">
                <a:hlinkClick r:id="rId4"/>
              </a:rPr>
              <a:t>www.crimeandjustice.org.uk/sites/crimeandjustice.org.uk/files/PSJ%20220%20July%202015.pdf</a:t>
            </a:r>
            <a:r>
              <a:rPr lang="en-GB" sz="1400" dirty="0" smtClean="0"/>
              <a:t> </a:t>
            </a:r>
          </a:p>
          <a:p>
            <a:r>
              <a:rPr lang="en-GB" dirty="0" smtClean="0"/>
              <a:t>Our Lives with Others (Nov 2016)</a:t>
            </a:r>
          </a:p>
          <a:p>
            <a:pPr marL="114300" indent="0">
              <a:buNone/>
            </a:pPr>
            <a:r>
              <a:rPr lang="en-GB" sz="1400" dirty="0">
                <a:hlinkClick r:id="rId5"/>
              </a:rPr>
              <a:t>http://www.cycj.org.uk/wp-content/uploads/2016/11/Our-Lives-with-Others-Evaluation-Report-.</a:t>
            </a:r>
            <a:r>
              <a:rPr lang="en-GB" sz="1400" dirty="0" smtClean="0">
                <a:hlinkClick r:id="rId5"/>
              </a:rPr>
              <a:t>pdf</a:t>
            </a:r>
            <a:r>
              <a:rPr lang="en-GB" sz="1400" dirty="0" smtClean="0"/>
              <a:t>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0552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Bereavement in Polmont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YOI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189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Bereavement in Polmont </a:t>
            </a:r>
            <a:r>
              <a:rPr lang="en-GB" dirty="0" err="1"/>
              <a:t>YOI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870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Bereavement in Polmont </a:t>
            </a:r>
            <a:r>
              <a:rPr lang="en-GB" dirty="0" err="1"/>
              <a:t>YOI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007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Y</a:t>
            </a:r>
            <a:r>
              <a:rPr lang="en-GB" altLang="en-US" dirty="0" smtClean="0"/>
              <a:t>oung </a:t>
            </a:r>
            <a:r>
              <a:rPr lang="en-GB" altLang="en-US" dirty="0"/>
              <a:t>men’s words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altLang="en-US" sz="6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altLang="en-US" sz="1800" dirty="0"/>
              <a:t>	</a:t>
            </a: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80000"/>
              </a:lnSpc>
              <a:buFont typeface="Wingdings" pitchFamily="2" charset="2"/>
              <a:buNone/>
            </a:pPr>
            <a:endParaRPr lang="en-GB" altLang="en-US" sz="6000" dirty="0"/>
          </a:p>
        </p:txBody>
      </p:sp>
      <p:sp>
        <p:nvSpPr>
          <p:cNvPr id="2" name="Rounded Rectangular Callout 1"/>
          <p:cNvSpPr/>
          <p:nvPr/>
        </p:nvSpPr>
        <p:spPr>
          <a:xfrm>
            <a:off x="1691680" y="2073727"/>
            <a:ext cx="5760640" cy="3124944"/>
          </a:xfrm>
          <a:prstGeom prst="wedgeRoundRect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was thinking about like ‘how many more people do I have to see die?  Am I </a:t>
            </a:r>
            <a:r>
              <a:rPr lang="en-GB" alt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gonnae</a:t>
            </a:r>
            <a:r>
              <a:rPr lang="en-GB" alt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grow up and see everybody die off?’ know what I mean?  That was the way I </a:t>
            </a:r>
            <a:r>
              <a:rPr lang="en-GB" alt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kinda</a:t>
            </a:r>
            <a:r>
              <a:rPr lang="en-GB" alt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felt, I’m only 19 and that’s five people died already and I keep thinking to myself ‘are the rest of them </a:t>
            </a:r>
            <a:r>
              <a:rPr lang="en-GB" alt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gonna</a:t>
            </a:r>
            <a:r>
              <a:rPr lang="en-GB" alt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die?’ know what I mean then I’ll grow up alone</a:t>
            </a:r>
            <a:r>
              <a:rPr lang="en-GB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99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924944"/>
            <a:ext cx="9144000" cy="1368152"/>
          </a:xfrm>
          <a:prstGeom prst="rect">
            <a:avLst/>
          </a:prstGeom>
          <a:solidFill>
            <a:srgbClr val="008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9160" y="3378187"/>
            <a:ext cx="7825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Factors that might be implicated in this association</a:t>
            </a:r>
            <a:endParaRPr lang="en-GB" sz="24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64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Misunderstanding normal grief reactions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Sadness, crying, sleep problems, numbness, shock, anxiety, loss of appetite, guilt</a:t>
            </a:r>
          </a:p>
          <a:p>
            <a:r>
              <a:rPr lang="en-GB" dirty="0"/>
              <a:t>anger, irritability, poor </a:t>
            </a:r>
            <a:r>
              <a:rPr lang="en-GB" dirty="0" smtClean="0"/>
              <a:t>concentration</a:t>
            </a:r>
            <a:r>
              <a:rPr lang="en-GB" dirty="0"/>
              <a:t>,</a:t>
            </a:r>
            <a:r>
              <a:rPr lang="en-GB" dirty="0" smtClean="0"/>
              <a:t> withdrawal</a:t>
            </a:r>
          </a:p>
          <a:p>
            <a:r>
              <a:rPr lang="en-GB" dirty="0" smtClean="0"/>
              <a:t>Behavioural interpretation = behavioural response?</a:t>
            </a:r>
          </a:p>
        </p:txBody>
      </p:sp>
    </p:spTree>
    <p:extLst>
      <p:ext uri="{BB962C8B-B14F-4D97-AF65-F5344CB8AC3E}">
        <p14:creationId xmlns:p14="http://schemas.microsoft.com/office/powerpoint/2010/main" val="115318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Greetings from Scotland - responding to complex needs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YCJ Template2" id="{670E2887-FE60-42C0-B24D-249476796F53}" vid="{8EDCFCF5-85F2-461C-8B90-68E6480443AF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F19E364CCD144DA976F540C74DBEE7" ma:contentTypeVersion="1" ma:contentTypeDescription="Create a new document." ma:contentTypeScope="" ma:versionID="e8694b44bd02235059bb455c55a8c730">
  <xsd:schema xmlns:xsd="http://www.w3.org/2001/XMLSchema" xmlns:xs="http://www.w3.org/2001/XMLSchema" xmlns:p="http://schemas.microsoft.com/office/2006/metadata/properties" xmlns:ns2="7dd52917-8266-4bd8-abeb-88033497c638" targetNamespace="http://schemas.microsoft.com/office/2006/metadata/properties" ma:root="true" ma:fieldsID="327f50915a18ade91c74d6bf3c8ac049" ns2:_="">
    <xsd:import namespace="7dd52917-8266-4bd8-abeb-88033497c63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d52917-8266-4bd8-abeb-88033497c63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dd52917-8266-4bd8-abeb-88033497c638">STRATHCYCJ-27-2205</_dlc_DocId>
    <_dlc_DocIdUrl xmlns="7dd52917-8266-4bd8-abeb-88033497c638">
      <Url>https://moss.strath.ac.uk/cycj/_layouts/15/DocIdRedir.aspx?ID=STRATHCYCJ-27-2205</Url>
      <Description>STRATHCYCJ-27-2205</Description>
    </_dlc_DocIdUrl>
  </documentManagement>
</p:properties>
</file>

<file path=customXml/itemProps1.xml><?xml version="1.0" encoding="utf-8"?>
<ds:datastoreItem xmlns:ds="http://schemas.openxmlformats.org/officeDocument/2006/customXml" ds:itemID="{DCAE5822-55FE-408B-8AE1-D1324D3D1BBD}"/>
</file>

<file path=customXml/itemProps2.xml><?xml version="1.0" encoding="utf-8"?>
<ds:datastoreItem xmlns:ds="http://schemas.openxmlformats.org/officeDocument/2006/customXml" ds:itemID="{C40291B1-41D5-4981-AF87-C52E9E1069D4}"/>
</file>

<file path=customXml/itemProps3.xml><?xml version="1.0" encoding="utf-8"?>
<ds:datastoreItem xmlns:ds="http://schemas.openxmlformats.org/officeDocument/2006/customXml" ds:itemID="{0CD6C448-391B-4331-B2AA-54F082A910C7}"/>
</file>

<file path=customXml/itemProps4.xml><?xml version="1.0" encoding="utf-8"?>
<ds:datastoreItem xmlns:ds="http://schemas.openxmlformats.org/officeDocument/2006/customXml" ds:itemID="{E08E50A9-7CFE-4F44-92C7-73102DADF24B}"/>
</file>

<file path=docProps/app.xml><?xml version="1.0" encoding="utf-8"?>
<Properties xmlns="http://schemas.openxmlformats.org/officeDocument/2006/extended-properties" xmlns:vt="http://schemas.openxmlformats.org/officeDocument/2006/docPropsVTypes">
  <Template>Greetings from Scotland - responding to complex needs</Template>
  <TotalTime>0</TotalTime>
  <Words>961</Words>
  <Application>Microsoft Office PowerPoint</Application>
  <PresentationFormat>On-screen Show (4:3)</PresentationFormat>
  <Paragraphs>169</Paragraphs>
  <Slides>33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 Light</vt:lpstr>
      <vt:lpstr>Wingdings</vt:lpstr>
      <vt:lpstr>Greetings from Scotland - responding to complex needs</vt:lpstr>
      <vt:lpstr>Custom Design</vt:lpstr>
      <vt:lpstr>2_Custom Design</vt:lpstr>
      <vt:lpstr>1_Custom Design</vt:lpstr>
      <vt:lpstr>Loss, Bereavement and Trauma: How childhood experiences shape interaction with the justice system</vt:lpstr>
      <vt:lpstr>PowerPoint Presentation</vt:lpstr>
      <vt:lpstr>Bereavement among young people involved in offending</vt:lpstr>
      <vt:lpstr>Bereavement in Polmont YOI</vt:lpstr>
      <vt:lpstr>Bereavement in Polmont YOI</vt:lpstr>
      <vt:lpstr>Bereavement in Polmont YOI</vt:lpstr>
      <vt:lpstr>Young men’s words</vt:lpstr>
      <vt:lpstr>PowerPoint Presentation</vt:lpstr>
      <vt:lpstr>Misunderstanding normal grief reactions</vt:lpstr>
      <vt:lpstr>PowerPoint Presentation</vt:lpstr>
      <vt:lpstr>PowerPoint Presentation</vt:lpstr>
      <vt:lpstr>The complications of ambiguous loss</vt:lpstr>
      <vt:lpstr>Young men’s words</vt:lpstr>
      <vt:lpstr>Multiple and traumatic losses</vt:lpstr>
      <vt:lpstr>Poor coping strategies</vt:lpstr>
      <vt:lpstr>Young men’s words</vt:lpstr>
      <vt:lpstr>Summary: loss in the justice system</vt:lpstr>
      <vt:lpstr>PowerPoint Presentation</vt:lpstr>
      <vt:lpstr>PowerPoint Presentation</vt:lpstr>
      <vt:lpstr>Additional Losses</vt:lpstr>
      <vt:lpstr>Disrupted coping strategies</vt:lpstr>
      <vt:lpstr>Disenfranchising Grief</vt:lpstr>
      <vt:lpstr>PowerPoint Presentation</vt:lpstr>
      <vt:lpstr>PowerPoint Presentation</vt:lpstr>
      <vt:lpstr>PowerPoint Presentation</vt:lpstr>
      <vt:lpstr>CYCJ Theory of Change</vt:lpstr>
      <vt:lpstr>It’s everyone’s job</vt:lpstr>
      <vt:lpstr>Young men’s words</vt:lpstr>
      <vt:lpstr>Trauma and loss-informed practice</vt:lpstr>
      <vt:lpstr>Specialist community provision</vt:lpstr>
      <vt:lpstr>It’s never too late</vt:lpstr>
      <vt:lpstr>Young men’s words</vt:lpstr>
      <vt:lpstr>Reports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2016-12-13T08:50:42Z</dcterms:created>
  <dcterms:modified xsi:type="dcterms:W3CDTF">2016-12-13T08:54:06Z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a8b8e6e6-cbcb-4d28-b73a-4fb17102cb7a</vt:lpwstr>
  </property>
  <property fmtid="{D5CDD505-2E9C-101B-9397-08002B2CF9AE}" pid="3" name="ContentTypeId">
    <vt:lpwstr>0x010100EFF19E364CCD144DA976F540C74DBEE7</vt:lpwstr>
  </property>
</Properties>
</file>