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5"/>
  </p:notesMasterIdLst>
  <p:handoutMasterIdLst>
    <p:handoutMasterId r:id="rId26"/>
  </p:handoutMasterIdLst>
  <p:sldIdLst>
    <p:sldId id="260" r:id="rId6"/>
    <p:sldId id="277" r:id="rId7"/>
    <p:sldId id="261" r:id="rId8"/>
    <p:sldId id="262" r:id="rId9"/>
    <p:sldId id="263" r:id="rId10"/>
    <p:sldId id="281" r:id="rId11"/>
    <p:sldId id="280" r:id="rId12"/>
    <p:sldId id="278" r:id="rId13"/>
    <p:sldId id="264" r:id="rId14"/>
    <p:sldId id="265" r:id="rId15"/>
    <p:sldId id="269" r:id="rId16"/>
    <p:sldId id="270" r:id="rId17"/>
    <p:sldId id="271" r:id="rId18"/>
    <p:sldId id="272" r:id="rId19"/>
    <p:sldId id="273" r:id="rId20"/>
    <p:sldId id="274" r:id="rId21"/>
    <p:sldId id="275" r:id="rId22"/>
    <p:sldId id="276" r:id="rId23"/>
    <p:sldId id="259"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p:scale>
          <a:sx n="82" d="100"/>
          <a:sy n="82" d="100"/>
        </p:scale>
        <p:origin x="-534" y="-3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7E5EF38-88F5-44AA-BF57-C03BCD5E86CF}" type="datetimeFigureOut">
              <a:rPr lang="en-GB" smtClean="0"/>
              <a:t>20/10/2016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C9F3F06-7689-4F8E-8806-FEAEBC64C57B}" type="slidenum">
              <a:rPr lang="en-GB" smtClean="0"/>
              <a:t>‹#›</a:t>
            </a:fld>
            <a:endParaRPr lang="en-GB"/>
          </a:p>
        </p:txBody>
      </p:sp>
    </p:spTree>
    <p:extLst>
      <p:ext uri="{BB962C8B-B14F-4D97-AF65-F5344CB8AC3E}">
        <p14:creationId xmlns:p14="http://schemas.microsoft.com/office/powerpoint/2010/main" val="4083262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5D25459-B483-4EB0-AAC1-F91D3DBAD2DD}" type="datetimeFigureOut">
              <a:rPr lang="en-GB" smtClean="0"/>
              <a:t>20/10/2016</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D9C3EF5-4BE2-4DBD-8589-8CEBF7345B6F}" type="slidenum">
              <a:rPr lang="en-GB" smtClean="0"/>
              <a:t>‹#›</a:t>
            </a:fld>
            <a:endParaRPr lang="en-GB"/>
          </a:p>
        </p:txBody>
      </p:sp>
    </p:spTree>
    <p:extLst>
      <p:ext uri="{BB962C8B-B14F-4D97-AF65-F5344CB8AC3E}">
        <p14:creationId xmlns:p14="http://schemas.microsoft.com/office/powerpoint/2010/main" val="3564383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Failure to see children who</a:t>
            </a:r>
            <a:r>
              <a:rPr lang="en-GB" baseline="0" dirty="0" smtClean="0"/>
              <a:t> offend as children but as a basket full of risks to be controlled and pacified. </a:t>
            </a:r>
          </a:p>
          <a:p>
            <a:r>
              <a:rPr lang="en-GB" baseline="0" dirty="0" smtClean="0"/>
              <a:t>It is no coincidence that it took 13 years after the passing of the Children Act in 1989 for Justice </a:t>
            </a:r>
            <a:r>
              <a:rPr lang="en-GB" baseline="0" dirty="0" err="1" smtClean="0"/>
              <a:t>Mumby</a:t>
            </a:r>
            <a:r>
              <a:rPr lang="en-GB" baseline="0" dirty="0" smtClean="0"/>
              <a:t> to rule that it applied in YOIs. The presumption was that once incarcerated children lost the same rights and protections in law that other children enjoy.</a:t>
            </a:r>
          </a:p>
          <a:p>
            <a:endParaRPr lang="en-GB" baseline="0" dirty="0" smtClean="0"/>
          </a:p>
          <a:p>
            <a:r>
              <a:rPr lang="en-GB" baseline="0" dirty="0" smtClean="0"/>
              <a:t>There never has been a golden age for youth justice – there are times when things have been better than others: ironically under Margaret Thatcher – but even then our YOIs were far worse than today</a:t>
            </a:r>
            <a:endParaRPr lang="en-GB" dirty="0"/>
          </a:p>
        </p:txBody>
      </p:sp>
      <p:sp>
        <p:nvSpPr>
          <p:cNvPr id="4" name="Slide Number Placeholder 3"/>
          <p:cNvSpPr>
            <a:spLocks noGrp="1"/>
          </p:cNvSpPr>
          <p:nvPr>
            <p:ph type="sldNum" sz="quarter" idx="10"/>
          </p:nvPr>
        </p:nvSpPr>
        <p:spPr/>
        <p:txBody>
          <a:bodyPr/>
          <a:lstStyle/>
          <a:p>
            <a:fld id="{5FBA858A-3CB8-461C-886D-7FE2A213FE1C}" type="slidenum">
              <a:rPr lang="en-GB" smtClean="0"/>
              <a:pPr/>
              <a:t>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Stop starting</a:t>
            </a:r>
            <a:r>
              <a:rPr lang="en-GB" baseline="0" dirty="0" smtClean="0"/>
              <a:t> from</a:t>
            </a:r>
            <a:r>
              <a:rPr lang="en-GB" dirty="0" smtClean="0"/>
              <a:t> the</a:t>
            </a:r>
            <a:r>
              <a:rPr lang="en-GB" baseline="0" dirty="0" smtClean="0"/>
              <a:t> perspective that these children are offenders – stop calling them ‘young offender’, who we work with through youth offending teams, and do offender focused assessments on. It is the wrong starting point which feeds the culture which allows abuses like those at Medway </a:t>
            </a:r>
            <a:r>
              <a:rPr lang="en-GB" baseline="0" smtClean="0"/>
              <a:t>to happen.</a:t>
            </a:r>
            <a:endParaRPr lang="en-GB"/>
          </a:p>
        </p:txBody>
      </p:sp>
      <p:sp>
        <p:nvSpPr>
          <p:cNvPr id="4" name="Slide Number Placeholder 3"/>
          <p:cNvSpPr>
            <a:spLocks noGrp="1"/>
          </p:cNvSpPr>
          <p:nvPr>
            <p:ph type="sldNum" sz="quarter" idx="10"/>
          </p:nvPr>
        </p:nvSpPr>
        <p:spPr/>
        <p:txBody>
          <a:bodyPr/>
          <a:lstStyle/>
          <a:p>
            <a:fld id="{5FBA858A-3CB8-461C-886D-7FE2A213FE1C}" type="slidenum">
              <a:rPr lang="en-GB" smtClean="0"/>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normAutofit/>
          </a:bodyPr>
          <a:lstStyle>
            <a:lvl1pPr algn="ctr">
              <a:defRPr sz="4400"/>
            </a:lvl1pPr>
          </a:lstStyle>
          <a:p>
            <a:r>
              <a:rPr lang="en-US" dirty="0" smtClean="0"/>
              <a:t>Click to edit Presentation Title</a:t>
            </a:r>
            <a:endParaRPr lang="en-US" dirty="0"/>
          </a:p>
        </p:txBody>
      </p:sp>
      <p:sp>
        <p:nvSpPr>
          <p:cNvPr id="3" name="Subtitle 2"/>
          <p:cNvSpPr>
            <a:spLocks noGrp="1"/>
          </p:cNvSpPr>
          <p:nvPr>
            <p:ph type="subTitle" idx="1" hasCustomPrompt="1"/>
          </p:nvPr>
        </p:nvSpPr>
        <p:spPr>
          <a:xfrm>
            <a:off x="1143000" y="3602038"/>
            <a:ext cx="6858000" cy="1655762"/>
          </a:xfrm>
        </p:spPr>
        <p:txBody>
          <a:bodyPr>
            <a:normAutofit/>
          </a:bodyPr>
          <a:lstStyle>
            <a:lvl1pPr marL="0" indent="0" algn="ctr">
              <a:buNone/>
              <a:defRPr sz="3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your name</a:t>
            </a:r>
            <a:endParaRPr lang="en-US" dirty="0"/>
          </a:p>
        </p:txBody>
      </p:sp>
      <p:sp>
        <p:nvSpPr>
          <p:cNvPr id="5" name="Footer Placeholder 4"/>
          <p:cNvSpPr>
            <a:spLocks noGrp="1"/>
          </p:cNvSpPr>
          <p:nvPr>
            <p:ph type="ftr" sz="quarter" idx="11"/>
          </p:nvPr>
        </p:nvSpPr>
        <p:spPr/>
        <p:txBody>
          <a:bodyPr/>
          <a:lstStyle/>
          <a:p>
            <a:r>
              <a:rPr lang="en-GB" dirty="0" smtClean="0"/>
              <a:t>www.cycj.org.uk                                                                  developing, supporting &amp; understanding youth justice</a:t>
            </a:r>
            <a:endParaRPr lang="en-GB" dirty="0"/>
          </a:p>
        </p:txBody>
      </p:sp>
    </p:spTree>
    <p:extLst>
      <p:ext uri="{BB962C8B-B14F-4D97-AF65-F5344CB8AC3E}">
        <p14:creationId xmlns:p14="http://schemas.microsoft.com/office/powerpoint/2010/main" val="392862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GB" dirty="0" smtClean="0"/>
              <a:t>www.cycj.org.uk                                                                  developing, supporting &amp; understanding youth justice</a:t>
            </a:r>
            <a:endParaRPr lang="en-GB" dirty="0"/>
          </a:p>
        </p:txBody>
      </p:sp>
      <p:sp>
        <p:nvSpPr>
          <p:cNvPr id="2" name="Title 1"/>
          <p:cNvSpPr>
            <a:spLocks noGrp="1"/>
          </p:cNvSpPr>
          <p:nvPr>
            <p:ph type="title" hasCustomPrompt="1"/>
          </p:nvPr>
        </p:nvSpPr>
        <p:spPr/>
        <p:txBody>
          <a:bodyPr>
            <a:normAutofit/>
          </a:bodyPr>
          <a:lstStyle>
            <a:lvl1pPr>
              <a:defRPr sz="4400"/>
            </a:lvl1pPr>
          </a:lstStyle>
          <a:p>
            <a:r>
              <a:rPr lang="en-US" dirty="0" smtClean="0"/>
              <a:t>Click to edit Heading</a:t>
            </a:r>
            <a:endParaRPr lang="en-US" dirty="0"/>
          </a:p>
        </p:txBody>
      </p:sp>
      <p:sp>
        <p:nvSpPr>
          <p:cNvPr id="3" name="Content Placeholder 2"/>
          <p:cNvSpPr>
            <a:spLocks noGrp="1"/>
          </p:cNvSpPr>
          <p:nvPr>
            <p:ph idx="1" hasCustomPrompt="1"/>
          </p:nvPr>
        </p:nvSpPr>
        <p:spPr/>
        <p:txBody>
          <a:bodyPr/>
          <a:lstStyle>
            <a:lvl1pPr>
              <a:defRPr/>
            </a:lvl1pPr>
            <a:lvl2pPr>
              <a:defRPr/>
            </a:lvl2pPr>
          </a:lstStyle>
          <a:p>
            <a:pPr lvl="0"/>
            <a:r>
              <a:rPr lang="en-US" dirty="0" smtClean="0"/>
              <a:t>Click to edit text</a:t>
            </a:r>
          </a:p>
          <a:p>
            <a:pPr lvl="1"/>
            <a:r>
              <a:rPr lang="en-US" dirty="0" smtClean="0"/>
              <a:t>Second level text</a:t>
            </a:r>
          </a:p>
        </p:txBody>
      </p:sp>
    </p:spTree>
    <p:extLst>
      <p:ext uri="{BB962C8B-B14F-4D97-AF65-F5344CB8AC3E}">
        <p14:creationId xmlns:p14="http://schemas.microsoft.com/office/powerpoint/2010/main" val="26198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GB" dirty="0" smtClean="0"/>
              <a:t>www.cycj.org.uk                                                                  developing, supporting &amp; understanding youth justice</a:t>
            </a:r>
            <a:endParaRPr lang="en-GB" dirty="0"/>
          </a:p>
        </p:txBody>
      </p:sp>
      <p:sp>
        <p:nvSpPr>
          <p:cNvPr id="2" name="Title 1"/>
          <p:cNvSpPr>
            <a:spLocks noGrp="1"/>
          </p:cNvSpPr>
          <p:nvPr>
            <p:ph type="title" hasCustomPrompt="1"/>
          </p:nvPr>
        </p:nvSpPr>
        <p:spPr/>
        <p:txBody>
          <a:bodyPr/>
          <a:lstStyle>
            <a:lvl1pPr>
              <a:defRPr/>
            </a:lvl1pPr>
          </a:lstStyle>
          <a:p>
            <a:r>
              <a:rPr lang="en-US" dirty="0" smtClean="0"/>
              <a:t>Click to edit Heading</a:t>
            </a:r>
            <a:endParaRPr lang="en-US" dirty="0"/>
          </a:p>
        </p:txBody>
      </p:sp>
      <p:sp>
        <p:nvSpPr>
          <p:cNvPr id="3" name="Content Placeholder 2"/>
          <p:cNvSpPr>
            <a:spLocks noGrp="1"/>
          </p:cNvSpPr>
          <p:nvPr>
            <p:ph sz="half" idx="1" hasCustomPrompt="1"/>
          </p:nvPr>
        </p:nvSpPr>
        <p:spPr>
          <a:xfrm>
            <a:off x="628650" y="1825625"/>
            <a:ext cx="3886200" cy="4351338"/>
          </a:xfrm>
        </p:spPr>
        <p:txBody>
          <a:bodyPr/>
          <a:lstStyle>
            <a:lvl1pPr>
              <a:defRPr b="0"/>
            </a:lvl1pPr>
          </a:lstStyle>
          <a:p>
            <a:pPr lvl="0"/>
            <a:r>
              <a:rPr lang="en-US" dirty="0" smtClean="0"/>
              <a:t>Click to edit text</a:t>
            </a:r>
          </a:p>
          <a:p>
            <a:pPr lvl="1"/>
            <a:r>
              <a:rPr lang="en-US" dirty="0" smtClean="0"/>
              <a:t>Second level</a:t>
            </a:r>
          </a:p>
        </p:txBody>
      </p:sp>
      <p:sp>
        <p:nvSpPr>
          <p:cNvPr id="4" name="Content Placeholder 3"/>
          <p:cNvSpPr>
            <a:spLocks noGrp="1"/>
          </p:cNvSpPr>
          <p:nvPr>
            <p:ph sz="half" idx="2" hasCustomPrompt="1"/>
          </p:nvPr>
        </p:nvSpPr>
        <p:spPr>
          <a:xfrm>
            <a:off x="4629150" y="1825625"/>
            <a:ext cx="3886200" cy="4351338"/>
          </a:xfrm>
        </p:spPr>
        <p:txBody>
          <a:bodyPr/>
          <a:lstStyle>
            <a:lvl1pPr>
              <a:defRPr/>
            </a:lvl1pPr>
          </a:lstStyle>
          <a:p>
            <a:pPr lvl="0"/>
            <a:r>
              <a:rPr lang="en-US" dirty="0" smtClean="0"/>
              <a:t>Click to edit text</a:t>
            </a:r>
          </a:p>
          <a:p>
            <a:pPr lvl="1"/>
            <a:r>
              <a:rPr lang="en-US" dirty="0" smtClean="0"/>
              <a:t>Second level</a:t>
            </a:r>
          </a:p>
        </p:txBody>
      </p:sp>
    </p:spTree>
    <p:extLst>
      <p:ext uri="{BB962C8B-B14F-4D97-AF65-F5344CB8AC3E}">
        <p14:creationId xmlns:p14="http://schemas.microsoft.com/office/powerpoint/2010/main" val="686925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dirty="0" smtClean="0"/>
              <a:t>www.cycj.org.uk                                                                  developing, supporting &amp; understanding youth justice</a:t>
            </a:r>
            <a:endParaRPr lang="en-GB" dirty="0"/>
          </a:p>
        </p:txBody>
      </p:sp>
    </p:spTree>
    <p:extLst>
      <p:ext uri="{BB962C8B-B14F-4D97-AF65-F5344CB8AC3E}">
        <p14:creationId xmlns:p14="http://schemas.microsoft.com/office/powerpoint/2010/main" val="27092670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Heading</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text</a:t>
            </a:r>
          </a:p>
          <a:p>
            <a:pPr lvl="1"/>
            <a:r>
              <a:rPr lang="en-US" dirty="0" smtClean="0"/>
              <a:t>Second level text</a:t>
            </a:r>
          </a:p>
        </p:txBody>
      </p:sp>
      <p:sp>
        <p:nvSpPr>
          <p:cNvPr id="5" name="Footer Placeholder 4"/>
          <p:cNvSpPr>
            <a:spLocks noGrp="1"/>
          </p:cNvSpPr>
          <p:nvPr>
            <p:ph type="ftr" sz="quarter" idx="3"/>
          </p:nvPr>
        </p:nvSpPr>
        <p:spPr>
          <a:xfrm>
            <a:off x="628650" y="6356351"/>
            <a:ext cx="7886700"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r>
              <a:rPr lang="en-GB" dirty="0" smtClean="0"/>
              <a:t>www.cycj.org.uk                                                                  developing, supporting &amp; understanding youth justice</a:t>
            </a:r>
            <a:endParaRPr lang="en-GB" dirty="0"/>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5900" y="221518"/>
            <a:ext cx="1428900" cy="959581"/>
          </a:xfrm>
          <a:prstGeom prst="rect">
            <a:avLst/>
          </a:prstGeom>
        </p:spPr>
      </p:pic>
    </p:spTree>
    <p:extLst>
      <p:ext uri="{BB962C8B-B14F-4D97-AF65-F5344CB8AC3E}">
        <p14:creationId xmlns:p14="http://schemas.microsoft.com/office/powerpoint/2010/main" val="2065124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7" r:id="rId4"/>
  </p:sldLayoutIdLst>
  <p:hf sldNum="0" hdr="0" dt="0"/>
  <p:txStyles>
    <p:titleStyle>
      <a:lvl1pPr algn="ctr" defTabSz="914400" rtl="0" eaLnBrk="1" latinLnBrk="0" hangingPunct="1">
        <a:lnSpc>
          <a:spcPct val="90000"/>
        </a:lnSpc>
        <a:spcBef>
          <a:spcPct val="0"/>
        </a:spcBef>
        <a:buNone/>
        <a:defRPr sz="4400" b="1" kern="1200" baseline="0">
          <a:solidFill>
            <a:srgbClr val="951B8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rgbClr val="0086A8"/>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profstevecase.com" TargetMode="External"/><Relationship Id="rId2" Type="http://schemas.openxmlformats.org/officeDocument/2006/relationships/hyperlink" Target="mailto:s.case@lboro.ac.uk" TargetMode="External"/><Relationship Id="rId1" Type="http://schemas.openxmlformats.org/officeDocument/2006/relationships/slideLayout" Target="../slideLayouts/slideLayout2.xml"/><Relationship Id="rId4" Type="http://schemas.openxmlformats.org/officeDocument/2006/relationships/hyperlink" Target="https://www.facebook.com/groups/853804234630683/"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000" dirty="0" smtClean="0"/>
              <a:t>Positive Youth Justice</a:t>
            </a:r>
            <a:r>
              <a:rPr lang="en-GB" dirty="0" smtClean="0"/>
              <a:t/>
            </a:r>
            <a:br>
              <a:rPr lang="en-GB" dirty="0" smtClean="0"/>
            </a:br>
            <a:r>
              <a:rPr lang="en-GB" dirty="0" smtClean="0"/>
              <a:t>Children First, Offenders Second</a:t>
            </a:r>
            <a:br>
              <a:rPr lang="en-GB" dirty="0" smtClean="0"/>
            </a:br>
            <a:endParaRPr lang="en-GB" dirty="0"/>
          </a:p>
        </p:txBody>
      </p:sp>
      <p:sp>
        <p:nvSpPr>
          <p:cNvPr id="3" name="Subtitle 2"/>
          <p:cNvSpPr>
            <a:spLocks noGrp="1"/>
          </p:cNvSpPr>
          <p:nvPr>
            <p:ph type="subTitle" idx="1"/>
          </p:nvPr>
        </p:nvSpPr>
        <p:spPr>
          <a:xfrm>
            <a:off x="1043608" y="3886200"/>
            <a:ext cx="7056784" cy="1752600"/>
          </a:xfrm>
        </p:spPr>
        <p:txBody>
          <a:bodyPr/>
          <a:lstStyle/>
          <a:p>
            <a:r>
              <a:rPr lang="en-GB" dirty="0" smtClean="0"/>
              <a:t>Professor Steve Case, Loughborough</a:t>
            </a:r>
          </a:p>
        </p:txBody>
      </p:sp>
    </p:spTree>
    <p:extLst>
      <p:ext uri="{BB962C8B-B14F-4D97-AF65-F5344CB8AC3E}">
        <p14:creationId xmlns:p14="http://schemas.microsoft.com/office/powerpoint/2010/main" val="2849205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Bureau Model</a:t>
            </a:r>
            <a:endParaRPr lang="en-GB" dirty="0"/>
          </a:p>
        </p:txBody>
      </p:sp>
      <p:sp>
        <p:nvSpPr>
          <p:cNvPr id="3" name="Content Placeholder 2"/>
          <p:cNvSpPr>
            <a:spLocks noGrp="1"/>
          </p:cNvSpPr>
          <p:nvPr>
            <p:ph idx="1"/>
          </p:nvPr>
        </p:nvSpPr>
        <p:spPr/>
        <p:txBody>
          <a:bodyPr/>
          <a:lstStyle/>
          <a:p>
            <a:r>
              <a:rPr lang="en-GB" dirty="0" smtClean="0"/>
              <a:t>Diversionary</a:t>
            </a:r>
          </a:p>
          <a:p>
            <a:r>
              <a:rPr lang="en-GB" dirty="0" smtClean="0"/>
              <a:t>Child-first</a:t>
            </a:r>
          </a:p>
          <a:p>
            <a:r>
              <a:rPr lang="en-GB" dirty="0" smtClean="0"/>
              <a:t>Partnership – chi</a:t>
            </a:r>
            <a:r>
              <a:rPr lang="en-US" dirty="0" smtClean="0"/>
              <a:t>ld</a:t>
            </a:r>
            <a:r>
              <a:rPr lang="en-GB" dirty="0" smtClean="0"/>
              <a:t>ren/family, agencies, pracs</a:t>
            </a:r>
          </a:p>
          <a:p>
            <a:r>
              <a:rPr lang="en-GB" dirty="0" smtClean="0"/>
              <a:t>Evidenced based &amp; effective</a:t>
            </a:r>
          </a:p>
          <a:p>
            <a:pPr lvl="1"/>
            <a:r>
              <a:rPr lang="en-GB" dirty="0" smtClean="0"/>
              <a:t>reductions in FTEs &amp; reconviction</a:t>
            </a:r>
          </a:p>
          <a:p>
            <a:pPr lvl="1"/>
            <a:r>
              <a:rPr lang="en-US" dirty="0"/>
              <a:t>h</a:t>
            </a:r>
            <a:r>
              <a:rPr lang="en-GB" dirty="0" smtClean="0"/>
              <a:t>igher % of NCDs</a:t>
            </a:r>
          </a:p>
          <a:p>
            <a:pPr lvl="1"/>
            <a:r>
              <a:rPr lang="en-GB" dirty="0" smtClean="0"/>
              <a:t> inclusion, participation, engagement, legitimacy</a:t>
            </a:r>
          </a:p>
        </p:txBody>
      </p:sp>
    </p:spTree>
    <p:extLst>
      <p:ext uri="{BB962C8B-B14F-4D97-AF65-F5344CB8AC3E}">
        <p14:creationId xmlns:p14="http://schemas.microsoft.com/office/powerpoint/2010/main" val="2826547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Positive Turn?</a:t>
            </a:r>
            <a:endParaRPr lang="en-GB" dirty="0"/>
          </a:p>
        </p:txBody>
      </p:sp>
      <p:sp>
        <p:nvSpPr>
          <p:cNvPr id="3" name="Content Placeholder 2"/>
          <p:cNvSpPr>
            <a:spLocks noGrp="1"/>
          </p:cNvSpPr>
          <p:nvPr>
            <p:ph idx="1"/>
          </p:nvPr>
        </p:nvSpPr>
        <p:spPr/>
        <p:txBody>
          <a:bodyPr/>
          <a:lstStyle/>
          <a:p>
            <a:r>
              <a:rPr lang="en-GB" dirty="0" smtClean="0"/>
              <a:t>Austerity – we can’t afford negative YJ</a:t>
            </a:r>
          </a:p>
          <a:p>
            <a:r>
              <a:rPr lang="en-GB" dirty="0" smtClean="0"/>
              <a:t>Build on success of diversion, restoration </a:t>
            </a:r>
          </a:p>
          <a:p>
            <a:r>
              <a:rPr lang="en-GB" dirty="0" smtClean="0"/>
              <a:t>Devolution / public service reform – local areas can drive new agenda</a:t>
            </a:r>
          </a:p>
          <a:p>
            <a:r>
              <a:rPr lang="en-GB" dirty="0" smtClean="0"/>
              <a:t>YJ Review – children-first and education-centred agenda</a:t>
            </a:r>
          </a:p>
          <a:p>
            <a:r>
              <a:rPr lang="en-GB" dirty="0" smtClean="0"/>
              <a:t>Children-first policing – a positive driver for YJ</a:t>
            </a:r>
          </a:p>
          <a:p>
            <a:endParaRPr lang="en-GB" dirty="0" smtClean="0"/>
          </a:p>
          <a:p>
            <a:endParaRPr lang="en-GB" dirty="0"/>
          </a:p>
        </p:txBody>
      </p:sp>
    </p:spTree>
    <p:extLst>
      <p:ext uri="{BB962C8B-B14F-4D97-AF65-F5344CB8AC3E}">
        <p14:creationId xmlns:p14="http://schemas.microsoft.com/office/powerpoint/2010/main" val="1388903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719" y="1059608"/>
            <a:ext cx="7774570" cy="1162731"/>
          </a:xfrm>
        </p:spPr>
        <p:txBody>
          <a:bodyPr>
            <a:normAutofit/>
          </a:bodyPr>
          <a:lstStyle/>
          <a:p>
            <a:r>
              <a:rPr lang="en-GB" sz="3600" dirty="0" smtClean="0"/>
              <a:t>Surrey’s Positive Youth Justice – </a:t>
            </a:r>
            <a:br>
              <a:rPr lang="en-GB" sz="3600" dirty="0" smtClean="0"/>
            </a:br>
            <a:r>
              <a:rPr lang="en-GB" sz="3600" dirty="0" smtClean="0"/>
              <a:t>the story so far</a:t>
            </a:r>
            <a:endParaRPr lang="en-GB" sz="3600" dirty="0"/>
          </a:p>
        </p:txBody>
      </p:sp>
      <p:sp>
        <p:nvSpPr>
          <p:cNvPr id="3" name="Content Placeholder 2"/>
          <p:cNvSpPr>
            <a:spLocks noGrp="1"/>
          </p:cNvSpPr>
          <p:nvPr>
            <p:ph idx="1"/>
          </p:nvPr>
        </p:nvSpPr>
        <p:spPr>
          <a:xfrm>
            <a:off x="515074" y="2256393"/>
            <a:ext cx="8229600" cy="4425355"/>
          </a:xfrm>
        </p:spPr>
        <p:txBody>
          <a:bodyPr>
            <a:normAutofit fontScale="55000" lnSpcReduction="20000"/>
          </a:bodyPr>
          <a:lstStyle/>
          <a:p>
            <a:r>
              <a:rPr lang="en-GB" sz="4500" dirty="0" smtClean="0"/>
              <a:t>Diversion (lowest FTE in the country)</a:t>
            </a:r>
          </a:p>
          <a:p>
            <a:r>
              <a:rPr lang="en-GB" sz="4500" dirty="0" smtClean="0">
                <a:solidFill>
                  <a:srgbClr val="FF0000"/>
                </a:solidFill>
              </a:rPr>
              <a:t>4</a:t>
            </a:r>
            <a:r>
              <a:rPr lang="en-GB" sz="4500" baseline="30000" dirty="0" smtClean="0">
                <a:solidFill>
                  <a:srgbClr val="FF0000"/>
                </a:solidFill>
              </a:rPr>
              <a:t>th</a:t>
            </a:r>
            <a:r>
              <a:rPr lang="en-GB" sz="4500" dirty="0" smtClean="0">
                <a:solidFill>
                  <a:srgbClr val="FF0000"/>
                </a:solidFill>
              </a:rPr>
              <a:t> lowest user of custody in E&amp;W’s</a:t>
            </a:r>
          </a:p>
          <a:p>
            <a:r>
              <a:rPr lang="en-GB" sz="4500" dirty="0" smtClean="0"/>
              <a:t>Integrated – non-siloed (no YOT) within ‘one stop shop’ for a range of vulnerable YP’s – </a:t>
            </a:r>
            <a:r>
              <a:rPr lang="en-GB" sz="4500" dirty="0" smtClean="0">
                <a:solidFill>
                  <a:srgbClr val="FF0000"/>
                </a:solidFill>
              </a:rPr>
              <a:t>C&amp;F assessment not </a:t>
            </a:r>
            <a:r>
              <a:rPr lang="en-GB" sz="4500" dirty="0" err="1" smtClean="0">
                <a:solidFill>
                  <a:srgbClr val="FF0000"/>
                </a:solidFill>
              </a:rPr>
              <a:t>Assetplus</a:t>
            </a:r>
            <a:endParaRPr lang="en-GB" sz="4500" dirty="0" smtClean="0">
              <a:solidFill>
                <a:srgbClr val="FF0000"/>
              </a:solidFill>
            </a:endParaRPr>
          </a:p>
          <a:p>
            <a:r>
              <a:rPr lang="en-GB" sz="4500" dirty="0" smtClean="0"/>
              <a:t>Restorative – for young person and victim</a:t>
            </a:r>
          </a:p>
          <a:p>
            <a:r>
              <a:rPr lang="en-GB" sz="4500" dirty="0" smtClean="0"/>
              <a:t>Relationship-based service, built on ‘what works’ for adolescents</a:t>
            </a:r>
          </a:p>
          <a:p>
            <a:r>
              <a:rPr lang="en-GB" sz="4500" dirty="0" smtClean="0"/>
              <a:t>Participative – engaging, accessible, inclusive</a:t>
            </a:r>
          </a:p>
          <a:p>
            <a:r>
              <a:rPr lang="en-GB" sz="4500" dirty="0" smtClean="0"/>
              <a:t>Future focused – emphasis on education, skills and employability </a:t>
            </a:r>
          </a:p>
          <a:p>
            <a:r>
              <a:rPr lang="en-GB" sz="4500" dirty="0" smtClean="0">
                <a:solidFill>
                  <a:srgbClr val="FF0000"/>
                </a:solidFill>
              </a:rPr>
              <a:t>Referenced in Taylor Review (interim report) &amp; Laming review of looked after children in the CJS</a:t>
            </a:r>
            <a:endParaRPr lang="en-GB" sz="4500" dirty="0" smtClean="0"/>
          </a:p>
          <a:p>
            <a:endParaRPr lang="en-GB" dirty="0">
              <a:solidFill>
                <a:srgbClr val="FF0000"/>
              </a:solidFill>
            </a:endParaRPr>
          </a:p>
        </p:txBody>
      </p:sp>
    </p:spTree>
    <p:extLst>
      <p:ext uri="{BB962C8B-B14F-4D97-AF65-F5344CB8AC3E}">
        <p14:creationId xmlns:p14="http://schemas.microsoft.com/office/powerpoint/2010/main" val="2389440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4294967295"/>
          </p:nvPr>
        </p:nvPicPr>
        <p:blipFill>
          <a:blip r:embed="rId2" cstate="print"/>
          <a:srcRect/>
          <a:stretch>
            <a:fillRect/>
          </a:stretch>
        </p:blipFill>
        <p:spPr bwMode="auto">
          <a:xfrm>
            <a:off x="827584" y="548680"/>
            <a:ext cx="7848872" cy="5544616"/>
          </a:xfrm>
          <a:prstGeom prst="rect">
            <a:avLst/>
          </a:prstGeom>
          <a:noFill/>
          <a:ln w="9525">
            <a:noFill/>
            <a:miter lim="800000"/>
            <a:headEnd/>
            <a:tailEnd/>
          </a:ln>
        </p:spPr>
      </p:pic>
    </p:spTree>
    <p:extLst>
      <p:ext uri="{BB962C8B-B14F-4D97-AF65-F5344CB8AC3E}">
        <p14:creationId xmlns:p14="http://schemas.microsoft.com/office/powerpoint/2010/main" val="2448041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398" y="1059607"/>
            <a:ext cx="7886700" cy="1325563"/>
          </a:xfrm>
        </p:spPr>
        <p:txBody>
          <a:bodyPr>
            <a:normAutofit/>
          </a:bodyPr>
          <a:lstStyle/>
          <a:p>
            <a:r>
              <a:rPr lang="en-GB" sz="3600" dirty="0" smtClean="0"/>
              <a:t>Surrey’s Positive Youth Justice – what next?</a:t>
            </a:r>
            <a:endParaRPr lang="en-GB" sz="3600" dirty="0"/>
          </a:p>
        </p:txBody>
      </p:sp>
      <p:sp>
        <p:nvSpPr>
          <p:cNvPr id="3" name="Content Placeholder 2"/>
          <p:cNvSpPr>
            <a:spLocks noGrp="1"/>
          </p:cNvSpPr>
          <p:nvPr>
            <p:ph idx="1"/>
          </p:nvPr>
        </p:nvSpPr>
        <p:spPr>
          <a:xfrm>
            <a:off x="663374" y="2149716"/>
            <a:ext cx="7886700" cy="4351338"/>
          </a:xfrm>
        </p:spPr>
        <p:txBody>
          <a:bodyPr>
            <a:normAutofit fontScale="92500" lnSpcReduction="10000"/>
          </a:bodyPr>
          <a:lstStyle/>
          <a:p>
            <a:r>
              <a:rPr lang="en-GB" dirty="0" smtClean="0"/>
              <a:t>Positive policing</a:t>
            </a:r>
          </a:p>
          <a:p>
            <a:r>
              <a:rPr lang="en-GB" dirty="0" smtClean="0"/>
              <a:t>Prioritising safeguarding and well-being</a:t>
            </a:r>
          </a:p>
          <a:p>
            <a:r>
              <a:rPr lang="en-GB" dirty="0" smtClean="0">
                <a:solidFill>
                  <a:srgbClr val="FF0000"/>
                </a:solidFill>
              </a:rPr>
              <a:t>Whole family approach</a:t>
            </a:r>
          </a:p>
          <a:p>
            <a:r>
              <a:rPr lang="en-GB" dirty="0" smtClean="0"/>
              <a:t>Services designed around CYP – meeting their needs not system’s needs</a:t>
            </a:r>
          </a:p>
          <a:p>
            <a:r>
              <a:rPr lang="en-GB" dirty="0" smtClean="0"/>
              <a:t>Evidence based, rights compliant, CYP first</a:t>
            </a:r>
          </a:p>
          <a:p>
            <a:r>
              <a:rPr lang="en-GB" dirty="0"/>
              <a:t>S</a:t>
            </a:r>
            <a:r>
              <a:rPr lang="en-GB" dirty="0" smtClean="0"/>
              <a:t>top doing the things we know cause harm and don’t work </a:t>
            </a:r>
          </a:p>
          <a:p>
            <a:r>
              <a:rPr lang="en-GB" dirty="0" smtClean="0"/>
              <a:t>Whole-system PYJ </a:t>
            </a:r>
          </a:p>
          <a:p>
            <a:endParaRPr lang="en-GB" dirty="0" smtClean="0"/>
          </a:p>
          <a:p>
            <a:endParaRPr lang="en-GB" dirty="0"/>
          </a:p>
        </p:txBody>
      </p:sp>
    </p:spTree>
    <p:extLst>
      <p:ext uri="{BB962C8B-B14F-4D97-AF65-F5344CB8AC3E}">
        <p14:creationId xmlns:p14="http://schemas.microsoft.com/office/powerpoint/2010/main" val="3082588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098" y="758665"/>
            <a:ext cx="7886700" cy="1325563"/>
          </a:xfrm>
        </p:spPr>
        <p:txBody>
          <a:bodyPr>
            <a:normAutofit/>
          </a:bodyPr>
          <a:lstStyle/>
          <a:p>
            <a:r>
              <a:rPr lang="en-GB" sz="3600" dirty="0" smtClean="0"/>
              <a:t>Implications for national practice? </a:t>
            </a:r>
            <a:endParaRPr lang="en-GB" sz="3600" dirty="0"/>
          </a:p>
        </p:txBody>
      </p:sp>
      <p:sp>
        <p:nvSpPr>
          <p:cNvPr id="3" name="Content Placeholder 2"/>
          <p:cNvSpPr>
            <a:spLocks noGrp="1"/>
          </p:cNvSpPr>
          <p:nvPr>
            <p:ph idx="1"/>
          </p:nvPr>
        </p:nvSpPr>
        <p:spPr>
          <a:xfrm>
            <a:off x="480349" y="1861628"/>
            <a:ext cx="8229600" cy="4785395"/>
          </a:xfrm>
        </p:spPr>
        <p:txBody>
          <a:bodyPr>
            <a:normAutofit fontScale="85000" lnSpcReduction="10000"/>
          </a:bodyPr>
          <a:lstStyle/>
          <a:p>
            <a:r>
              <a:rPr lang="en-GB" dirty="0" smtClean="0"/>
              <a:t>Stop doing offender assessments (Asset+) and siloed YJ interventions - Stop being a mini probation service </a:t>
            </a:r>
          </a:p>
          <a:p>
            <a:r>
              <a:rPr lang="en-GB" dirty="0" smtClean="0"/>
              <a:t>Integration of YJ into children’s services (with health)</a:t>
            </a:r>
          </a:p>
          <a:p>
            <a:r>
              <a:rPr lang="en-GB" dirty="0" smtClean="0"/>
              <a:t>One child - one plan LAC/CP/CiN/YJ/CAMHS/EHCP</a:t>
            </a:r>
          </a:p>
          <a:p>
            <a:r>
              <a:rPr lang="en-GB" dirty="0" smtClean="0"/>
              <a:t>Persistent offending as safeguarding: right help at the right time outside of the YJS</a:t>
            </a:r>
          </a:p>
          <a:p>
            <a:r>
              <a:rPr lang="en-GB" dirty="0" smtClean="0"/>
              <a:t>Children-first policing</a:t>
            </a:r>
          </a:p>
          <a:p>
            <a:r>
              <a:rPr lang="en-GB" dirty="0" smtClean="0"/>
              <a:t>No child prisons</a:t>
            </a:r>
          </a:p>
          <a:p>
            <a:r>
              <a:rPr lang="en-GB" dirty="0" smtClean="0"/>
              <a:t>Inspection / regulation: by Ofsted / DfE incorporating HMIP / MoJ expertise and requirements</a:t>
            </a:r>
          </a:p>
          <a:p>
            <a:r>
              <a:rPr lang="en-GB" dirty="0" smtClean="0"/>
              <a:t>Raise the age of criminal responsibility</a:t>
            </a:r>
          </a:p>
          <a:p>
            <a:endParaRPr lang="en-GB" dirty="0" smtClean="0"/>
          </a:p>
          <a:p>
            <a:endParaRPr lang="en-GB" dirty="0"/>
          </a:p>
        </p:txBody>
      </p:sp>
    </p:spTree>
    <p:extLst>
      <p:ext uri="{BB962C8B-B14F-4D97-AF65-F5344CB8AC3E}">
        <p14:creationId xmlns:p14="http://schemas.microsoft.com/office/powerpoint/2010/main" val="1175411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222" y="587155"/>
            <a:ext cx="7926491" cy="1143000"/>
          </a:xfrm>
        </p:spPr>
        <p:txBody>
          <a:bodyPr>
            <a:normAutofit fontScale="90000"/>
          </a:bodyPr>
          <a:lstStyle/>
          <a:p>
            <a:r>
              <a:rPr lang="en-GB" sz="4400" b="1" dirty="0" smtClean="0"/>
              <a:t/>
            </a:r>
            <a:br>
              <a:rPr lang="en-GB" sz="4400" b="1" dirty="0" smtClean="0"/>
            </a:br>
            <a:r>
              <a:rPr lang="en-GB" sz="4400" b="1" dirty="0" smtClean="0"/>
              <a:t>Positive </a:t>
            </a:r>
            <a:r>
              <a:rPr lang="en-GB" sz="4400" b="1" dirty="0"/>
              <a:t>youth justice: </a:t>
            </a:r>
            <a:br>
              <a:rPr lang="en-GB" sz="4400" b="1" dirty="0"/>
            </a:br>
            <a:r>
              <a:rPr lang="en-GB" sz="4400" b="1" i="1" dirty="0"/>
              <a:t>Children First, Offenders Second</a:t>
            </a:r>
            <a:r>
              <a:rPr lang="en-GB" sz="4400" b="1" dirty="0"/>
              <a:t> </a:t>
            </a:r>
            <a:r>
              <a:rPr lang="en-GB" sz="5400" dirty="0"/>
              <a:t/>
            </a:r>
            <a:br>
              <a:rPr lang="en-GB" sz="5400" dirty="0"/>
            </a:br>
            <a:endParaRPr lang="en-US" dirty="0"/>
          </a:p>
        </p:txBody>
      </p:sp>
      <p:sp>
        <p:nvSpPr>
          <p:cNvPr id="3" name="Content Placeholder 2"/>
          <p:cNvSpPr>
            <a:spLocks noGrp="1"/>
          </p:cNvSpPr>
          <p:nvPr>
            <p:ph idx="1"/>
          </p:nvPr>
        </p:nvSpPr>
        <p:spPr>
          <a:xfrm>
            <a:off x="503498" y="2098888"/>
            <a:ext cx="7831005" cy="4510255"/>
          </a:xfrm>
        </p:spPr>
        <p:txBody>
          <a:bodyPr>
            <a:normAutofit/>
          </a:bodyPr>
          <a:lstStyle/>
          <a:p>
            <a:r>
              <a:rPr lang="en-GB" sz="2800" i="1" dirty="0" smtClean="0"/>
              <a:t>CFOS</a:t>
            </a:r>
            <a:r>
              <a:rPr lang="en-GB" sz="2800" dirty="0" smtClean="0"/>
              <a:t> is </a:t>
            </a:r>
            <a:r>
              <a:rPr lang="en-GB" sz="2800" dirty="0"/>
              <a:t>a blueprint for a distinctive, principled, progressive approach to working with </a:t>
            </a:r>
            <a:r>
              <a:rPr lang="en-GB" sz="2800" dirty="0" smtClean="0"/>
              <a:t>children</a:t>
            </a:r>
          </a:p>
          <a:p>
            <a:r>
              <a:rPr lang="en-GB" sz="2800" dirty="0" smtClean="0"/>
              <a:t>Can be </a:t>
            </a:r>
            <a:r>
              <a:rPr lang="en-GB" sz="2800" dirty="0"/>
              <a:t>adopted and adapted by local authority areas throughout </a:t>
            </a:r>
            <a:r>
              <a:rPr lang="en-GB" sz="2800" dirty="0" smtClean="0"/>
              <a:t>the </a:t>
            </a:r>
            <a:r>
              <a:rPr lang="en-GB" sz="2800" dirty="0"/>
              <a:t>UK, Europe and beyond. </a:t>
            </a:r>
            <a:endParaRPr lang="en-GB" sz="2800" dirty="0" smtClean="0"/>
          </a:p>
          <a:p>
            <a:r>
              <a:rPr lang="en-GB" sz="2800" dirty="0" smtClean="0"/>
              <a:t>The </a:t>
            </a:r>
            <a:r>
              <a:rPr lang="en-GB" sz="2800" dirty="0"/>
              <a:t>evolution, trajectory and practical realisation of a </a:t>
            </a:r>
            <a:r>
              <a:rPr lang="en-GB" sz="2800" i="1" dirty="0"/>
              <a:t>CFOS</a:t>
            </a:r>
            <a:r>
              <a:rPr lang="en-GB" sz="2800" dirty="0"/>
              <a:t> in Wales </a:t>
            </a:r>
            <a:r>
              <a:rPr lang="en-GB" sz="2800" dirty="0" smtClean="0"/>
              <a:t>is discussed </a:t>
            </a:r>
            <a:r>
              <a:rPr lang="en-GB" sz="2800" dirty="0"/>
              <a:t>and animated with evidence from a twenty-year programme of associated reflective </a:t>
            </a:r>
            <a:r>
              <a:rPr lang="en-GB" sz="2800" dirty="0" smtClean="0"/>
              <a:t>research in the book:</a:t>
            </a:r>
            <a:endParaRPr lang="en-GB" sz="2800" dirty="0"/>
          </a:p>
          <a:p>
            <a:endParaRPr lang="en-US" dirty="0"/>
          </a:p>
          <a:p>
            <a:endParaRPr lang="en-US" dirty="0"/>
          </a:p>
        </p:txBody>
      </p:sp>
    </p:spTree>
    <p:extLst>
      <p:ext uri="{BB962C8B-B14F-4D97-AF65-F5344CB8AC3E}">
        <p14:creationId xmlns:p14="http://schemas.microsoft.com/office/powerpoint/2010/main" val="3851385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a:t>
            </a:r>
            <a:endParaRPr lang="en-US" b="1" dirty="0"/>
          </a:p>
        </p:txBody>
      </p:sp>
      <p:sp>
        <p:nvSpPr>
          <p:cNvPr id="3" name="Content Placeholder 2"/>
          <p:cNvSpPr>
            <a:spLocks noGrp="1"/>
          </p:cNvSpPr>
          <p:nvPr>
            <p:ph idx="1"/>
          </p:nvPr>
        </p:nvSpPr>
        <p:spPr>
          <a:xfrm>
            <a:off x="457200" y="1484784"/>
            <a:ext cx="8363272" cy="4641379"/>
          </a:xfrm>
        </p:spPr>
        <p:txBody>
          <a:bodyPr>
            <a:noAutofit/>
          </a:bodyPr>
          <a:lstStyle/>
          <a:p>
            <a:pPr marL="0" indent="0">
              <a:buNone/>
            </a:pPr>
            <a:r>
              <a:rPr lang="en-US" sz="2800" b="1" dirty="0" smtClean="0"/>
              <a:t>Email: </a:t>
            </a:r>
            <a:r>
              <a:rPr lang="en-US" sz="2800" dirty="0" smtClean="0">
                <a:hlinkClick r:id="rId2"/>
              </a:rPr>
              <a:t>s.case@lboro.ac.uk</a:t>
            </a:r>
            <a:endParaRPr lang="en-US" sz="2800" dirty="0" smtClean="0"/>
          </a:p>
          <a:p>
            <a:pPr marL="0" indent="0">
              <a:buNone/>
            </a:pPr>
            <a:endParaRPr lang="en-US" sz="2800" b="1" dirty="0" smtClean="0"/>
          </a:p>
          <a:p>
            <a:pPr marL="0" indent="0">
              <a:buNone/>
            </a:pPr>
            <a:r>
              <a:rPr lang="en-US" sz="2800" b="1" dirty="0" smtClean="0"/>
              <a:t>Website: </a:t>
            </a:r>
            <a:r>
              <a:rPr lang="en-US" sz="2800" dirty="0" smtClean="0">
                <a:hlinkClick r:id="rId3"/>
              </a:rPr>
              <a:t>www.profstevecase.com</a:t>
            </a:r>
            <a:endParaRPr lang="en-US" sz="2800" dirty="0" smtClean="0"/>
          </a:p>
          <a:p>
            <a:pPr marL="0" indent="0">
              <a:buNone/>
            </a:pPr>
            <a:endParaRPr lang="en-US" sz="2800" dirty="0"/>
          </a:p>
          <a:p>
            <a:pPr marL="0" indent="0">
              <a:buNone/>
            </a:pPr>
            <a:r>
              <a:rPr lang="en-US" sz="2800" b="1" dirty="0" smtClean="0"/>
              <a:t>Facebook Positive Youth Justice group</a:t>
            </a:r>
          </a:p>
          <a:p>
            <a:pPr marL="0" indent="0">
              <a:buNone/>
            </a:pPr>
            <a:r>
              <a:rPr lang="en-US" sz="2800" dirty="0">
                <a:hlinkClick r:id="rId4"/>
              </a:rPr>
              <a:t>https://www.facebook.com/groups/853804234630683</a:t>
            </a:r>
            <a:r>
              <a:rPr lang="en-US" sz="2800" dirty="0" smtClean="0">
                <a:hlinkClick r:id="rId4"/>
              </a:rPr>
              <a:t>/</a:t>
            </a:r>
            <a:endParaRPr lang="en-US" sz="2800" dirty="0" smtClean="0"/>
          </a:p>
          <a:p>
            <a:pPr marL="0" indent="0">
              <a:buNone/>
            </a:pPr>
            <a:endParaRPr lang="en-US" sz="2800" dirty="0"/>
          </a:p>
          <a:p>
            <a:pPr marL="0" indent="0">
              <a:buNone/>
            </a:pPr>
            <a:r>
              <a:rPr lang="en-US" sz="2800" b="1" smtClean="0"/>
              <a:t>See also: </a:t>
            </a:r>
            <a:r>
              <a:rPr lang="en-GB" sz="2800" smtClean="0"/>
              <a:t>Byrne</a:t>
            </a:r>
            <a:r>
              <a:rPr lang="en-GB" sz="2800" dirty="0"/>
              <a:t>, B. and Case, S.P. (2016) Towards a positive youth justice. </a:t>
            </a:r>
            <a:r>
              <a:rPr lang="en-GB" sz="2800" i="1" dirty="0"/>
              <a:t>Safer Communities</a:t>
            </a:r>
            <a:r>
              <a:rPr lang="en-GB" sz="2800" dirty="0"/>
              <a:t>, 15 (2): 69-81.</a:t>
            </a:r>
          </a:p>
          <a:p>
            <a:pPr marL="0" indent="0">
              <a:buNone/>
            </a:pPr>
            <a:endParaRPr lang="en-US" sz="2800" dirty="0"/>
          </a:p>
        </p:txBody>
      </p:sp>
    </p:spTree>
    <p:extLst>
      <p:ext uri="{BB962C8B-B14F-4D97-AF65-F5344CB8AC3E}">
        <p14:creationId xmlns:p14="http://schemas.microsoft.com/office/powerpoint/2010/main" val="1407988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3200" b="1" dirty="0"/>
              <a:t>Haines and Case (2015) Positive Youth Justice: </a:t>
            </a:r>
            <a:r>
              <a:rPr lang="en-GB" sz="3200" b="1" i="1" dirty="0"/>
              <a:t>Children First, Offenders Second</a:t>
            </a:r>
            <a:r>
              <a:rPr lang="en-GB" sz="3200" b="1" dirty="0"/>
              <a:t>. Policy Press</a:t>
            </a:r>
          </a:p>
        </p:txBody>
      </p:sp>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2576945" y="1928563"/>
            <a:ext cx="3288146" cy="4929437"/>
          </a:xfrm>
        </p:spPr>
      </p:pic>
    </p:spTree>
    <p:extLst>
      <p:ext uri="{BB962C8B-B14F-4D97-AF65-F5344CB8AC3E}">
        <p14:creationId xmlns:p14="http://schemas.microsoft.com/office/powerpoint/2010/main" val="891249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www.cycj.org.uk                                                                  developing, supporting &amp; understanding youth justice</a:t>
            </a:r>
            <a:endParaRPr lang="en-GB" dirty="0"/>
          </a:p>
        </p:txBody>
      </p:sp>
      <p:sp>
        <p:nvSpPr>
          <p:cNvPr id="3" name="Title 1"/>
          <p:cNvSpPr txBox="1">
            <a:spLocks/>
          </p:cNvSpPr>
          <p:nvPr/>
        </p:nvSpPr>
        <p:spPr>
          <a:xfrm>
            <a:off x="708950" y="1990464"/>
            <a:ext cx="7772400" cy="2387600"/>
          </a:xfrm>
          <a:prstGeom prst="rect">
            <a:avLst/>
          </a:prstGeom>
        </p:spPr>
        <p:txBody>
          <a:bodyPr>
            <a:normAutofit lnSpcReduction="10000"/>
          </a:bodyPr>
          <a:lstStyle>
            <a:lvl1pPr algn="ctr" defTabSz="914400" rtl="0" eaLnBrk="1" latinLnBrk="0" hangingPunct="1">
              <a:lnSpc>
                <a:spcPct val="90000"/>
              </a:lnSpc>
              <a:spcBef>
                <a:spcPct val="0"/>
              </a:spcBef>
              <a:buNone/>
              <a:defRPr sz="4400" b="1" kern="1200" baseline="0">
                <a:solidFill>
                  <a:srgbClr val="951B81"/>
                </a:solidFill>
                <a:latin typeface="+mj-lt"/>
                <a:ea typeface="+mj-ea"/>
                <a:cs typeface="+mj-cs"/>
              </a:defRPr>
            </a:lvl1pPr>
          </a:lstStyle>
          <a:p>
            <a:r>
              <a:rPr lang="en-GB" sz="6000" dirty="0" smtClean="0"/>
              <a:t>Any questions?</a:t>
            </a:r>
            <a:r>
              <a:rPr lang="en-GB" dirty="0" smtClean="0"/>
              <a:t/>
            </a:r>
            <a:br>
              <a:rPr lang="en-GB" dirty="0" smtClean="0"/>
            </a:br>
            <a:endParaRPr lang="en-GB" dirty="0" smtClean="0"/>
          </a:p>
          <a:p>
            <a:r>
              <a:rPr lang="en-GB" sz="3200" dirty="0" smtClean="0"/>
              <a:t>www.profstevecase.com</a:t>
            </a:r>
            <a:r>
              <a:rPr lang="en-GB" dirty="0" smtClean="0"/>
              <a:t/>
            </a:r>
            <a:br>
              <a:rPr lang="en-GB" dirty="0" smtClean="0"/>
            </a:br>
            <a:endParaRPr lang="en-GB" dirty="0"/>
          </a:p>
        </p:txBody>
      </p:sp>
    </p:spTree>
    <p:extLst>
      <p:ext uri="{BB962C8B-B14F-4D97-AF65-F5344CB8AC3E}">
        <p14:creationId xmlns:p14="http://schemas.microsoft.com/office/powerpoint/2010/main" val="1810584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www.cycj.org.uk                                                                  developing, supporting &amp; understanding youth justice</a:t>
            </a:r>
            <a:endParaRPr lang="en-GB" dirty="0"/>
          </a:p>
        </p:txBody>
      </p:sp>
      <p:sp>
        <p:nvSpPr>
          <p:cNvPr id="3" name="Title 2"/>
          <p:cNvSpPr>
            <a:spLocks noGrp="1"/>
          </p:cNvSpPr>
          <p:nvPr>
            <p:ph type="title"/>
          </p:nvPr>
        </p:nvSpPr>
        <p:spPr/>
        <p:txBody>
          <a:bodyPr/>
          <a:lstStyle/>
          <a:p>
            <a:endParaRPr lang="en-GB"/>
          </a:p>
        </p:txBody>
      </p:sp>
      <p:sp>
        <p:nvSpPr>
          <p:cNvPr id="4" name="Content Placeholder 3"/>
          <p:cNvSpPr>
            <a:spLocks noGrp="1"/>
          </p:cNvSpPr>
          <p:nvPr>
            <p:ph idx="1"/>
          </p:nvPr>
        </p:nvSpPr>
        <p:spPr>
          <a:xfrm>
            <a:off x="744397" y="1906648"/>
            <a:ext cx="7886700" cy="4351338"/>
          </a:xfrm>
        </p:spPr>
        <p:txBody>
          <a:bodyPr>
            <a:normAutofit/>
          </a:bodyPr>
          <a:lstStyle/>
          <a:p>
            <a:pPr marL="0" indent="0" algn="ctr">
              <a:buNone/>
            </a:pPr>
            <a:endParaRPr lang="en-GB" sz="5400" b="1" dirty="0" smtClean="0"/>
          </a:p>
          <a:p>
            <a:pPr marL="0" indent="0" algn="ctr">
              <a:buNone/>
            </a:pPr>
            <a:r>
              <a:rPr lang="en-GB" sz="7200" b="1" dirty="0" smtClean="0"/>
              <a:t>Who am I?</a:t>
            </a:r>
            <a:endParaRPr lang="en-GB" sz="7200" b="1" dirty="0"/>
          </a:p>
        </p:txBody>
      </p:sp>
    </p:spTree>
    <p:extLst>
      <p:ext uri="{BB962C8B-B14F-4D97-AF65-F5344CB8AC3E}">
        <p14:creationId xmlns:p14="http://schemas.microsoft.com/office/powerpoint/2010/main" val="2209562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t>
            </a:r>
            <a:r>
              <a:rPr lang="en-GB" dirty="0" smtClean="0"/>
              <a:t>I’ll </a:t>
            </a:r>
            <a:r>
              <a:rPr lang="en-GB" dirty="0" smtClean="0"/>
              <a:t>cover</a:t>
            </a:r>
            <a:endParaRPr lang="en-GB" dirty="0"/>
          </a:p>
        </p:txBody>
      </p:sp>
      <p:sp>
        <p:nvSpPr>
          <p:cNvPr id="3" name="Content Placeholder 2"/>
          <p:cNvSpPr>
            <a:spLocks noGrp="1"/>
          </p:cNvSpPr>
          <p:nvPr>
            <p:ph idx="1"/>
          </p:nvPr>
        </p:nvSpPr>
        <p:spPr/>
        <p:txBody>
          <a:bodyPr/>
          <a:lstStyle/>
          <a:p>
            <a:r>
              <a:rPr lang="en-GB" dirty="0" smtClean="0"/>
              <a:t>PYJ as anti-risk &amp; anti-negative youth justice</a:t>
            </a:r>
          </a:p>
          <a:p>
            <a:r>
              <a:rPr lang="en-GB" dirty="0" smtClean="0"/>
              <a:t>The PYJ/CFOS principles</a:t>
            </a:r>
          </a:p>
          <a:p>
            <a:r>
              <a:rPr lang="en-GB" dirty="0" smtClean="0"/>
              <a:t>PYJ/CFOS </a:t>
            </a:r>
            <a:r>
              <a:rPr lang="en-GB" dirty="0" smtClean="0"/>
              <a:t>as practised in the Swansea Bureau</a:t>
            </a:r>
          </a:p>
          <a:p>
            <a:r>
              <a:rPr lang="en-GB" dirty="0" smtClean="0"/>
              <a:t>The positive turn?</a:t>
            </a:r>
          </a:p>
          <a:p>
            <a:r>
              <a:rPr lang="en-GB" dirty="0" smtClean="0"/>
              <a:t>Surrey Youth Support Service &amp; PYJ</a:t>
            </a:r>
            <a:endParaRPr lang="en-GB" dirty="0" smtClean="0"/>
          </a:p>
          <a:p>
            <a:r>
              <a:rPr lang="en-GB" dirty="0" smtClean="0"/>
              <a:t>Implications for </a:t>
            </a:r>
            <a:r>
              <a:rPr lang="en-GB" dirty="0" smtClean="0"/>
              <a:t>youth justice</a:t>
            </a:r>
            <a:r>
              <a:rPr lang="en-GB" dirty="0" smtClean="0"/>
              <a:t> </a:t>
            </a:r>
            <a:r>
              <a:rPr lang="en-GB" dirty="0" smtClean="0"/>
              <a:t>practice</a:t>
            </a:r>
          </a:p>
          <a:p>
            <a:pPr>
              <a:buNone/>
            </a:pPr>
            <a:endParaRPr lang="en-GB" dirty="0" smtClean="0"/>
          </a:p>
          <a:p>
            <a:endParaRPr lang="en-GB" dirty="0" smtClean="0"/>
          </a:p>
          <a:p>
            <a:endParaRPr lang="en-GB" dirty="0"/>
          </a:p>
        </p:txBody>
      </p:sp>
    </p:spTree>
    <p:extLst>
      <p:ext uri="{BB962C8B-B14F-4D97-AF65-F5344CB8AC3E}">
        <p14:creationId xmlns:p14="http://schemas.microsoft.com/office/powerpoint/2010/main" val="51979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610" y="785015"/>
            <a:ext cx="8078134" cy="1026161"/>
          </a:xfrm>
        </p:spPr>
        <p:txBody>
          <a:bodyPr>
            <a:normAutofit fontScale="90000"/>
          </a:bodyPr>
          <a:lstStyle/>
          <a:p>
            <a:r>
              <a:rPr lang="en-GB" sz="3200" b="1" dirty="0" smtClean="0"/>
              <a:t/>
            </a:r>
            <a:br>
              <a:rPr lang="en-GB" sz="3200" b="1" dirty="0" smtClean="0"/>
            </a:br>
            <a:r>
              <a:rPr lang="en-GB" sz="3200" b="1" dirty="0" smtClean="0"/>
              <a:t/>
            </a:r>
            <a:br>
              <a:rPr lang="en-GB" sz="3200" b="1" dirty="0" smtClean="0"/>
            </a:br>
            <a:r>
              <a:rPr lang="en-GB" sz="4400" b="1" dirty="0" smtClean="0"/>
              <a:t>Positive </a:t>
            </a:r>
            <a:r>
              <a:rPr lang="en-GB" sz="4400" b="1" dirty="0"/>
              <a:t>youth </a:t>
            </a:r>
            <a:r>
              <a:rPr lang="en-GB" sz="4400" b="1" dirty="0" smtClean="0"/>
              <a:t>justice: </a:t>
            </a:r>
            <a:br>
              <a:rPr lang="en-GB" sz="4400" b="1" dirty="0" smtClean="0"/>
            </a:br>
            <a:r>
              <a:rPr lang="en-GB" sz="4400" b="1" i="1" dirty="0" smtClean="0"/>
              <a:t>Children </a:t>
            </a:r>
            <a:r>
              <a:rPr lang="en-GB" sz="4400" b="1" i="1" dirty="0"/>
              <a:t>First, Offenders Second</a:t>
            </a:r>
            <a:r>
              <a:rPr lang="en-GB" sz="4400" b="1" dirty="0"/>
              <a:t> </a:t>
            </a:r>
            <a:r>
              <a:rPr lang="en-GB" sz="4400" dirty="0"/>
              <a:t/>
            </a:r>
            <a:br>
              <a:rPr lang="en-GB" sz="4400" dirty="0"/>
            </a:br>
            <a:endParaRPr lang="en-US" sz="4400" dirty="0"/>
          </a:p>
        </p:txBody>
      </p:sp>
      <p:sp>
        <p:nvSpPr>
          <p:cNvPr id="3" name="Content Placeholder 2"/>
          <p:cNvSpPr>
            <a:spLocks noGrp="1"/>
          </p:cNvSpPr>
          <p:nvPr>
            <p:ph idx="1"/>
          </p:nvPr>
        </p:nvSpPr>
        <p:spPr>
          <a:xfrm>
            <a:off x="457200" y="2157894"/>
            <a:ext cx="7620000" cy="4242905"/>
          </a:xfrm>
        </p:spPr>
        <p:txBody>
          <a:bodyPr>
            <a:normAutofit/>
          </a:bodyPr>
          <a:lstStyle/>
          <a:p>
            <a:r>
              <a:rPr lang="en-GB" sz="2800" i="1" dirty="0" smtClean="0"/>
              <a:t>Children </a:t>
            </a:r>
            <a:r>
              <a:rPr lang="en-GB" sz="2800" i="1" dirty="0"/>
              <a:t>First, Offenders Second (CFOS) </a:t>
            </a:r>
            <a:r>
              <a:rPr lang="en-GB" sz="2800" dirty="0" smtClean="0"/>
              <a:t>evolves </a:t>
            </a:r>
            <a:r>
              <a:rPr lang="en-GB" sz="2800" dirty="0"/>
              <a:t>contemporary youth justice beyond its contemporary risk </a:t>
            </a:r>
            <a:r>
              <a:rPr lang="en-GB" sz="2800" dirty="0" smtClean="0"/>
              <a:t>focus</a:t>
            </a:r>
          </a:p>
          <a:p>
            <a:endParaRPr lang="en-GB" sz="2800" dirty="0" smtClean="0"/>
          </a:p>
          <a:p>
            <a:r>
              <a:rPr lang="en-GB" sz="2800" dirty="0"/>
              <a:t>P</a:t>
            </a:r>
            <a:r>
              <a:rPr lang="en-GB" sz="2800" dirty="0" smtClean="0"/>
              <a:t>romotes </a:t>
            </a:r>
            <a:r>
              <a:rPr lang="en-GB" sz="2800" dirty="0"/>
              <a:t>a principled, progressive and practical approach to the treatment of children in the Youth Justice System. </a:t>
            </a:r>
            <a:endParaRPr lang="en-US" sz="2800" dirty="0"/>
          </a:p>
        </p:txBody>
      </p:sp>
    </p:spTree>
    <p:extLst>
      <p:ext uri="{BB962C8B-B14F-4D97-AF65-F5344CB8AC3E}">
        <p14:creationId xmlns:p14="http://schemas.microsoft.com/office/powerpoint/2010/main" val="3485257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CFOS as anti-risk</a:t>
            </a:r>
            <a:endParaRPr lang="en-US" b="1" dirty="0"/>
          </a:p>
        </p:txBody>
      </p:sp>
      <p:sp>
        <p:nvSpPr>
          <p:cNvPr id="3" name="Content Placeholder 2"/>
          <p:cNvSpPr>
            <a:spLocks noGrp="1"/>
          </p:cNvSpPr>
          <p:nvPr>
            <p:ph idx="1"/>
          </p:nvPr>
        </p:nvSpPr>
        <p:spPr/>
        <p:txBody>
          <a:bodyPr>
            <a:normAutofit/>
          </a:bodyPr>
          <a:lstStyle/>
          <a:p>
            <a:r>
              <a:rPr lang="en-GB" sz="2800" dirty="0"/>
              <a:t>The measurement, assessment and amelioration of </a:t>
            </a:r>
            <a:r>
              <a:rPr lang="en-GB" sz="2800" dirty="0" smtClean="0"/>
              <a:t> </a:t>
            </a:r>
            <a:r>
              <a:rPr lang="en-GB" sz="2800" b="1" dirty="0"/>
              <a:t>risk</a:t>
            </a:r>
            <a:r>
              <a:rPr lang="en-GB" sz="2800" dirty="0"/>
              <a:t> </a:t>
            </a:r>
            <a:r>
              <a:rPr lang="en-GB" sz="2800" dirty="0" smtClean="0"/>
              <a:t>drives </a:t>
            </a:r>
            <a:r>
              <a:rPr lang="en-GB" sz="2800" dirty="0"/>
              <a:t>contemporary youth </a:t>
            </a:r>
            <a:r>
              <a:rPr lang="en-GB" sz="2800" dirty="0" smtClean="0"/>
              <a:t>justice</a:t>
            </a:r>
          </a:p>
          <a:p>
            <a:r>
              <a:rPr lang="en-GB" sz="2800" dirty="0" smtClean="0"/>
              <a:t>Risk Factor Prevention Paradigm, Scaled Approach</a:t>
            </a:r>
            <a:r>
              <a:rPr lang="en-GB" sz="2800" dirty="0" smtClean="0"/>
              <a:t> </a:t>
            </a:r>
            <a:endParaRPr lang="en-GB" sz="2800" dirty="0" smtClean="0"/>
          </a:p>
          <a:p>
            <a:r>
              <a:rPr lang="en-GB" sz="2800" dirty="0" smtClean="0"/>
              <a:t>However, the </a:t>
            </a:r>
            <a:r>
              <a:rPr lang="en-GB" sz="2800" dirty="0"/>
              <a:t>utility </a:t>
            </a:r>
            <a:r>
              <a:rPr lang="en-GB" sz="2800" dirty="0" smtClean="0"/>
              <a:t>&amp; appropriateness of </a:t>
            </a:r>
            <a:r>
              <a:rPr lang="en-GB" sz="2800" dirty="0"/>
              <a:t>the risk paradigm has been over-</a:t>
            </a:r>
            <a:r>
              <a:rPr lang="en-GB" sz="2800" dirty="0" smtClean="0"/>
              <a:t>stated</a:t>
            </a:r>
            <a:endParaRPr lang="en-GB" sz="2800" dirty="0"/>
          </a:p>
          <a:p>
            <a:r>
              <a:rPr lang="en-GB" sz="2800" b="1" dirty="0" smtClean="0"/>
              <a:t>PARTIAL </a:t>
            </a:r>
            <a:r>
              <a:rPr lang="en-GB" sz="2800" dirty="0" smtClean="0"/>
              <a:t>foci, methods, understandings</a:t>
            </a:r>
          </a:p>
          <a:p>
            <a:r>
              <a:rPr lang="en-US" sz="2800" b="1" dirty="0" smtClean="0"/>
              <a:t>N</a:t>
            </a:r>
            <a:r>
              <a:rPr lang="en-GB" sz="2800" b="1" dirty="0" smtClean="0"/>
              <a:t>EGATIVE</a:t>
            </a:r>
            <a:r>
              <a:rPr lang="en-GB" sz="2800" dirty="0" smtClean="0"/>
              <a:t>-facing </a:t>
            </a:r>
            <a:r>
              <a:rPr lang="en-GB" sz="2800" dirty="0" smtClean="0"/>
              <a:t>&amp; retrospective</a:t>
            </a:r>
          </a:p>
          <a:p>
            <a:r>
              <a:rPr lang="en-GB" sz="2800" dirty="0" smtClean="0"/>
              <a:t>No </a:t>
            </a:r>
            <a:r>
              <a:rPr lang="en-GB" sz="2800" dirty="0"/>
              <a:t>consensus about what approach </a:t>
            </a:r>
            <a:r>
              <a:rPr lang="en-GB" sz="2800" dirty="0" smtClean="0"/>
              <a:t>should </a:t>
            </a:r>
            <a:r>
              <a:rPr lang="en-GB" sz="2800" dirty="0"/>
              <a:t>or can replace risk as the driver of policy and practice. </a:t>
            </a:r>
          </a:p>
          <a:p>
            <a:endParaRPr lang="en-US" dirty="0"/>
          </a:p>
          <a:p>
            <a:endParaRPr lang="en-US" dirty="0"/>
          </a:p>
        </p:txBody>
      </p:sp>
    </p:spTree>
    <p:extLst>
      <p:ext uri="{BB962C8B-B14F-4D97-AF65-F5344CB8AC3E}">
        <p14:creationId xmlns:p14="http://schemas.microsoft.com/office/powerpoint/2010/main" val="2735829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073" y="1248281"/>
            <a:ext cx="8443731" cy="5433467"/>
          </a:xfrm>
        </p:spPr>
        <p:txBody>
          <a:bodyPr>
            <a:normAutofit fontScale="25000" lnSpcReduction="20000"/>
          </a:bodyPr>
          <a:lstStyle/>
          <a:p>
            <a:pPr>
              <a:buNone/>
            </a:pPr>
            <a:r>
              <a:rPr lang="en-GB" sz="12800" i="1" dirty="0" smtClean="0"/>
              <a:t>	</a:t>
            </a:r>
            <a:r>
              <a:rPr lang="en-GB" sz="12800" b="1" dirty="0" smtClean="0"/>
              <a:t>Medway Improvement Board report May 2016 </a:t>
            </a:r>
          </a:p>
          <a:p>
            <a:pPr>
              <a:buNone/>
            </a:pPr>
            <a:endParaRPr lang="en-GB" sz="9600" i="1" dirty="0" smtClean="0"/>
          </a:p>
          <a:p>
            <a:pPr>
              <a:buNone/>
            </a:pPr>
            <a:r>
              <a:rPr lang="en-GB" sz="11200" i="1" dirty="0" smtClean="0"/>
              <a:t>“They treat you like an animal and it’s when you need real help.” Young person at Medway STC</a:t>
            </a:r>
          </a:p>
          <a:p>
            <a:pPr>
              <a:buNone/>
            </a:pPr>
            <a:endParaRPr lang="en-GB" sz="6400" dirty="0" smtClean="0"/>
          </a:p>
          <a:p>
            <a:pPr>
              <a:buNone/>
            </a:pPr>
            <a:r>
              <a:rPr lang="en-GB" sz="11200" dirty="0" smtClean="0"/>
              <a:t>“over-controlling and degrading” </a:t>
            </a:r>
          </a:p>
          <a:p>
            <a:pPr>
              <a:buNone/>
            </a:pPr>
            <a:endParaRPr lang="en-GB" sz="6400" dirty="0" smtClean="0"/>
          </a:p>
          <a:p>
            <a:pPr>
              <a:buNone/>
            </a:pPr>
            <a:r>
              <a:rPr lang="en-GB" sz="11200" dirty="0" smtClean="0"/>
              <a:t> “dehumanising”</a:t>
            </a:r>
          </a:p>
          <a:p>
            <a:pPr>
              <a:buNone/>
            </a:pPr>
            <a:endParaRPr lang="en-GB" sz="6400" dirty="0" smtClean="0"/>
          </a:p>
          <a:p>
            <a:pPr>
              <a:buNone/>
            </a:pPr>
            <a:r>
              <a:rPr lang="en-GB" sz="11200" dirty="0" smtClean="0"/>
              <a:t>“control and containment”</a:t>
            </a:r>
          </a:p>
          <a:p>
            <a:pPr>
              <a:buNone/>
            </a:pPr>
            <a:endParaRPr lang="en-GB" sz="6400" dirty="0" smtClean="0"/>
          </a:p>
          <a:p>
            <a:pPr>
              <a:buNone/>
            </a:pPr>
            <a:r>
              <a:rPr lang="en-GB" sz="11200" dirty="0" smtClean="0"/>
              <a:t>“the voice of the children is not being effectively heard”</a:t>
            </a:r>
          </a:p>
          <a:p>
            <a:pPr>
              <a:buNone/>
            </a:pPr>
            <a:endParaRPr lang="en-GB" sz="5600" dirty="0" smtClean="0"/>
          </a:p>
          <a:p>
            <a:endParaRPr lang="en-GB" dirty="0" smtClean="0"/>
          </a:p>
          <a:p>
            <a:endParaRPr lang="en-GB" dirty="0" smtClean="0"/>
          </a:p>
          <a:p>
            <a:pPr>
              <a:buNone/>
            </a:pPr>
            <a:r>
              <a:rPr lang="en-GB" dirty="0" smtClean="0"/>
              <a:t>	</a:t>
            </a:r>
          </a:p>
          <a:p>
            <a:pPr>
              <a:buNone/>
            </a:pPr>
            <a:endParaRPr lang="en-GB" i="1" dirty="0" smtClean="0"/>
          </a:p>
        </p:txBody>
      </p:sp>
    </p:spTree>
    <p:extLst>
      <p:ext uri="{BB962C8B-B14F-4D97-AF65-F5344CB8AC3E}">
        <p14:creationId xmlns:p14="http://schemas.microsoft.com/office/powerpoint/2010/main" val="3020515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775" y="1132534"/>
            <a:ext cx="8229600" cy="5433467"/>
          </a:xfrm>
        </p:spPr>
        <p:txBody>
          <a:bodyPr>
            <a:normAutofit fontScale="92500" lnSpcReduction="10000"/>
          </a:bodyPr>
          <a:lstStyle/>
          <a:p>
            <a:pPr>
              <a:buNone/>
            </a:pPr>
            <a:r>
              <a:rPr lang="en-GB" i="1" dirty="0" smtClean="0"/>
              <a:t>	</a:t>
            </a:r>
            <a:r>
              <a:rPr lang="en-GB" dirty="0" smtClean="0"/>
              <a:t> </a:t>
            </a:r>
          </a:p>
          <a:p>
            <a:pPr>
              <a:buNone/>
            </a:pPr>
            <a:r>
              <a:rPr lang="en-GB" dirty="0" smtClean="0"/>
              <a:t>	The Board noted that the use of the term ‘risk assessment’ appears very frequently in all documentation...The Board is concerned that this practice appears more about control and containment than safeguarding vulnerable children </a:t>
            </a:r>
          </a:p>
          <a:p>
            <a:pPr>
              <a:buNone/>
            </a:pPr>
            <a:endParaRPr lang="en-GB" dirty="0" smtClean="0"/>
          </a:p>
          <a:p>
            <a:pPr>
              <a:buNone/>
            </a:pPr>
            <a:r>
              <a:rPr lang="en-GB" dirty="0" smtClean="0"/>
              <a:t>	Medway Improvement Board Report May 2016</a:t>
            </a:r>
          </a:p>
          <a:p>
            <a:pPr>
              <a:buNone/>
            </a:pPr>
            <a:endParaRPr lang="en-GB" dirty="0" smtClean="0"/>
          </a:p>
          <a:p>
            <a:endParaRPr lang="en-GB" dirty="0" smtClean="0"/>
          </a:p>
          <a:p>
            <a:pPr>
              <a:buNone/>
            </a:pPr>
            <a:r>
              <a:rPr lang="en-GB" dirty="0" smtClean="0"/>
              <a:t>	</a:t>
            </a:r>
          </a:p>
          <a:p>
            <a:pPr>
              <a:buNone/>
            </a:pPr>
            <a:endParaRPr lang="en-GB" i="1" dirty="0" smtClean="0"/>
          </a:p>
        </p:txBody>
      </p:sp>
    </p:spTree>
    <p:extLst>
      <p:ext uri="{BB962C8B-B14F-4D97-AF65-F5344CB8AC3E}">
        <p14:creationId xmlns:p14="http://schemas.microsoft.com/office/powerpoint/2010/main" val="3839777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395" y="1236706"/>
            <a:ext cx="8229600" cy="5433467"/>
          </a:xfrm>
        </p:spPr>
        <p:txBody>
          <a:bodyPr>
            <a:normAutofit/>
          </a:bodyPr>
          <a:lstStyle/>
          <a:p>
            <a:pPr>
              <a:buNone/>
            </a:pPr>
            <a:r>
              <a:rPr lang="en-GB" i="1" dirty="0" smtClean="0"/>
              <a:t>	“Children grow to fill the space we create for them, and if it’s big, they grow tall.…I’ve not yet met a child not capable of greatness if given the opportunity and encouragement….The best present we can give our children is the chance to do something great. It’s a gift that will last a lifetime and transform their lives.” </a:t>
            </a:r>
          </a:p>
          <a:p>
            <a:pPr>
              <a:buNone/>
            </a:pPr>
            <a:r>
              <a:rPr lang="en-GB" dirty="0" smtClean="0"/>
              <a:t>	Jonathan Sacks quoted in the Medway Improvement Board report</a:t>
            </a:r>
          </a:p>
        </p:txBody>
      </p:sp>
    </p:spTree>
    <p:extLst>
      <p:ext uri="{BB962C8B-B14F-4D97-AF65-F5344CB8AC3E}">
        <p14:creationId xmlns:p14="http://schemas.microsoft.com/office/powerpoint/2010/main" val="1337619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797" y="610304"/>
            <a:ext cx="7955137" cy="1143000"/>
          </a:xfrm>
        </p:spPr>
        <p:txBody>
          <a:bodyPr>
            <a:normAutofit fontScale="90000"/>
          </a:bodyPr>
          <a:lstStyle/>
          <a:p>
            <a:r>
              <a:rPr lang="en-GB" sz="4800" b="1" dirty="0" smtClean="0"/>
              <a:t/>
            </a:r>
            <a:br>
              <a:rPr lang="en-GB" sz="4800" b="1" dirty="0" smtClean="0"/>
            </a:br>
            <a:r>
              <a:rPr lang="en-GB" sz="4400" b="1" dirty="0" smtClean="0"/>
              <a:t>Positive </a:t>
            </a:r>
            <a:r>
              <a:rPr lang="en-GB" sz="4400" b="1" dirty="0"/>
              <a:t>youth justice: </a:t>
            </a:r>
            <a:br>
              <a:rPr lang="en-GB" sz="4400" b="1" dirty="0"/>
            </a:br>
            <a:r>
              <a:rPr lang="en-GB" sz="4400" b="1" i="1" dirty="0"/>
              <a:t>Children First, Offenders Second</a:t>
            </a:r>
            <a:r>
              <a:rPr lang="en-GB" sz="4400" b="1" dirty="0"/>
              <a:t> </a:t>
            </a:r>
            <a:r>
              <a:rPr lang="en-GB" sz="4800" dirty="0"/>
              <a:t/>
            </a:r>
            <a:br>
              <a:rPr lang="en-GB" sz="4800" dirty="0"/>
            </a:br>
            <a:endParaRPr lang="en-US" dirty="0"/>
          </a:p>
        </p:txBody>
      </p:sp>
      <p:sp>
        <p:nvSpPr>
          <p:cNvPr id="3" name="Content Placeholder 2"/>
          <p:cNvSpPr>
            <a:spLocks noGrp="1"/>
          </p:cNvSpPr>
          <p:nvPr>
            <p:ph idx="1"/>
          </p:nvPr>
        </p:nvSpPr>
        <p:spPr>
          <a:xfrm>
            <a:off x="457200" y="2060294"/>
            <a:ext cx="7620000" cy="4547065"/>
          </a:xfrm>
        </p:spPr>
        <p:txBody>
          <a:bodyPr>
            <a:noAutofit/>
          </a:bodyPr>
          <a:lstStyle/>
          <a:p>
            <a:pPr>
              <a:buNone/>
            </a:pPr>
            <a:r>
              <a:rPr lang="en-GB" dirty="0" smtClean="0"/>
              <a:t>4 principles promoting:</a:t>
            </a:r>
          </a:p>
          <a:p>
            <a:pPr marL="514350" indent="-514350">
              <a:buFont typeface="+mj-lt"/>
              <a:buAutoNum type="arabicPeriod"/>
            </a:pPr>
            <a:r>
              <a:rPr lang="en-GB" b="1" dirty="0" smtClean="0"/>
              <a:t>Child friendly </a:t>
            </a:r>
            <a:r>
              <a:rPr lang="en-GB" dirty="0" smtClean="0"/>
              <a:t>- adults</a:t>
            </a:r>
            <a:r>
              <a:rPr lang="en-GB" dirty="0" smtClean="0"/>
              <a:t>’ responsibilities</a:t>
            </a:r>
          </a:p>
          <a:p>
            <a:pPr marL="514350" indent="-514350">
              <a:buFont typeface="+mj-lt"/>
              <a:buAutoNum type="arabicPeriod"/>
            </a:pPr>
            <a:r>
              <a:rPr lang="en-GB" b="1" dirty="0" smtClean="0"/>
              <a:t>Promotion</a:t>
            </a:r>
            <a:r>
              <a:rPr lang="en-GB" dirty="0" smtClean="0"/>
              <a:t>, inclusion &amp; desistance </a:t>
            </a:r>
          </a:p>
          <a:p>
            <a:pPr marL="514350" indent="-514350">
              <a:buFont typeface="+mj-lt"/>
              <a:buAutoNum type="arabicPeriod"/>
            </a:pPr>
            <a:r>
              <a:rPr lang="en-GB" b="1" dirty="0" smtClean="0"/>
              <a:t>Diversion</a:t>
            </a:r>
            <a:r>
              <a:rPr lang="en-GB" dirty="0" smtClean="0"/>
              <a:t> &amp; systems management</a:t>
            </a:r>
          </a:p>
          <a:p>
            <a:pPr marL="514350" indent="-514350">
              <a:buFont typeface="+mj-lt"/>
              <a:buAutoNum type="arabicPeriod"/>
            </a:pPr>
            <a:r>
              <a:rPr lang="en-GB" b="1" dirty="0" smtClean="0"/>
              <a:t>Relationship-based partnerships </a:t>
            </a:r>
            <a:r>
              <a:rPr lang="en-US" dirty="0" smtClean="0"/>
              <a:t>–</a:t>
            </a:r>
            <a:r>
              <a:rPr lang="en-GB" dirty="0" smtClean="0"/>
              <a:t> inc. participation, engagement, legitimacy</a:t>
            </a:r>
            <a:endParaRPr lang="en-US" dirty="0"/>
          </a:p>
        </p:txBody>
      </p:sp>
    </p:spTree>
    <p:extLst>
      <p:ext uri="{BB962C8B-B14F-4D97-AF65-F5344CB8AC3E}">
        <p14:creationId xmlns:p14="http://schemas.microsoft.com/office/powerpoint/2010/main" val="1402565836"/>
      </p:ext>
    </p:extLst>
  </p:cSld>
  <p:clrMapOvr>
    <a:masterClrMapping/>
  </p:clrMapOvr>
</p:sld>
</file>

<file path=ppt/theme/theme1.xml><?xml version="1.0" encoding="utf-8"?>
<a:theme xmlns:a="http://schemas.openxmlformats.org/drawingml/2006/main" name="CYCJ PP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YCJ Template2" id="{BFE325ED-67A5-443E-829A-30A8854A9C52}" vid="{8878E525-5581-4F7F-BB91-70C5297134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7dd52917-8266-4bd8-abeb-88033497c638">STRATHCYCJ-26-306</_dlc_DocId>
    <_dlc_DocIdUrl xmlns="7dd52917-8266-4bd8-abeb-88033497c638">
      <Url>https://moss.strath.ac.uk/cycj/_layouts/DocIdRedir.aspx?ID=STRATHCYCJ-26-306</Url>
      <Description>STRATHCYCJ-26-306</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64E6A6D6DD0C3498D249D0D8927C8FE" ma:contentTypeVersion="1" ma:contentTypeDescription="Create a new document." ma:contentTypeScope="" ma:versionID="fb65dbf35cf99704598df2f1709df92e">
  <xsd:schema xmlns:xsd="http://www.w3.org/2001/XMLSchema" xmlns:xs="http://www.w3.org/2001/XMLSchema" xmlns:p="http://schemas.microsoft.com/office/2006/metadata/properties" xmlns:ns2="7dd52917-8266-4bd8-abeb-88033497c638" targetNamespace="http://schemas.microsoft.com/office/2006/metadata/properties" ma:root="true" ma:fieldsID="dd7df4eac435af77733924a8bf00ae1d" ns2:_="">
    <xsd:import namespace="7dd52917-8266-4bd8-abeb-88033497c63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d52917-8266-4bd8-abeb-88033497c63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1003AC-605C-4781-A2DA-06019D253F83}">
  <ds:schemaRefs>
    <ds:schemaRef ds:uri="http://schemas.microsoft.com/sharepoint/events"/>
  </ds:schemaRefs>
</ds:datastoreItem>
</file>

<file path=customXml/itemProps2.xml><?xml version="1.0" encoding="utf-8"?>
<ds:datastoreItem xmlns:ds="http://schemas.openxmlformats.org/officeDocument/2006/customXml" ds:itemID="{FC38053E-18D2-4722-889F-2516134D6EF2}">
  <ds:schemaRefs>
    <ds:schemaRef ds:uri="http://schemas.microsoft.com/sharepoint/v3/contenttype/forms"/>
  </ds:schemaRefs>
</ds:datastoreItem>
</file>

<file path=customXml/itemProps3.xml><?xml version="1.0" encoding="utf-8"?>
<ds:datastoreItem xmlns:ds="http://schemas.openxmlformats.org/officeDocument/2006/customXml" ds:itemID="{226F68FF-9A3E-41FD-97F4-92CB4CA507D1}">
  <ds:schemaRefs>
    <ds:schemaRef ds:uri="http://purl.org/dc/dcmitype/"/>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7dd52917-8266-4bd8-abeb-88033497c638"/>
    <ds:schemaRef ds:uri="http://purl.org/dc/elements/1.1/"/>
  </ds:schemaRefs>
</ds:datastoreItem>
</file>

<file path=customXml/itemProps4.xml><?xml version="1.0" encoding="utf-8"?>
<ds:datastoreItem xmlns:ds="http://schemas.openxmlformats.org/officeDocument/2006/customXml" ds:itemID="{C44A66B6-A850-4C99-BCA2-911D21FCA4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d52917-8266-4bd8-abeb-88033497c6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CYCJ%20PP%20template</Template>
  <TotalTime>15</TotalTime>
  <Words>783</Words>
  <Application>Microsoft Office PowerPoint</Application>
  <PresentationFormat>On-screen Show (4:3)</PresentationFormat>
  <Paragraphs>118</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CYCJ PP template</vt:lpstr>
      <vt:lpstr>Positive Youth Justice Children First, Offenders Second </vt:lpstr>
      <vt:lpstr>PowerPoint Presentation</vt:lpstr>
      <vt:lpstr>What I’ll cover</vt:lpstr>
      <vt:lpstr>  Positive youth justice:  Children First, Offenders Second  </vt:lpstr>
      <vt:lpstr>CFOS as anti-risk</vt:lpstr>
      <vt:lpstr>PowerPoint Presentation</vt:lpstr>
      <vt:lpstr>PowerPoint Presentation</vt:lpstr>
      <vt:lpstr>PowerPoint Presentation</vt:lpstr>
      <vt:lpstr> Positive youth justice:  Children First, Offenders Second  </vt:lpstr>
      <vt:lpstr>The Bureau Model</vt:lpstr>
      <vt:lpstr>The Positive Turn?</vt:lpstr>
      <vt:lpstr>Surrey’s Positive Youth Justice –  the story so far</vt:lpstr>
      <vt:lpstr>PowerPoint Presentation</vt:lpstr>
      <vt:lpstr>Surrey’s Positive Youth Justice – what next?</vt:lpstr>
      <vt:lpstr>Implications for national practice? </vt:lpstr>
      <vt:lpstr> Positive youth justice:  Children First, Offenders Second  </vt:lpstr>
      <vt:lpstr>Contact</vt:lpstr>
      <vt:lpstr>Haines and Case (2015) Positive Youth Justice: Children First, Offenders Second. Policy Press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c:creator>
  <cp:lastModifiedBy>Hass</cp:lastModifiedBy>
  <cp:revision>5</cp:revision>
  <cp:lastPrinted>2016-10-20T13:22:01Z</cp:lastPrinted>
  <dcterms:created xsi:type="dcterms:W3CDTF">2015-09-21T12:09:36Z</dcterms:created>
  <dcterms:modified xsi:type="dcterms:W3CDTF">2016-10-20T13:23:35Z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06e19015-81f6-4cec-ac75-30068371c4f5</vt:lpwstr>
  </property>
  <property fmtid="{D5CDD505-2E9C-101B-9397-08002B2CF9AE}" pid="3" name="ContentTypeId">
    <vt:lpwstr>0x010100264E6A6D6DD0C3498D249D0D8927C8FE</vt:lpwstr>
  </property>
</Properties>
</file>