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20"/>
  </p:notesMasterIdLst>
  <p:handoutMasterIdLst>
    <p:handoutMasterId r:id="rId21"/>
  </p:handoutMasterIdLst>
  <p:sldIdLst>
    <p:sldId id="543" r:id="rId6"/>
    <p:sldId id="498" r:id="rId7"/>
    <p:sldId id="544" r:id="rId8"/>
    <p:sldId id="504" r:id="rId9"/>
    <p:sldId id="628" r:id="rId10"/>
    <p:sldId id="630" r:id="rId11"/>
    <p:sldId id="506" r:id="rId12"/>
    <p:sldId id="548" r:id="rId13"/>
    <p:sldId id="555" r:id="rId14"/>
    <p:sldId id="510" r:id="rId15"/>
    <p:sldId id="629" r:id="rId16"/>
    <p:sldId id="611" r:id="rId17"/>
    <p:sldId id="624" r:id="rId18"/>
    <p:sldId id="627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1B81"/>
    <a:srgbClr val="0086A8"/>
    <a:srgbClr val="CC00FF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1474" autoAdjust="0"/>
  </p:normalViewPr>
  <p:slideViewPr>
    <p:cSldViewPr snapToGrid="0">
      <p:cViewPr>
        <p:scale>
          <a:sx n="77" d="100"/>
          <a:sy n="77" d="100"/>
        </p:scale>
        <p:origin x="-876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-2922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olidFill>
              <a:srgbClr val="0086A8"/>
            </a:solidFill>
          </c:spPr>
          <c:dPt>
            <c:idx val="0"/>
            <c:bubble3D val="0"/>
            <c:spPr>
              <a:solidFill>
                <a:srgbClr val="0086A8"/>
              </a:solidFill>
              <a:ln>
                <a:solidFill>
                  <a:srgbClr val="0086A8"/>
                </a:solidFill>
              </a:ln>
            </c:spPr>
          </c:dPt>
          <c:dPt>
            <c:idx val="1"/>
            <c:bubble3D val="0"/>
            <c:spPr>
              <a:solidFill>
                <a:srgbClr val="951B81"/>
              </a:solidFill>
            </c:spPr>
          </c:dPt>
          <c:val>
            <c:numRef>
              <c:f>Sheet1!$B$4:$B$5</c:f>
              <c:numCache>
                <c:formatCode>General</c:formatCode>
                <c:ptCount val="2"/>
                <c:pt idx="0">
                  <c:v>95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21D4F-4698-4940-914D-AC4000196DA8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69888-3525-47DA-860E-B0C51D2E2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64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D25459-B483-4EB0-AAC1-F91D3DBAD2DD}" type="datetimeFigureOut">
              <a:rPr lang="en-GB" smtClean="0"/>
              <a:t>08/06/2016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C3EF5-4BE2-4DBD-8589-8CEBF7345B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4383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C3EF5-4BE2-4DBD-8589-8CEBF7345B6F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0996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Make link to ACEs in</a:t>
            </a:r>
            <a:r>
              <a:rPr lang="en-GB" baseline="0" dirty="0" smtClean="0"/>
              <a:t> general population rate which gives us some indication of the number of children who experience trauma. Research in England showed across the general population almost 50% experienced </a:t>
            </a:r>
            <a:r>
              <a:rPr lang="en-GB" baseline="0" dirty="0" smtClean="0"/>
              <a:t>at least 1 ACE (most commonly parental separation – 22%), </a:t>
            </a:r>
            <a:r>
              <a:rPr lang="en-GB" baseline="0" dirty="0" smtClean="0"/>
              <a:t>8% had experienced 4 or more ACEs. </a:t>
            </a:r>
          </a:p>
          <a:p>
            <a:endParaRPr lang="en-GB" baseline="0" dirty="0" smtClean="0"/>
          </a:p>
          <a:p>
            <a:r>
              <a:rPr lang="en-GB" dirty="0" smtClean="0"/>
              <a:t>Bellis MA, Hughes K, Leckenby N, et al. Measuring mortality and the burden of adult disease associated with Adverse Childhood Experiences in England: a national survey. Journal of Public Health 2014b; </a:t>
            </a:r>
            <a:r>
              <a:rPr lang="en-GB" dirty="0" err="1" smtClean="0"/>
              <a:t>doi</a:t>
            </a:r>
            <a:r>
              <a:rPr lang="en-GB" dirty="0" smtClean="0"/>
              <a:t>: 10.1093/</a:t>
            </a:r>
            <a:r>
              <a:rPr lang="en-GB" dirty="0" err="1" smtClean="0"/>
              <a:t>pubmed</a:t>
            </a:r>
            <a:r>
              <a:rPr lang="en-GB" dirty="0" smtClean="0"/>
              <a:t>/fdu065.</a:t>
            </a:r>
          </a:p>
          <a:p>
            <a:r>
              <a:rPr lang="en-GB" dirty="0" smtClean="0"/>
              <a:t>Bellis MA, Lowey H, Leckenby N, et al. Adverse childhood experiences: retrospective study to determine their impact on adult health behaviours and health outcomes in a UK population. Journal of Public Health 2014c; 36: </a:t>
            </a:r>
            <a:r>
              <a:rPr lang="en-GB" dirty="0" smtClean="0"/>
              <a:t>81-91</a:t>
            </a:r>
          </a:p>
          <a:p>
            <a:r>
              <a:rPr lang="en-GB" dirty="0" smtClean="0"/>
              <a:t>http://jpubhealth.oxfordjournals.org/content/early/2014/08/30/pubmed.fdu065.full#T1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C3EF5-4BE2-4DBD-8589-8CEBF7345B6F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6000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 smtClean="0"/>
              <a:t>Click to edit 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your name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862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 smtClean="0"/>
              <a:t>Click to edit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 text</a:t>
            </a:r>
          </a:p>
        </p:txBody>
      </p:sp>
    </p:spTree>
    <p:extLst>
      <p:ext uri="{BB962C8B-B14F-4D97-AF65-F5344CB8AC3E}">
        <p14:creationId xmlns:p14="http://schemas.microsoft.com/office/powerpoint/2010/main" val="26198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8692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926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05CC2-721B-4CB3-9F8E-0DD8A0821854}" type="datetimeFigureOut">
              <a:rPr lang="en-GB" smtClean="0"/>
              <a:t>08/06/2016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76CE321-BF91-4325-AA1F-7901F78CD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64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AC69BD4-BDB6-7048-AF65-2A6B3E0B272E}" type="datetimeFigureOut">
              <a:rPr lang="en-US"/>
              <a:pPr/>
              <a:t>6/8/2016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D2ADAD3-B42B-6A43-9828-6B17802E385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751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 text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6356351"/>
            <a:ext cx="7886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221518"/>
            <a:ext cx="1428900" cy="95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12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7" r:id="rId4"/>
    <p:sldLayoutId id="2147483668" r:id="rId5"/>
    <p:sldLayoutId id="2147483669" r:id="rId6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951B8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 baseline="0">
          <a:solidFill>
            <a:srgbClr val="0086A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ycj.org.uk/resource/youth-justice-in-scotland-guid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ycj.org.uk/resource/young-men-in-custody-a-report-on-the-pathways-into-and-out-of-prison-of-young-men-aged-16-and-17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onlinelibrary.wiley.com/doi/10.1111/hojo.12064/full" TargetMode="External"/><Relationship Id="rId3" Type="http://schemas.openxmlformats.org/officeDocument/2006/relationships/hyperlink" Target="http://www.cycj.org.uk/resource/youth-justice-in-scotland-guide/" TargetMode="External"/><Relationship Id="rId7" Type="http://schemas.openxmlformats.org/officeDocument/2006/relationships/hyperlink" Target="http://www.cycj.org.uk/wp-content/uploads/2014/07/Briefing-Paper-5-final.pdf" TargetMode="External"/><Relationship Id="rId2" Type="http://schemas.openxmlformats.org/officeDocument/2006/relationships/hyperlink" Target="http://www.cycj.org.uk/resource/young-men-in-custody-a-report-on-the-pathways-into-and-out-of-prison-of-young-men-aged-16-and-17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search.ed.ac.uk/portal/files/8195355/Youth_crime_and_justice_Key_messages_from_the_Edinburgh_Study_of_Youth_Transitions_and_Crime_Criminology_and_Criminal_Justice.pdf" TargetMode="External"/><Relationship Id="rId5" Type="http://schemas.openxmlformats.org/officeDocument/2006/relationships/hyperlink" Target="https://prezi.com/9h6tpxzbl8qv/new-5-how-does-trauma-affect-young-people/" TargetMode="External"/><Relationship Id="rId4" Type="http://schemas.openxmlformats.org/officeDocument/2006/relationships/hyperlink" Target="http://www.scra.gov.uk/wp-content/uploads/2016/03/Backgrounds-and-outcomes-for-children-aged-8-11-years-old-who-have-been-referred-for-offending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3381" y="1259930"/>
            <a:ext cx="2124240" cy="2432665"/>
          </a:xfrm>
        </p:spPr>
        <p:txBody>
          <a:bodyPr>
            <a:normAutofit/>
          </a:bodyPr>
          <a:lstStyle/>
          <a:p>
            <a:r>
              <a:rPr lang="en-GB" sz="6000" dirty="0">
                <a:solidFill>
                  <a:srgbClr val="0086A8"/>
                </a:solidFill>
                <a:latin typeface="+mn-lt"/>
                <a:ea typeface="+mn-ea"/>
                <a:cs typeface="+mn-cs"/>
              </a:rPr>
              <a:t>95%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9412" y="4262237"/>
            <a:ext cx="8388663" cy="219181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GB" sz="3900" b="1" dirty="0" smtClean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Graffiti</a:t>
            </a:r>
            <a:r>
              <a:rPr lang="en-GB" sz="3900" b="1" dirty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, stealing money from home, underage drinking </a:t>
            </a:r>
            <a:r>
              <a:rPr lang="en-GB" sz="3900" b="1" dirty="0" smtClean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etc.. </a:t>
            </a:r>
            <a:endParaRPr lang="en-GB" sz="3900" b="1" dirty="0">
              <a:solidFill>
                <a:srgbClr val="951B8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sz="4800" b="1" dirty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 		</a:t>
            </a:r>
            <a:r>
              <a:rPr lang="en-GB" dirty="0" smtClean="0"/>
              <a:t>	</a:t>
            </a:r>
          </a:p>
          <a:p>
            <a:pPr marL="0" indent="0" algn="r">
              <a:buNone/>
            </a:pPr>
            <a:r>
              <a:rPr lang="en-GB" i="1" dirty="0" smtClean="0"/>
              <a:t>Edinburgh Study of Youth Transitions and Crime</a:t>
            </a:r>
            <a:endParaRPr lang="en-GB" i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8903901"/>
              </p:ext>
            </p:extLst>
          </p:nvPr>
        </p:nvGraphicFramePr>
        <p:xfrm>
          <a:off x="754519" y="1149465"/>
          <a:ext cx="4910328" cy="3072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2452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15296" y="365126"/>
            <a:ext cx="6600053" cy="1325563"/>
          </a:xfrm>
        </p:spPr>
        <p:txBody>
          <a:bodyPr/>
          <a:lstStyle/>
          <a:p>
            <a:r>
              <a:rPr lang="en-GB" dirty="0"/>
              <a:t>Bereavement </a:t>
            </a:r>
            <a:r>
              <a:rPr lang="en-GB" dirty="0" smtClean="0"/>
              <a:t>&amp; loss in </a:t>
            </a:r>
            <a:r>
              <a:rPr lang="en-GB" dirty="0" err="1" smtClean="0"/>
              <a:t>Polmont</a:t>
            </a:r>
            <a:r>
              <a:rPr lang="en-GB" dirty="0" smtClean="0"/>
              <a:t> YOI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Over three-quarters experienced </a:t>
            </a:r>
            <a:r>
              <a:rPr lang="en-GB" dirty="0"/>
              <a:t>traumatic bereavements </a:t>
            </a:r>
            <a:r>
              <a:rPr lang="en-GB" dirty="0" smtClean="0"/>
              <a:t>(murder, suicide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Two-thirds </a:t>
            </a:r>
            <a:r>
              <a:rPr lang="en-GB" dirty="0"/>
              <a:t>suffering from substantial bereavements (four or more</a:t>
            </a:r>
            <a:r>
              <a:rPr lang="en-GB" dirty="0" smtClean="0"/>
              <a:t>)</a:t>
            </a:r>
          </a:p>
          <a:p>
            <a:pPr algn="r"/>
            <a:endParaRPr lang="en-GB" dirty="0"/>
          </a:p>
          <a:p>
            <a:pPr marL="0" indent="0" algn="r">
              <a:buNone/>
            </a:pPr>
            <a:r>
              <a:rPr lang="en-GB" dirty="0"/>
              <a:t>(Vaswani, 2014)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879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986263"/>
            <a:ext cx="78867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 smtClean="0"/>
              <a:t>50-60% children involved in youth justice services (UK wide)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r">
              <a:buNone/>
            </a:pPr>
            <a:r>
              <a:rPr lang="en-GB" i="1" dirty="0"/>
              <a:t>See: A guide to Youth Justice in Scotland, </a:t>
            </a:r>
            <a:r>
              <a:rPr lang="en-GB" i="1" dirty="0">
                <a:hlinkClick r:id="rId2"/>
              </a:rPr>
              <a:t>http://www.cycj.org.uk/resource/youth-justice-in-scotland-guide</a:t>
            </a:r>
            <a:endParaRPr lang="en-GB" i="1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Speech, language &amp; communication needs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625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17588" y="365126"/>
            <a:ext cx="6797761" cy="1325563"/>
          </a:xfrm>
        </p:spPr>
        <p:txBody>
          <a:bodyPr/>
          <a:lstStyle/>
          <a:p>
            <a:r>
              <a:rPr lang="en-GB" dirty="0" smtClean="0"/>
              <a:t>School </a:t>
            </a:r>
            <a:r>
              <a:rPr lang="en-GB" dirty="0" smtClean="0"/>
              <a:t>Exclusion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80</a:t>
            </a:r>
            <a:r>
              <a:rPr lang="en-GB" dirty="0"/>
              <a:t>% of the young </a:t>
            </a:r>
            <a:r>
              <a:rPr lang="en-GB" dirty="0" smtClean="0"/>
              <a:t>men in </a:t>
            </a:r>
            <a:r>
              <a:rPr lang="en-GB" dirty="0" err="1" smtClean="0"/>
              <a:t>Polmont</a:t>
            </a:r>
            <a:r>
              <a:rPr lang="en-GB" dirty="0" smtClean="0"/>
              <a:t> </a:t>
            </a:r>
            <a:r>
              <a:rPr lang="en-GB" dirty="0"/>
              <a:t>had experienced exclusion from </a:t>
            </a:r>
            <a:r>
              <a:rPr lang="en-GB" dirty="0" smtClean="0"/>
              <a:t>school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High levels of school exclusions at primary school age </a:t>
            </a:r>
          </a:p>
          <a:p>
            <a:endParaRPr lang="en-GB" dirty="0"/>
          </a:p>
          <a:p>
            <a:pPr marL="0" indent="0" algn="r">
              <a:buNone/>
            </a:pPr>
            <a:r>
              <a:rPr lang="en-GB" sz="2600" i="1" dirty="0"/>
              <a:t>CYCJ (2014) Young Men in Custody, </a:t>
            </a:r>
            <a:r>
              <a:rPr lang="en-GB" sz="2600" i="1" dirty="0">
                <a:hlinkClick r:id="rId2"/>
              </a:rPr>
              <a:t>http://www.cycj.org.uk/resource/young-men-in-custody-a-report-on-the-pathways-into-and-out-of-prison-of-young-men-aged-16-and-17/</a:t>
            </a:r>
            <a:r>
              <a:rPr lang="en-GB" sz="2600" i="1" dirty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999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-Shape 16"/>
          <p:cNvSpPr/>
          <p:nvPr/>
        </p:nvSpPr>
        <p:spPr>
          <a:xfrm rot="10800000">
            <a:off x="8157893" y="1923775"/>
            <a:ext cx="835215" cy="306059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96902" y="366761"/>
            <a:ext cx="7382585" cy="1325563"/>
          </a:xfrm>
        </p:spPr>
        <p:txBody>
          <a:bodyPr/>
          <a:lstStyle/>
          <a:p>
            <a:r>
              <a:rPr lang="en-GB" dirty="0" smtClean="0"/>
              <a:t>Retrospective NOT predictive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327547" y="1337480"/>
            <a:ext cx="2893325" cy="274320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27547" y="1917513"/>
            <a:ext cx="29956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Children who experience trauma</a:t>
            </a:r>
            <a:endParaRPr lang="en-GB" sz="3600" b="1" dirty="0">
              <a:solidFill>
                <a:srgbClr val="951B8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589361" y="1813892"/>
            <a:ext cx="455493" cy="386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>
            <a:off x="3589361" y="2504362"/>
            <a:ext cx="1665027" cy="8052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5595582" y="1692324"/>
            <a:ext cx="3111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Serious offending</a:t>
            </a:r>
            <a:endParaRPr lang="en-GB" sz="2800" b="1" dirty="0">
              <a:solidFill>
                <a:srgbClr val="951B8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95582" y="2625204"/>
            <a:ext cx="2688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DO NOT OFFEND</a:t>
            </a:r>
            <a:endParaRPr lang="en-GB" sz="2800" b="1" dirty="0">
              <a:solidFill>
                <a:srgbClr val="951B8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148590" y="3561144"/>
            <a:ext cx="2995682" cy="291662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148590" y="4224528"/>
            <a:ext cx="29956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Children who seriously offend</a:t>
            </a:r>
            <a:endParaRPr lang="en-GB" sz="3600" b="1" dirty="0">
              <a:solidFill>
                <a:srgbClr val="951B8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Right Arrow 12"/>
          <p:cNvSpPr/>
          <p:nvPr/>
        </p:nvSpPr>
        <p:spPr>
          <a:xfrm flipH="1">
            <a:off x="3125337" y="4080681"/>
            <a:ext cx="1839034" cy="14466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29904" y="4542402"/>
            <a:ext cx="2688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EXPERIENCED TRAUMA</a:t>
            </a:r>
            <a:endParaRPr lang="en-GB" sz="2800" b="1" dirty="0">
              <a:solidFill>
                <a:srgbClr val="951B8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ight Arrow 14"/>
          <p:cNvSpPr/>
          <p:nvPr/>
        </p:nvSpPr>
        <p:spPr>
          <a:xfrm flipH="1">
            <a:off x="4635118" y="5886450"/>
            <a:ext cx="329253" cy="2848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429904" y="5759355"/>
            <a:ext cx="27909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951B81"/>
                </a:solidFill>
              </a:rPr>
              <a:t>No experience of trauma</a:t>
            </a:r>
            <a:endParaRPr lang="en-GB" sz="2800" dirty="0">
              <a:solidFill>
                <a:srgbClr val="951B81"/>
              </a:solidFill>
            </a:endParaRPr>
          </a:p>
        </p:txBody>
      </p:sp>
      <p:sp>
        <p:nvSpPr>
          <p:cNvPr id="4" name="Bent Arrow 3"/>
          <p:cNvSpPr/>
          <p:nvPr/>
        </p:nvSpPr>
        <p:spPr>
          <a:xfrm rot="10800000">
            <a:off x="8284191" y="1917512"/>
            <a:ext cx="704442" cy="333094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57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en-GB" dirty="0" smtClean="0"/>
              <a:t>References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65370" y="1147864"/>
            <a:ext cx="8978630" cy="5554494"/>
          </a:xfrm>
        </p:spPr>
        <p:txBody>
          <a:bodyPr>
            <a:noAutofit/>
          </a:bodyPr>
          <a:lstStyle/>
          <a:p>
            <a:r>
              <a:rPr lang="en-GB" sz="1600" dirty="0"/>
              <a:t>CYCJ (2014) Young Men in Custody, </a:t>
            </a:r>
            <a:r>
              <a:rPr lang="en-GB" sz="1600" u="sng" dirty="0">
                <a:hlinkClick r:id="rId2"/>
              </a:rPr>
              <a:t>http://www.cycj.org.uk/resource/young-men-in-custody-a-report-on-the-pathways-into-and-out-of-prison-of-young-men-aged-16-and-17/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dirty="0" smtClean="0"/>
              <a:t>CYCJ </a:t>
            </a:r>
            <a:r>
              <a:rPr lang="en-GB" sz="1600" dirty="0"/>
              <a:t>(2015) A Guide to Youth Justice in Scotland, </a:t>
            </a:r>
            <a:r>
              <a:rPr lang="en-GB" sz="1600" u="sng" dirty="0">
                <a:hlinkClick r:id="rId3"/>
              </a:rPr>
              <a:t>http://www.cycj.org.uk/resource/youth-justice-in-scotland-guide/</a:t>
            </a:r>
            <a:r>
              <a:rPr lang="en-GB" sz="1600" dirty="0"/>
              <a:t>  </a:t>
            </a:r>
          </a:p>
          <a:p>
            <a:r>
              <a:rPr lang="en-GB" sz="1600" dirty="0" smtClean="0"/>
              <a:t>Henderson</a:t>
            </a:r>
            <a:r>
              <a:rPr lang="en-GB" sz="1600" dirty="0"/>
              <a:t>, G. et al. (2016) Backgrounds and outcomes for children aged 8 to 11 years old who have been referred to the Children’s Reporter for </a:t>
            </a:r>
            <a:r>
              <a:rPr lang="en-GB" sz="1600" dirty="0" smtClean="0"/>
              <a:t>offending,</a:t>
            </a:r>
            <a:r>
              <a:rPr lang="en-GB" sz="1600" dirty="0"/>
              <a:t> </a:t>
            </a:r>
            <a:r>
              <a:rPr lang="en-GB" sz="1600" u="sng" dirty="0" smtClean="0">
                <a:hlinkClick r:id="rId4"/>
              </a:rPr>
              <a:t>http</a:t>
            </a:r>
            <a:r>
              <a:rPr lang="en-GB" sz="1600" u="sng" dirty="0">
                <a:hlinkClick r:id="rId4"/>
              </a:rPr>
              <a:t>://www.scra.gov.uk/wp-content/uploads/2016/03/Backgrounds-and-outcomes-for-children-aged-8-11-years-old-who-have-been-referred-for-offending.pdf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dirty="0" smtClean="0"/>
              <a:t>Johnson, D. (2016) How does trauma affect young people?, </a:t>
            </a:r>
            <a:r>
              <a:rPr lang="en-GB" sz="1600" dirty="0" smtClean="0">
                <a:hlinkClick r:id="rId5"/>
              </a:rPr>
              <a:t>https</a:t>
            </a:r>
            <a:r>
              <a:rPr lang="en-GB" sz="1600" dirty="0">
                <a:hlinkClick r:id="rId5"/>
              </a:rPr>
              <a:t>://prezi.com/9h6tpxzbl8qv/new-5-how-does-trauma-affect-young-people</a:t>
            </a:r>
            <a:r>
              <a:rPr lang="en-GB" sz="1600" dirty="0" smtClean="0">
                <a:hlinkClick r:id="rId5"/>
              </a:rPr>
              <a:t>/</a:t>
            </a:r>
            <a:r>
              <a:rPr lang="en-GB" sz="1600" dirty="0" smtClean="0"/>
              <a:t> </a:t>
            </a:r>
            <a:endParaRPr lang="en-GB" sz="1600" dirty="0"/>
          </a:p>
          <a:p>
            <a:r>
              <a:rPr lang="en-GB" sz="1600" dirty="0" err="1" smtClean="0"/>
              <a:t>McAra</a:t>
            </a:r>
            <a:r>
              <a:rPr lang="en-GB" sz="1600" dirty="0"/>
              <a:t>, L. and McVie, S. (2010) Youth crime and Justice: Key Messages from the Edinburgh Study of Youth Transitions and Crime, </a:t>
            </a:r>
            <a:r>
              <a:rPr lang="en-GB" sz="1600" u="sng" dirty="0">
                <a:hlinkClick r:id="rId6"/>
              </a:rPr>
              <a:t>www.research.ed.ac.uk/portal/files/8195355/Youth_crime_and_justice_Key_messages_from_the_Edinburgh_Study_of_Youth_Transitions_and_Crime_Criminology_and_Criminal_Justice.pdf</a:t>
            </a:r>
            <a:r>
              <a:rPr lang="en-GB" sz="1600" dirty="0"/>
              <a:t> </a:t>
            </a:r>
          </a:p>
          <a:p>
            <a:r>
              <a:rPr lang="en-GB" sz="1600" dirty="0"/>
              <a:t>Mental Health Difficulties in the Youth Justice Population: Learning from the first six months of the IVY project, </a:t>
            </a:r>
            <a:r>
              <a:rPr lang="en-GB" sz="1600" u="sng" dirty="0">
                <a:hlinkClick r:id="rId7"/>
              </a:rPr>
              <a:t>www.cycj.org.uk/wp-content/uploads/2014/07/Briefing-Paper-5-final.pdf</a:t>
            </a:r>
            <a:endParaRPr lang="en-GB" sz="1600" dirty="0"/>
          </a:p>
          <a:p>
            <a:r>
              <a:rPr lang="en-GB" sz="1600" dirty="0"/>
              <a:t>Scottish Government (2013) Scottish Policing Performance Framework, 2012-13. </a:t>
            </a:r>
          </a:p>
          <a:p>
            <a:r>
              <a:rPr lang="en-GB" sz="1600" dirty="0"/>
              <a:t>Vaswani, N. (2014) The Ripples of Death: Exploring the Bereavement Experiences and Mental Health of Young Men in Custody, </a:t>
            </a:r>
            <a:r>
              <a:rPr lang="en-GB" sz="1600" u="sng" dirty="0">
                <a:hlinkClick r:id="rId8"/>
              </a:rPr>
              <a:t>http://onlinelibrary.wiley.com/doi/10.1111/hojo.12064/full</a:t>
            </a:r>
            <a:r>
              <a:rPr lang="en-GB" sz="1600" dirty="0"/>
              <a:t> </a:t>
            </a:r>
          </a:p>
          <a:p>
            <a:pPr marL="0" indent="0"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52592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9307" y="1473958"/>
            <a:ext cx="8584441" cy="470300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6000" dirty="0" smtClean="0"/>
              <a:t>5% children </a:t>
            </a:r>
          </a:p>
          <a:p>
            <a:pPr marL="0" indent="0" algn="ctr">
              <a:buNone/>
            </a:pPr>
            <a:endParaRPr lang="en-GB" sz="6000" dirty="0" smtClean="0"/>
          </a:p>
          <a:p>
            <a:pPr marL="0" indent="0" algn="ctr">
              <a:buNone/>
            </a:pPr>
            <a:r>
              <a:rPr lang="en-GB" sz="6000" dirty="0" smtClean="0"/>
              <a:t>24,000 children</a:t>
            </a:r>
            <a:endParaRPr lang="en-GB" sz="6000" dirty="0" smtClean="0"/>
          </a:p>
          <a:p>
            <a:pPr marL="0" indent="0">
              <a:buNone/>
            </a:pPr>
            <a:endParaRPr lang="en-GB" sz="6000" dirty="0"/>
          </a:p>
          <a:p>
            <a:pPr marL="0" indent="0">
              <a:buNone/>
            </a:pPr>
            <a:r>
              <a:rPr lang="en-GB" sz="6000" dirty="0" smtClean="0"/>
              <a:t>	6</a:t>
            </a:r>
            <a:r>
              <a:rPr lang="en-GB" sz="6000" dirty="0"/>
              <a:t>% of </a:t>
            </a:r>
            <a:r>
              <a:rPr lang="en-GB" sz="6000" dirty="0" smtClean="0"/>
              <a:t>crimes </a:t>
            </a:r>
            <a:r>
              <a:rPr lang="en-GB" sz="6000" dirty="0" smtClean="0"/>
              <a:t>&amp; offences</a:t>
            </a:r>
          </a:p>
          <a:p>
            <a:pPr marL="0" indent="0">
              <a:buNone/>
            </a:pPr>
            <a:endParaRPr lang="en-GB" dirty="0"/>
          </a:p>
          <a:p>
            <a:pPr marL="0" indent="0" algn="r">
              <a:buNone/>
            </a:pPr>
            <a:r>
              <a:rPr lang="en-GB" sz="2200" i="1" dirty="0" smtClean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Scottish Government (2013) Scottish Policing Performance Framework, </a:t>
            </a:r>
            <a:r>
              <a:rPr lang="en-GB" sz="2200" i="1" dirty="0" smtClean="0">
                <a:solidFill>
                  <a:srgbClr val="951B81"/>
                </a:solidFill>
                <a:latin typeface="+mj-lt"/>
                <a:ea typeface="+mj-ea"/>
                <a:cs typeface="+mj-cs"/>
              </a:rPr>
              <a:t>2012-13 </a:t>
            </a:r>
            <a:endParaRPr lang="en-GB" sz="2200" i="1" dirty="0">
              <a:solidFill>
                <a:srgbClr val="951B8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0503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3367" y="2507825"/>
            <a:ext cx="7886700" cy="1325563"/>
          </a:xfrm>
        </p:spPr>
        <p:txBody>
          <a:bodyPr/>
          <a:lstStyle/>
          <a:p>
            <a:r>
              <a:rPr lang="en-GB" dirty="0" smtClean="0"/>
              <a:t>Trauma, bereavement, loss and abuse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4688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31522" y="209484"/>
            <a:ext cx="7217923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V</a:t>
            </a:r>
            <a:r>
              <a:rPr lang="en-GB" dirty="0" smtClean="0"/>
              <a:t>iolent offenders were </a:t>
            </a:r>
            <a:r>
              <a:rPr lang="en-GB" dirty="0"/>
              <a:t>significantly more likely than non-violent </a:t>
            </a:r>
            <a:r>
              <a:rPr lang="en-GB" dirty="0" smtClean="0"/>
              <a:t>youths to be …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7561" y="1854809"/>
            <a:ext cx="7886700" cy="4351338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victims </a:t>
            </a:r>
            <a:r>
              <a:rPr lang="en-GB" dirty="0"/>
              <a:t>of crime and adult </a:t>
            </a:r>
            <a:r>
              <a:rPr lang="en-GB" dirty="0" smtClean="0"/>
              <a:t>harassment</a:t>
            </a:r>
          </a:p>
          <a:p>
            <a:r>
              <a:rPr lang="en-GB" dirty="0" smtClean="0"/>
              <a:t>self-harming </a:t>
            </a:r>
            <a:r>
              <a:rPr lang="en-GB" dirty="0"/>
              <a:t>and para-suicidal </a:t>
            </a:r>
            <a:r>
              <a:rPr lang="en-GB" dirty="0" smtClean="0"/>
              <a:t>behaviour </a:t>
            </a:r>
          </a:p>
          <a:p>
            <a:r>
              <a:rPr lang="en-GB" dirty="0" smtClean="0"/>
              <a:t>problematic </a:t>
            </a:r>
            <a:r>
              <a:rPr lang="en-GB" dirty="0"/>
              <a:t>health risk behaviours </a:t>
            </a:r>
            <a:endParaRPr lang="en-GB" dirty="0" smtClean="0"/>
          </a:p>
          <a:p>
            <a:r>
              <a:rPr lang="en-GB" dirty="0" smtClean="0"/>
              <a:t>Weak bonds (parent / school)</a:t>
            </a:r>
          </a:p>
          <a:p>
            <a:r>
              <a:rPr lang="en-GB" dirty="0" smtClean="0"/>
              <a:t>Personality measures (impulsivity and risk taking)</a:t>
            </a:r>
          </a:p>
          <a:p>
            <a:r>
              <a:rPr lang="en-GB" dirty="0" smtClean="0"/>
              <a:t>Bullying others</a:t>
            </a:r>
          </a:p>
          <a:p>
            <a:r>
              <a:rPr lang="en-GB" dirty="0" smtClean="0"/>
              <a:t>Family turbulence </a:t>
            </a:r>
          </a:p>
          <a:p>
            <a:r>
              <a:rPr lang="en-GB" dirty="0" smtClean="0"/>
              <a:t>socially deprivation</a:t>
            </a:r>
          </a:p>
          <a:p>
            <a:r>
              <a:rPr lang="en-GB" dirty="0" smtClean="0"/>
              <a:t>Friends involved in offending  (</a:t>
            </a:r>
            <a:r>
              <a:rPr lang="en-GB" dirty="0" err="1" smtClean="0"/>
              <a:t>McAra</a:t>
            </a:r>
            <a:r>
              <a:rPr lang="en-GB" dirty="0" smtClean="0"/>
              <a:t> &amp; McVie, 2010)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543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1858" y="365126"/>
            <a:ext cx="6303491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100 children under </a:t>
            </a:r>
            <a:r>
              <a:rPr lang="en-GB" dirty="0" smtClean="0"/>
              <a:t>12 referred on offence grounds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667560" y="1754659"/>
            <a:ext cx="8216947" cy="445148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 baseline="0">
                <a:solidFill>
                  <a:srgbClr val="0086A8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smtClean="0"/>
              <a:t>For those children whose offence </a:t>
            </a:r>
            <a:r>
              <a:rPr lang="en-GB" dirty="0"/>
              <a:t>referral was part of a pattern of </a:t>
            </a:r>
            <a:r>
              <a:rPr lang="en-GB" dirty="0" smtClean="0"/>
              <a:t>behaviour:</a:t>
            </a:r>
            <a:endParaRPr lang="en-GB" dirty="0" smtClean="0"/>
          </a:p>
          <a:p>
            <a:r>
              <a:rPr lang="en-GB" dirty="0" smtClean="0"/>
              <a:t>81% of these children had parents who presented </a:t>
            </a:r>
            <a:r>
              <a:rPr lang="en-GB" dirty="0"/>
              <a:t>risks </a:t>
            </a:r>
            <a:r>
              <a:rPr lang="en-GB" dirty="0" smtClean="0"/>
              <a:t>to them</a:t>
            </a:r>
            <a:endParaRPr lang="en-GB" dirty="0" smtClean="0"/>
          </a:p>
          <a:p>
            <a:r>
              <a:rPr lang="en-GB" dirty="0" smtClean="0"/>
              <a:t>43</a:t>
            </a:r>
            <a:r>
              <a:rPr lang="en-GB" dirty="0"/>
              <a:t>% </a:t>
            </a:r>
            <a:r>
              <a:rPr lang="en-GB" dirty="0" smtClean="0"/>
              <a:t>had </a:t>
            </a:r>
            <a:r>
              <a:rPr lang="en-GB" dirty="0"/>
              <a:t>mental health </a:t>
            </a:r>
            <a:r>
              <a:rPr lang="en-GB" dirty="0" smtClean="0"/>
              <a:t>difficulties</a:t>
            </a:r>
          </a:p>
          <a:p>
            <a:r>
              <a:rPr lang="en-GB" dirty="0" smtClean="0"/>
              <a:t>70</a:t>
            </a:r>
            <a:r>
              <a:rPr lang="en-GB" dirty="0"/>
              <a:t>% educational </a:t>
            </a:r>
            <a:r>
              <a:rPr lang="en-GB" dirty="0" smtClean="0"/>
              <a:t>problems</a:t>
            </a:r>
          </a:p>
          <a:p>
            <a:r>
              <a:rPr lang="en-GB" dirty="0" smtClean="0"/>
              <a:t>30</a:t>
            </a:r>
            <a:r>
              <a:rPr lang="en-GB" dirty="0"/>
              <a:t>% had been the victims of physical or sexual abuse.</a:t>
            </a:r>
          </a:p>
          <a:p>
            <a:pPr marL="0" indent="0">
              <a:buNone/>
            </a:pPr>
            <a:r>
              <a:rPr lang="en-GB" dirty="0" smtClean="0"/>
              <a:t>				(Henderson et al, 2016)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96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438" y="365126"/>
            <a:ext cx="6525912" cy="1325563"/>
          </a:xfrm>
        </p:spPr>
        <p:txBody>
          <a:bodyPr/>
          <a:lstStyle/>
          <a:p>
            <a:r>
              <a:rPr lang="en-GB" dirty="0" smtClean="0"/>
              <a:t>Children most likely to harm other children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815545" y="2025645"/>
            <a:ext cx="79453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solidFill>
                  <a:srgbClr val="0086A8"/>
                </a:solidFill>
              </a:rPr>
              <a:t>Where victims were identified – 67 instances.</a:t>
            </a:r>
          </a:p>
          <a:p>
            <a:endParaRPr lang="en-GB" sz="3200" dirty="0">
              <a:solidFill>
                <a:srgbClr val="0086A8"/>
              </a:solidFill>
            </a:endParaRPr>
          </a:p>
          <a:p>
            <a:r>
              <a:rPr lang="en-GB" sz="3200" dirty="0" smtClean="0">
                <a:solidFill>
                  <a:srgbClr val="0086A8"/>
                </a:solidFill>
              </a:rPr>
              <a:t>81% victims were children</a:t>
            </a:r>
          </a:p>
          <a:p>
            <a:endParaRPr lang="en-GB" sz="3200" dirty="0">
              <a:solidFill>
                <a:srgbClr val="0086A8"/>
              </a:solidFill>
            </a:endParaRPr>
          </a:p>
          <a:p>
            <a:pPr algn="r"/>
            <a:r>
              <a:rPr lang="en-GB" sz="3200" dirty="0">
                <a:solidFill>
                  <a:srgbClr val="0086A8"/>
                </a:solidFill>
              </a:rPr>
              <a:t>			</a:t>
            </a:r>
            <a:r>
              <a:rPr lang="en-GB" sz="3200" i="1" dirty="0" smtClean="0">
                <a:solidFill>
                  <a:srgbClr val="0086A8"/>
                </a:solidFill>
              </a:rPr>
              <a:t>(</a:t>
            </a:r>
            <a:r>
              <a:rPr lang="en-GB" sz="3200" i="1" dirty="0">
                <a:solidFill>
                  <a:srgbClr val="0086A8"/>
                </a:solidFill>
              </a:rPr>
              <a:t>Henderson et al, 2016)</a:t>
            </a:r>
          </a:p>
        </p:txBody>
      </p:sp>
    </p:spTree>
    <p:extLst>
      <p:ext uri="{BB962C8B-B14F-4D97-AF65-F5344CB8AC3E}">
        <p14:creationId xmlns:p14="http://schemas.microsoft.com/office/powerpoint/2010/main" val="3502293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www.cycj.org.uk                                                                  developing, supporting &amp; understanding youth justice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88358" y="365126"/>
            <a:ext cx="6126992" cy="1325563"/>
          </a:xfrm>
        </p:spPr>
        <p:txBody>
          <a:bodyPr/>
          <a:lstStyle/>
          <a:p>
            <a:r>
              <a:rPr lang="en-GB" dirty="0" smtClean="0"/>
              <a:t>IVY - background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Over 80% input </a:t>
            </a:r>
            <a:r>
              <a:rPr lang="en-GB" dirty="0"/>
              <a:t>from social work services and looked after status </a:t>
            </a:r>
          </a:p>
          <a:p>
            <a:r>
              <a:rPr lang="en-GB" dirty="0"/>
              <a:t>76% exposed to domestic violence </a:t>
            </a:r>
          </a:p>
          <a:p>
            <a:r>
              <a:rPr lang="en-GB" dirty="0"/>
              <a:t>88% experienced some other form of </a:t>
            </a:r>
            <a:r>
              <a:rPr lang="en-GB" dirty="0" smtClean="0"/>
              <a:t>maltreatment</a:t>
            </a:r>
          </a:p>
          <a:p>
            <a:r>
              <a:rPr lang="en-GB" dirty="0" smtClean="0"/>
              <a:t>Mean of 4 psychological/mental disorders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88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-1469906" y="5840162"/>
            <a:ext cx="10613905" cy="4525963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	Boys - 34% 6 or more ACE		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 smtClean="0"/>
              <a:t>		Girls – 50% 6 or more </a:t>
            </a:r>
            <a:r>
              <a:rPr lang="en-US" dirty="0" smtClean="0"/>
              <a:t>ACE 		</a:t>
            </a:r>
            <a:r>
              <a:rPr lang="en-US" i="1" dirty="0" smtClean="0"/>
              <a:t>     (</a:t>
            </a:r>
            <a:r>
              <a:rPr lang="en-GB" i="1" dirty="0" smtClean="0"/>
              <a:t>Johnson, 2016) 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6119" y="-160638"/>
            <a:ext cx="10042199" cy="60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37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5993" y="2481943"/>
            <a:ext cx="8229600" cy="4525963"/>
          </a:xfr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On admission to secure care over 50% had PTSD symptoms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266647"/>
      </p:ext>
    </p:extLst>
  </p:cSld>
  <p:clrMapOvr>
    <a:masterClrMapping/>
  </p:clrMapOvr>
</p:sld>
</file>

<file path=ppt/theme/theme1.xml><?xml version="1.0" encoding="utf-8"?>
<a:theme xmlns:a="http://schemas.openxmlformats.org/drawingml/2006/main" name="Greetings from Scotland - responding to complex needs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YCJ Template2" id="{670E2887-FE60-42C0-B24D-249476796F53}" vid="{8EDCFCF5-85F2-461C-8B90-68E6480443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dd52917-8266-4bd8-abeb-88033497c638">STRATHCYCJ-27-1483</_dlc_DocId>
    <_dlc_DocIdUrl xmlns="7dd52917-8266-4bd8-abeb-88033497c638">
      <Url>https://moss.strath.ac.uk/cycj/_layouts/DocIdRedir.aspx?ID=STRATHCYCJ-27-1483</Url>
      <Description>STRATHCYCJ-27-1483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F19E364CCD144DA976F540C74DBEE7" ma:contentTypeVersion="1" ma:contentTypeDescription="Create a new document." ma:contentTypeScope="" ma:versionID="ca446bffc7bc78d3446a7e537da18bfd">
  <xsd:schema xmlns:xsd="http://www.w3.org/2001/XMLSchema" xmlns:xs="http://www.w3.org/2001/XMLSchema" xmlns:p="http://schemas.microsoft.com/office/2006/metadata/properties" xmlns:ns2="7dd52917-8266-4bd8-abeb-88033497c638" targetNamespace="http://schemas.microsoft.com/office/2006/metadata/properties" ma:root="true" ma:fieldsID="fdc8e8c829e263742a6bd9460d11e12e" ns2:_="">
    <xsd:import namespace="7dd52917-8266-4bd8-abeb-88033497c63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d52917-8266-4bd8-abeb-88033497c63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9DC2FC-4997-46F8-BE4B-0D11B640AD88}"/>
</file>

<file path=customXml/itemProps2.xml><?xml version="1.0" encoding="utf-8"?>
<ds:datastoreItem xmlns:ds="http://schemas.openxmlformats.org/officeDocument/2006/customXml" ds:itemID="{146C7145-51D4-4E50-A351-FEFD6CD1967E}"/>
</file>

<file path=customXml/itemProps3.xml><?xml version="1.0" encoding="utf-8"?>
<ds:datastoreItem xmlns:ds="http://schemas.openxmlformats.org/officeDocument/2006/customXml" ds:itemID="{BDB27F17-E037-491B-ABB2-F85B7F2F9637}"/>
</file>

<file path=customXml/itemProps4.xml><?xml version="1.0" encoding="utf-8"?>
<ds:datastoreItem xmlns:ds="http://schemas.openxmlformats.org/officeDocument/2006/customXml" ds:itemID="{E625627B-73A1-4A77-8612-86C22D179504}"/>
</file>

<file path=docProps/app.xml><?xml version="1.0" encoding="utf-8"?>
<Properties xmlns="http://schemas.openxmlformats.org/officeDocument/2006/extended-properties" xmlns:vt="http://schemas.openxmlformats.org/officeDocument/2006/docPropsVTypes">
  <Template>Greetings from Scotland - responding to complex needs</Template>
  <TotalTime>4712</TotalTime>
  <Words>718</Words>
  <Application>Microsoft Office PowerPoint</Application>
  <PresentationFormat>On-screen Show (4:3)</PresentationFormat>
  <Paragraphs>91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Greetings from Scotland - responding to complex needs</vt:lpstr>
      <vt:lpstr>95% </vt:lpstr>
      <vt:lpstr>PowerPoint Presentation</vt:lpstr>
      <vt:lpstr>Trauma, bereavement, loss and abuse</vt:lpstr>
      <vt:lpstr>Violent offenders were significantly more likely than non-violent youths to be …</vt:lpstr>
      <vt:lpstr>100 children under 12 referred on offence grounds</vt:lpstr>
      <vt:lpstr>Children most likely to harm other children</vt:lpstr>
      <vt:lpstr>IVY - background</vt:lpstr>
      <vt:lpstr>PowerPoint Presentation</vt:lpstr>
      <vt:lpstr>PowerPoint Presentation</vt:lpstr>
      <vt:lpstr>Bereavement &amp; loss in Polmont YOI</vt:lpstr>
      <vt:lpstr>Speech, language &amp; communication needs </vt:lpstr>
      <vt:lpstr>School Exclusion </vt:lpstr>
      <vt:lpstr>Retrospective NOT predictive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Postcard from Scotland…</dc:title>
  <dc:creator>uos</dc:creator>
  <cp:lastModifiedBy>uos</cp:lastModifiedBy>
  <cp:revision>170</cp:revision>
  <cp:lastPrinted>2016-05-19T13:54:23Z</cp:lastPrinted>
  <dcterms:created xsi:type="dcterms:W3CDTF">2014-08-30T12:54:10Z</dcterms:created>
  <dcterms:modified xsi:type="dcterms:W3CDTF">2016-06-08T14:07:23Z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0x010100EFF19E364CCD144DA976F540C74DBEE7</vt:lpwstr>
  </property>
  <property fmtid="{D5CDD505-2E9C-101B-9397-08002B2CF9AE}" pid="3" name="_dlc_DocIdItemGuid">
    <vt:lpwstr>c6952b0a-a360-446a-babe-feeda067b1f0</vt:lpwstr>
  </property>
</Properties>
</file>