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8" r:id="rId5"/>
    <p:sldId id="262" r:id="rId6"/>
    <p:sldId id="259" r:id="rId7"/>
    <p:sldId id="260"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9" d="100"/>
          <a:sy n="69" d="100"/>
        </p:scale>
        <p:origin x="-210" y="-81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F1C0253-7EBA-4F4B-B115-6E34690DBEBB}" type="datetimeFigureOut">
              <a:rPr lang="en-GB" smtClean="0"/>
              <a:t>05/02/2014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4B2A132-050D-4656-9197-DCF9702C8D62}"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F1C0253-7EBA-4F4B-B115-6E34690DBEBB}" type="datetimeFigureOut">
              <a:rPr lang="en-GB" smtClean="0"/>
              <a:t>05/02/2014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4B2A132-050D-4656-9197-DCF9702C8D62}"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F1C0253-7EBA-4F4B-B115-6E34690DBEBB}" type="datetimeFigureOut">
              <a:rPr lang="en-GB" smtClean="0"/>
              <a:t>05/02/2014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4B2A132-050D-4656-9197-DCF9702C8D62}"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F1C0253-7EBA-4F4B-B115-6E34690DBEBB}" type="datetimeFigureOut">
              <a:rPr lang="en-GB" smtClean="0"/>
              <a:t>05/02/2014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4B2A132-050D-4656-9197-DCF9702C8D62}"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1C0253-7EBA-4F4B-B115-6E34690DBEBB}" type="datetimeFigureOut">
              <a:rPr lang="en-GB" smtClean="0"/>
              <a:t>05/02/2014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4B2A132-050D-4656-9197-DCF9702C8D62}"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F1C0253-7EBA-4F4B-B115-6E34690DBEBB}" type="datetimeFigureOut">
              <a:rPr lang="en-GB" smtClean="0"/>
              <a:t>05/02/2014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4B2A132-050D-4656-9197-DCF9702C8D62}"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F1C0253-7EBA-4F4B-B115-6E34690DBEBB}" type="datetimeFigureOut">
              <a:rPr lang="en-GB" smtClean="0"/>
              <a:t>05/02/2014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4B2A132-050D-4656-9197-DCF9702C8D62}"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F1C0253-7EBA-4F4B-B115-6E34690DBEBB}" type="datetimeFigureOut">
              <a:rPr lang="en-GB" smtClean="0"/>
              <a:t>05/02/2014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4B2A132-050D-4656-9197-DCF9702C8D62}"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1C0253-7EBA-4F4B-B115-6E34690DBEBB}" type="datetimeFigureOut">
              <a:rPr lang="en-GB" smtClean="0"/>
              <a:t>05/02/2014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4B2A132-050D-4656-9197-DCF9702C8D62}"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1C0253-7EBA-4F4B-B115-6E34690DBEBB}" type="datetimeFigureOut">
              <a:rPr lang="en-GB" smtClean="0"/>
              <a:t>05/02/2014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4B2A132-050D-4656-9197-DCF9702C8D62}"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1C0253-7EBA-4F4B-B115-6E34690DBEBB}" type="datetimeFigureOut">
              <a:rPr lang="en-GB" smtClean="0"/>
              <a:t>05/02/2014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4B2A132-050D-4656-9197-DCF9702C8D62}"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1C0253-7EBA-4F4B-B115-6E34690DBEBB}" type="datetimeFigureOut">
              <a:rPr lang="en-GB" smtClean="0"/>
              <a:t>05/02/2014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2A132-050D-4656-9197-DCF9702C8D62}"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ec.europa.eu/justice/policies/criminal/victims/docs/com_2011_275_en.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a:t>Severe violent crime and RJ – how, when, where and who</a:t>
            </a:r>
            <a:endParaRPr lang="en-GB" dirty="0"/>
          </a:p>
        </p:txBody>
      </p:sp>
      <p:sp>
        <p:nvSpPr>
          <p:cNvPr id="3" name="Subtitle 2"/>
          <p:cNvSpPr>
            <a:spLocks noGrp="1"/>
          </p:cNvSpPr>
          <p:nvPr>
            <p:ph type="subTitle" idx="1"/>
          </p:nvPr>
        </p:nvSpPr>
        <p:spPr/>
        <p:txBody>
          <a:bodyPr/>
          <a:lstStyle/>
          <a:p>
            <a:r>
              <a:rPr lang="en-GB" dirty="0" smtClean="0"/>
              <a:t>Niall Kearney </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to go about this?</a:t>
            </a:r>
            <a:endParaRPr lang="en-GB" dirty="0"/>
          </a:p>
        </p:txBody>
      </p:sp>
      <p:sp>
        <p:nvSpPr>
          <p:cNvPr id="3" name="Content Placeholder 2"/>
          <p:cNvSpPr>
            <a:spLocks noGrp="1"/>
          </p:cNvSpPr>
          <p:nvPr>
            <p:ph idx="1"/>
          </p:nvPr>
        </p:nvSpPr>
        <p:spPr/>
        <p:txBody>
          <a:bodyPr/>
          <a:lstStyle/>
          <a:p>
            <a:r>
              <a:rPr lang="en-GB" dirty="0" smtClean="0"/>
              <a:t>Values and ethical framework</a:t>
            </a:r>
          </a:p>
          <a:p>
            <a:pPr>
              <a:buNone/>
            </a:pPr>
            <a:endParaRPr lang="en-GB" dirty="0" smtClean="0"/>
          </a:p>
          <a:p>
            <a:r>
              <a:rPr lang="en-GB" dirty="0" smtClean="0"/>
              <a:t>Reactionary or Outreach or both?</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EU good practice guidance for RJ</a:t>
            </a:r>
            <a:endParaRPr lang="en-GB" dirty="0"/>
          </a:p>
        </p:txBody>
      </p:sp>
      <p:sp>
        <p:nvSpPr>
          <p:cNvPr id="3" name="Content Placeholder 2"/>
          <p:cNvSpPr>
            <a:spLocks noGrp="1"/>
          </p:cNvSpPr>
          <p:nvPr>
            <p:ph idx="1"/>
          </p:nvPr>
        </p:nvSpPr>
        <p:spPr>
          <a:xfrm>
            <a:off x="457200" y="1600200"/>
            <a:ext cx="8229600" cy="4709120"/>
          </a:xfrm>
        </p:spPr>
        <p:txBody>
          <a:bodyPr>
            <a:normAutofit fontScale="55000" lnSpcReduction="20000"/>
          </a:bodyPr>
          <a:lstStyle/>
          <a:p>
            <a:pPr marL="514350" indent="-514350">
              <a:buAutoNum type="alphaUcParenR"/>
            </a:pPr>
            <a:r>
              <a:rPr lang="en-US" dirty="0" smtClean="0"/>
              <a:t>mediation </a:t>
            </a:r>
            <a:r>
              <a:rPr lang="en-US" dirty="0"/>
              <a:t>or restorative justice services are used only if they are in the interest of the victim, and based on free and informed consent; this consent may be withdrawn at any time;</a:t>
            </a:r>
            <a:endParaRPr lang="en-GB" dirty="0"/>
          </a:p>
          <a:p>
            <a:pPr marL="514350" indent="-514350">
              <a:buAutoNum type="alphaUcParenR"/>
            </a:pPr>
            <a:r>
              <a:rPr lang="en-US" dirty="0" smtClean="0"/>
              <a:t>before </a:t>
            </a:r>
            <a:r>
              <a:rPr lang="en-US" dirty="0"/>
              <a:t>agreeing to participate in the process, the victim is provided with full and unbiased information about the process and the potential outcomes as well as information about the procedures for supervising the implementation of any agreement; </a:t>
            </a:r>
            <a:endParaRPr lang="en-US" dirty="0" smtClean="0"/>
          </a:p>
          <a:p>
            <a:pPr>
              <a:buNone/>
            </a:pPr>
            <a:r>
              <a:rPr lang="en-GB" dirty="0" smtClean="0"/>
              <a:t>C</a:t>
            </a:r>
            <a:r>
              <a:rPr lang="en-US" dirty="0" smtClean="0"/>
              <a:t>)  	suspected </a:t>
            </a:r>
            <a:r>
              <a:rPr lang="en-US" dirty="0"/>
              <a:t>or accused person or offender must have accepted responsibility for their act</a:t>
            </a:r>
            <a:r>
              <a:rPr lang="en-US" dirty="0" smtClean="0"/>
              <a:t>;</a:t>
            </a:r>
            <a:endParaRPr lang="en-GB" dirty="0"/>
          </a:p>
          <a:p>
            <a:pPr>
              <a:buNone/>
            </a:pPr>
            <a:r>
              <a:rPr lang="en-GB" dirty="0"/>
              <a:t>D</a:t>
            </a:r>
            <a:r>
              <a:rPr lang="en-US" dirty="0"/>
              <a:t>) 	any agreement should be arrived at voluntarily and should be taken into account in any further criminal proceedings;</a:t>
            </a:r>
            <a:endParaRPr lang="en-GB" dirty="0"/>
          </a:p>
          <a:p>
            <a:pPr>
              <a:buNone/>
            </a:pPr>
            <a:r>
              <a:rPr lang="en-GB" dirty="0"/>
              <a:t>E</a:t>
            </a:r>
            <a:r>
              <a:rPr lang="en-US" dirty="0"/>
              <a:t>) 	discussions in mediation or other restorative justice processes that are not conducted in public are confidential and are not subsequently disclosed, except with the  agreement of the parties or as required by national law due to an overriding public interest</a:t>
            </a:r>
            <a:endParaRPr lang="en-GB" dirty="0"/>
          </a:p>
          <a:p>
            <a:pPr>
              <a:buNone/>
            </a:pPr>
            <a:endParaRPr lang="en-GB" u="sng" dirty="0" smtClean="0">
              <a:hlinkClick r:id="rId2"/>
            </a:endParaRPr>
          </a:p>
          <a:p>
            <a:pPr>
              <a:buNone/>
            </a:pPr>
            <a:r>
              <a:rPr lang="en-GB" u="sng" dirty="0" smtClean="0">
                <a:hlinkClick r:id="rId2"/>
              </a:rPr>
              <a:t> </a:t>
            </a:r>
            <a:r>
              <a:rPr lang="en-GB" u="sng" dirty="0">
                <a:hlinkClick r:id="rId2"/>
              </a:rPr>
              <a:t>http://ec.europa.eu/justice/policies/criminal/victims/docs/com_2011_275_en.pdf</a:t>
            </a:r>
            <a:r>
              <a:rPr lang="en-GB" dirty="0"/>
              <a:t>  </a:t>
            </a:r>
          </a:p>
          <a:p>
            <a:pPr>
              <a:buNone/>
            </a:pP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When to offer it?</a:t>
            </a:r>
            <a:endParaRPr lang="en-GB" dirty="0"/>
          </a:p>
        </p:txBody>
      </p:sp>
      <p:sp>
        <p:nvSpPr>
          <p:cNvPr id="3" name="Content Placeholder 2"/>
          <p:cNvSpPr>
            <a:spLocks noGrp="1"/>
          </p:cNvSpPr>
          <p:nvPr>
            <p:ph idx="1"/>
          </p:nvPr>
        </p:nvSpPr>
        <p:spPr>
          <a:xfrm>
            <a:off x="457200" y="1600200"/>
            <a:ext cx="8229600" cy="4709120"/>
          </a:xfrm>
        </p:spPr>
        <p:txBody>
          <a:bodyPr>
            <a:normAutofit fontScale="70000" lnSpcReduction="20000"/>
          </a:bodyPr>
          <a:lstStyle/>
          <a:p>
            <a:r>
              <a:rPr lang="en-GB" dirty="0"/>
              <a:t>Difficult to get numbers of crimes where people are known to each other, for example: </a:t>
            </a:r>
            <a:r>
              <a:rPr lang="en-GB" dirty="0" smtClean="0"/>
              <a:t> A </a:t>
            </a:r>
            <a:r>
              <a:rPr lang="en-GB" dirty="0"/>
              <a:t>drink-driver who killed his son's best friend in a crash in Aberdeenshire has been jailed for almost nine years</a:t>
            </a:r>
            <a:r>
              <a:rPr lang="en-GB" dirty="0" smtClean="0"/>
              <a:t>.</a:t>
            </a:r>
          </a:p>
          <a:p>
            <a:pPr>
              <a:buFontTx/>
              <a:buChar char="-"/>
            </a:pPr>
            <a:endParaRPr lang="en-GB" dirty="0"/>
          </a:p>
          <a:p>
            <a:r>
              <a:rPr lang="en-GB" dirty="0"/>
              <a:t>“Our priority is to save lives... around 30 people are killed every year in Scotland due to drink driving....” Kenny </a:t>
            </a:r>
            <a:r>
              <a:rPr lang="en-GB" dirty="0" err="1"/>
              <a:t>MacAskill</a:t>
            </a:r>
            <a:r>
              <a:rPr lang="en-GB" dirty="0"/>
              <a:t> </a:t>
            </a:r>
            <a:r>
              <a:rPr lang="en-GB" dirty="0" smtClean="0"/>
              <a:t>MSP</a:t>
            </a:r>
          </a:p>
          <a:p>
            <a:endParaRPr lang="en-GB" dirty="0"/>
          </a:p>
          <a:p>
            <a:r>
              <a:rPr lang="en-GB" dirty="0"/>
              <a:t> How is Scotland performing on road deaths</a:t>
            </a:r>
            <a:r>
              <a:rPr lang="en-GB" dirty="0" smtClean="0"/>
              <a:t>? </a:t>
            </a:r>
          </a:p>
          <a:p>
            <a:pPr>
              <a:buNone/>
            </a:pPr>
            <a:r>
              <a:rPr lang="en-GB" dirty="0"/>
              <a:t>	</a:t>
            </a:r>
            <a:r>
              <a:rPr lang="en-GB" dirty="0" smtClean="0"/>
              <a:t>overall </a:t>
            </a:r>
            <a:r>
              <a:rPr lang="en-GB" dirty="0"/>
              <a:t>reduction in the number of people killed on Scotland's roads. The latest figure of 174 in 2012 is a reduction of 11 (or 6%) compared with 185 in 2011, continuing the longer term downward trend</a:t>
            </a:r>
            <a:r>
              <a:rPr lang="en-GB" dirty="0" smtClean="0"/>
              <a:t>.</a:t>
            </a:r>
          </a:p>
          <a:p>
            <a:pPr>
              <a:buNone/>
            </a:pPr>
            <a:endParaRPr lang="en-GB" dirty="0"/>
          </a:p>
          <a:p>
            <a:r>
              <a:rPr lang="en-GB" dirty="0"/>
              <a:t>How is Scotland performing on homicides?</a:t>
            </a:r>
          </a:p>
          <a:p>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Timing?</a:t>
            </a:r>
            <a:endParaRPr lang="en-GB" dirty="0"/>
          </a:p>
        </p:txBody>
      </p:sp>
      <p:sp>
        <p:nvSpPr>
          <p:cNvPr id="3" name="Content Placeholder 2"/>
          <p:cNvSpPr>
            <a:spLocks noGrp="1"/>
          </p:cNvSpPr>
          <p:nvPr>
            <p:ph idx="1"/>
          </p:nvPr>
        </p:nvSpPr>
        <p:spPr/>
        <p:txBody>
          <a:bodyPr/>
          <a:lstStyle/>
          <a:p>
            <a:r>
              <a:rPr lang="en-GB" dirty="0" smtClean="0"/>
              <a:t>2 years after the incident?</a:t>
            </a:r>
          </a:p>
          <a:p>
            <a:endParaRPr lang="en-GB" dirty="0"/>
          </a:p>
          <a:p>
            <a:r>
              <a:rPr lang="en-GB" dirty="0" smtClean="0"/>
              <a:t>4 years after the incident?</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Where to deliver it?</a:t>
            </a:r>
            <a:endParaRPr lang="en-GB" dirty="0"/>
          </a:p>
        </p:txBody>
      </p:sp>
      <p:sp>
        <p:nvSpPr>
          <p:cNvPr id="3" name="Content Placeholder 2"/>
          <p:cNvSpPr>
            <a:spLocks noGrp="1"/>
          </p:cNvSpPr>
          <p:nvPr>
            <p:ph idx="1"/>
          </p:nvPr>
        </p:nvSpPr>
        <p:spPr/>
        <p:txBody>
          <a:bodyPr>
            <a:normAutofit fontScale="92500" lnSpcReduction="10000"/>
          </a:bodyPr>
          <a:lstStyle/>
          <a:p>
            <a:pPr>
              <a:buNone/>
            </a:pPr>
            <a:r>
              <a:rPr lang="en-GB" b="1" dirty="0"/>
              <a:t>Resources we used or adapted: </a:t>
            </a:r>
            <a:endParaRPr lang="en-GB" dirty="0"/>
          </a:p>
          <a:p>
            <a:r>
              <a:rPr lang="en-GB" dirty="0"/>
              <a:t>Police, </a:t>
            </a:r>
            <a:r>
              <a:rPr lang="en-GB" dirty="0" err="1"/>
              <a:t>Sacro</a:t>
            </a:r>
            <a:r>
              <a:rPr lang="en-GB" dirty="0"/>
              <a:t>, NHS, Social Work, Edinburgh University, Cruse </a:t>
            </a:r>
            <a:r>
              <a:rPr lang="en-GB" dirty="0" smtClean="0"/>
              <a:t>Bereavement</a:t>
            </a:r>
          </a:p>
          <a:p>
            <a:endParaRPr lang="en-GB" dirty="0"/>
          </a:p>
          <a:p>
            <a:r>
              <a:rPr lang="en-GB" dirty="0"/>
              <a:t>Case note </a:t>
            </a:r>
            <a:r>
              <a:rPr lang="en-GB" dirty="0" smtClean="0"/>
              <a:t>outline</a:t>
            </a:r>
          </a:p>
          <a:p>
            <a:endParaRPr lang="en-GB" dirty="0"/>
          </a:p>
          <a:p>
            <a:r>
              <a:rPr lang="en-GB" dirty="0"/>
              <a:t>Process </a:t>
            </a:r>
            <a:r>
              <a:rPr lang="en-GB" dirty="0" smtClean="0"/>
              <a:t>Recording</a:t>
            </a:r>
          </a:p>
          <a:p>
            <a:endParaRPr lang="en-GB" dirty="0"/>
          </a:p>
          <a:p>
            <a:r>
              <a:rPr lang="en-GB" dirty="0"/>
              <a:t>Supervision</a:t>
            </a:r>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Who does it?</a:t>
            </a:r>
            <a:endParaRPr lang="en-GB" dirty="0"/>
          </a:p>
        </p:txBody>
      </p:sp>
      <p:sp>
        <p:nvSpPr>
          <p:cNvPr id="3" name="Content Placeholder 2"/>
          <p:cNvSpPr>
            <a:spLocks noGrp="1"/>
          </p:cNvSpPr>
          <p:nvPr>
            <p:ph idx="1"/>
          </p:nvPr>
        </p:nvSpPr>
        <p:spPr/>
        <p:txBody>
          <a:bodyPr>
            <a:normAutofit fontScale="70000" lnSpcReduction="20000"/>
          </a:bodyPr>
          <a:lstStyle/>
          <a:p>
            <a:r>
              <a:rPr lang="en-GB" sz="3400" dirty="0" smtClean="0"/>
              <a:t>Worker</a:t>
            </a:r>
            <a:r>
              <a:rPr lang="en-GB" sz="3400" dirty="0"/>
              <a:t>: skills and </a:t>
            </a:r>
            <a:r>
              <a:rPr lang="en-GB" sz="3400" dirty="0" smtClean="0"/>
              <a:t>training</a:t>
            </a:r>
          </a:p>
          <a:p>
            <a:pPr>
              <a:buNone/>
            </a:pPr>
            <a:endParaRPr lang="en-GB" sz="3400" dirty="0" smtClean="0"/>
          </a:p>
          <a:p>
            <a:r>
              <a:rPr lang="en-GB" sz="3400" dirty="0" smtClean="0"/>
              <a:t>Those harmed: assessment of capacity </a:t>
            </a:r>
            <a:r>
              <a:rPr lang="en-GB" sz="3400" dirty="0"/>
              <a:t>to participate, identification and management of risk,  details of first hearing of the death, funeral preparations and burial, ongoing impact of the crime, issues relating to loss and mourning, ongoing support needs, the Victim Notification Scheme, issues regarding the person </a:t>
            </a:r>
            <a:r>
              <a:rPr lang="en-GB" sz="3400" dirty="0" smtClean="0"/>
              <a:t>responsible, network </a:t>
            </a:r>
            <a:r>
              <a:rPr lang="en-GB" sz="3400" dirty="0"/>
              <a:t>of </a:t>
            </a:r>
            <a:r>
              <a:rPr lang="en-GB" sz="3400" dirty="0" smtClean="0"/>
              <a:t>supports. </a:t>
            </a:r>
          </a:p>
          <a:p>
            <a:pPr>
              <a:buNone/>
            </a:pPr>
            <a:endParaRPr lang="en-GB" sz="3400" dirty="0"/>
          </a:p>
          <a:p>
            <a:r>
              <a:rPr lang="en-GB" sz="3400" dirty="0" smtClean="0"/>
              <a:t>Person responsible: what </a:t>
            </a:r>
            <a:r>
              <a:rPr lang="en-GB" sz="3400" dirty="0"/>
              <a:t>happened before, during and after the incident, the experience of court and prison, awareness of the impact of the crime on the bereaved family, post traumatic stress</a:t>
            </a:r>
            <a:r>
              <a:rPr lang="en-GB" dirty="0"/>
              <a:t>.</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TotalTime>
  <Words>340</Words>
  <Application>Microsoft Office PowerPoint</Application>
  <PresentationFormat>On-screen Show (4:3)</PresentationFormat>
  <Paragraphs>42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Severe violent crime and RJ – how, when, where and who</vt:lpstr>
      <vt:lpstr>How to go about this?</vt:lpstr>
      <vt:lpstr>EU good practice guidance for RJ</vt:lpstr>
      <vt:lpstr>When to offer it?</vt:lpstr>
      <vt:lpstr>Timing?</vt:lpstr>
      <vt:lpstr>Where to deliver it?</vt:lpstr>
      <vt:lpstr>Who does it?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Severe violent crime and RJ – how, when, where and who</dc:title>
  <dc:creator>Niall Kearney</dc:creator>
  <cp:lastModifiedBy>Hass</cp:lastModifiedBy>
  <cp:revision>5</cp:revision>
  <dcterms:created xsi:type="dcterms:W3CDTF">2014-01-27T15:41:44Z</dcterms:created>
  <dcterms:modified xsi:type="dcterms:W3CDTF">2014-02-05T16:03:33Z</dcterms:modified>
</cp:coreProperties>
</file>