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notesMasterIdLst>
    <p:notesMasterId r:id="rId28"/>
  </p:notesMasterIdLst>
  <p:sldIdLst>
    <p:sldId id="256" r:id="rId2"/>
    <p:sldId id="262" r:id="rId3"/>
    <p:sldId id="266" r:id="rId4"/>
    <p:sldId id="263" r:id="rId5"/>
    <p:sldId id="307" r:id="rId6"/>
    <p:sldId id="308" r:id="rId7"/>
    <p:sldId id="309" r:id="rId8"/>
    <p:sldId id="311" r:id="rId9"/>
    <p:sldId id="310" r:id="rId10"/>
    <p:sldId id="272" r:id="rId11"/>
    <p:sldId id="274" r:id="rId12"/>
    <p:sldId id="271" r:id="rId13"/>
    <p:sldId id="312" r:id="rId14"/>
    <p:sldId id="285" r:id="rId15"/>
    <p:sldId id="287" r:id="rId16"/>
    <p:sldId id="288" r:id="rId17"/>
    <p:sldId id="260" r:id="rId18"/>
    <p:sldId id="289" r:id="rId19"/>
    <p:sldId id="290" r:id="rId20"/>
    <p:sldId id="291" r:id="rId21"/>
    <p:sldId id="292" r:id="rId22"/>
    <p:sldId id="293" r:id="rId23"/>
    <p:sldId id="294" r:id="rId24"/>
    <p:sldId id="313" r:id="rId25"/>
    <p:sldId id="304" r:id="rId26"/>
    <p:sldId id="30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36" autoAdjust="0"/>
  </p:normalViewPr>
  <p:slideViewPr>
    <p:cSldViewPr snapToGrid="0" snapToObjects="1">
      <p:cViewPr>
        <p:scale>
          <a:sx n="152" d="100"/>
          <a:sy n="152"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pieChart>
        <c:varyColors val="1"/>
        <c:ser>
          <c:idx val="0"/>
          <c:order val="0"/>
          <c:explosion val="1"/>
          <c:cat>
            <c:strRef>
              <c:f>Sheet1!$A$1:$A$6</c:f>
              <c:strCache>
                <c:ptCount val="6"/>
                <c:pt idx="0">
                  <c:v>Interpersonal </c:v>
                </c:pt>
                <c:pt idx="1">
                  <c:v>Sexual (contact)</c:v>
                </c:pt>
                <c:pt idx="2">
                  <c:v>Sexual (non-contact)</c:v>
                </c:pt>
                <c:pt idx="3">
                  <c:v>Fire-setting</c:v>
                </c:pt>
                <c:pt idx="4">
                  <c:v>Violent Extremism</c:v>
                </c:pt>
                <c:pt idx="5">
                  <c:v>Other victimisation</c:v>
                </c:pt>
              </c:strCache>
            </c:strRef>
          </c:cat>
          <c:val>
            <c:numRef>
              <c:f>Sheet1!$B$1:$B$6</c:f>
              <c:numCache>
                <c:formatCode>General</c:formatCode>
                <c:ptCount val="6"/>
                <c:pt idx="0">
                  <c:v>10</c:v>
                </c:pt>
                <c:pt idx="1">
                  <c:v>5</c:v>
                </c:pt>
                <c:pt idx="2">
                  <c:v>1</c:v>
                </c:pt>
                <c:pt idx="3">
                  <c:v>1</c:v>
                </c:pt>
                <c:pt idx="4">
                  <c:v>1</c:v>
                </c:pt>
                <c:pt idx="5">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639199842954402"/>
          <c:y val="0.17379429172104399"/>
          <c:w val="0.42129640176530903"/>
          <c:h val="0.652411416557912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CA562-BBDF-41C8-BDEC-8DAC3B36C94D}" type="doc">
      <dgm:prSet loTypeId="urn:microsoft.com/office/officeart/2005/8/layout/venn1" loCatId="relationship" qsTypeId="urn:microsoft.com/office/officeart/2005/8/quickstyle/3d3" qsCatId="3D" csTypeId="urn:microsoft.com/office/officeart/2005/8/colors/accent0_1" csCatId="mainScheme" phldr="1"/>
      <dgm:spPr/>
    </dgm:pt>
    <dgm:pt modelId="{F21B69BC-90A1-45A7-B4E1-9E2314F5D3E2}">
      <dgm:prSet phldrT="[Text]" custT="1"/>
      <dgm:spPr/>
      <dgm:t>
        <a:bodyPr/>
        <a:lstStyle/>
        <a:p>
          <a:r>
            <a:rPr lang="en-GB" sz="1000">
              <a:latin typeface="Times" pitchFamily="18" charset="0"/>
            </a:rPr>
            <a:t>Interpersonal </a:t>
          </a:r>
        </a:p>
      </dgm:t>
    </dgm:pt>
    <dgm:pt modelId="{46E1FE5E-0EB0-4CC5-9AD8-F2F613980B4B}" type="parTrans" cxnId="{BF087748-3246-44DC-B398-4228D2F3F647}">
      <dgm:prSet/>
      <dgm:spPr/>
      <dgm:t>
        <a:bodyPr/>
        <a:lstStyle/>
        <a:p>
          <a:endParaRPr lang="en-GB"/>
        </a:p>
      </dgm:t>
    </dgm:pt>
    <dgm:pt modelId="{97B67619-F2B3-4D97-9CA7-104EC9FF457D}" type="sibTrans" cxnId="{BF087748-3246-44DC-B398-4228D2F3F647}">
      <dgm:prSet/>
      <dgm:spPr/>
      <dgm:t>
        <a:bodyPr/>
        <a:lstStyle/>
        <a:p>
          <a:endParaRPr lang="en-GB"/>
        </a:p>
      </dgm:t>
    </dgm:pt>
    <dgm:pt modelId="{971BE80E-F4C3-4BF0-A851-95C12D1F9390}">
      <dgm:prSet phldrT="[Text]" custT="1"/>
      <dgm:spPr/>
      <dgm:t>
        <a:bodyPr/>
        <a:lstStyle/>
        <a:p>
          <a:r>
            <a:rPr lang="en-GB" sz="1000">
              <a:latin typeface="Times" pitchFamily="18" charset="0"/>
            </a:rPr>
            <a:t>Sexual</a:t>
          </a:r>
        </a:p>
      </dgm:t>
    </dgm:pt>
    <dgm:pt modelId="{8A98B3E5-1FA0-4F80-8725-6A448F5D3483}" type="parTrans" cxnId="{044CC248-5D5C-451E-97BA-F7B4D3754F28}">
      <dgm:prSet/>
      <dgm:spPr/>
      <dgm:t>
        <a:bodyPr/>
        <a:lstStyle/>
        <a:p>
          <a:endParaRPr lang="en-GB"/>
        </a:p>
      </dgm:t>
    </dgm:pt>
    <dgm:pt modelId="{86CF651D-813C-408F-9D89-3918D8FBB348}" type="sibTrans" cxnId="{044CC248-5D5C-451E-97BA-F7B4D3754F28}">
      <dgm:prSet/>
      <dgm:spPr/>
      <dgm:t>
        <a:bodyPr/>
        <a:lstStyle/>
        <a:p>
          <a:endParaRPr lang="en-GB"/>
        </a:p>
      </dgm:t>
    </dgm:pt>
    <dgm:pt modelId="{1D39B7DB-33BA-4175-9315-B15F1E33863D}">
      <dgm:prSet phldrT="[Text]" custT="1"/>
      <dgm:spPr/>
      <dgm:t>
        <a:bodyPr/>
        <a:lstStyle/>
        <a:p>
          <a:r>
            <a:rPr lang="en-GB" sz="1000">
              <a:latin typeface="Times" pitchFamily="18" charset="0"/>
            </a:rPr>
            <a:t>Familial</a:t>
          </a:r>
        </a:p>
      </dgm:t>
    </dgm:pt>
    <dgm:pt modelId="{FB0BF417-77D5-4A0E-ABEA-779781C12B96}" type="parTrans" cxnId="{CA71AB1C-35D1-414E-AAAF-96B1215FC0BD}">
      <dgm:prSet/>
      <dgm:spPr/>
      <dgm:t>
        <a:bodyPr/>
        <a:lstStyle/>
        <a:p>
          <a:endParaRPr lang="en-GB"/>
        </a:p>
      </dgm:t>
    </dgm:pt>
    <dgm:pt modelId="{FB9D2E2D-2D6C-4FC4-8A85-D5780EF5E28C}" type="sibTrans" cxnId="{CA71AB1C-35D1-414E-AAAF-96B1215FC0BD}">
      <dgm:prSet/>
      <dgm:spPr/>
      <dgm:t>
        <a:bodyPr/>
        <a:lstStyle/>
        <a:p>
          <a:endParaRPr lang="en-GB"/>
        </a:p>
      </dgm:t>
    </dgm:pt>
    <dgm:pt modelId="{ECD4E916-311D-4319-916B-8E07C938D4BB}">
      <dgm:prSet phldrT="[Text]" custT="1"/>
      <dgm:spPr/>
      <dgm:t>
        <a:bodyPr/>
        <a:lstStyle/>
        <a:p>
          <a:r>
            <a:rPr lang="en-GB" sz="1000">
              <a:latin typeface="Times" pitchFamily="18" charset="0"/>
            </a:rPr>
            <a:t>Intimate partner </a:t>
          </a:r>
        </a:p>
      </dgm:t>
    </dgm:pt>
    <dgm:pt modelId="{112FC474-6B1F-4CCA-91A3-3E3FB05CF4FC}" type="parTrans" cxnId="{FD01E8B4-5F97-4969-BEFF-CAB5F0026F30}">
      <dgm:prSet/>
      <dgm:spPr/>
      <dgm:t>
        <a:bodyPr/>
        <a:lstStyle/>
        <a:p>
          <a:endParaRPr lang="en-GB"/>
        </a:p>
      </dgm:t>
    </dgm:pt>
    <dgm:pt modelId="{835AE98F-8FF7-4F77-8799-CE58CE506837}" type="sibTrans" cxnId="{FD01E8B4-5F97-4969-BEFF-CAB5F0026F30}">
      <dgm:prSet/>
      <dgm:spPr/>
      <dgm:t>
        <a:bodyPr/>
        <a:lstStyle/>
        <a:p>
          <a:endParaRPr lang="en-GB"/>
        </a:p>
      </dgm:t>
    </dgm:pt>
    <dgm:pt modelId="{7E10F25A-BCE8-4F70-81AC-1F797CB368EA}">
      <dgm:prSet phldrT="[Text]" custT="1"/>
      <dgm:spPr/>
      <dgm:t>
        <a:bodyPr/>
        <a:lstStyle/>
        <a:p>
          <a:r>
            <a:rPr lang="en-GB" sz="1000">
              <a:latin typeface="Times" pitchFamily="18" charset="0"/>
            </a:rPr>
            <a:t>Fire-raising</a:t>
          </a:r>
        </a:p>
      </dgm:t>
    </dgm:pt>
    <dgm:pt modelId="{F47A838C-7521-4D2D-BBBD-39FC404AA0AC}" type="parTrans" cxnId="{2EF1D746-3FB7-4EF1-B116-A1111A5C8D45}">
      <dgm:prSet/>
      <dgm:spPr/>
      <dgm:t>
        <a:bodyPr/>
        <a:lstStyle/>
        <a:p>
          <a:endParaRPr lang="en-GB"/>
        </a:p>
      </dgm:t>
    </dgm:pt>
    <dgm:pt modelId="{DAD8280E-54A8-415D-9DB0-CDAB398788F5}" type="sibTrans" cxnId="{2EF1D746-3FB7-4EF1-B116-A1111A5C8D45}">
      <dgm:prSet/>
      <dgm:spPr/>
      <dgm:t>
        <a:bodyPr/>
        <a:lstStyle/>
        <a:p>
          <a:endParaRPr lang="en-GB"/>
        </a:p>
      </dgm:t>
    </dgm:pt>
    <dgm:pt modelId="{3DE02D41-DDA8-42E1-9886-64D421225597}">
      <dgm:prSet phldrT="[Text]" custT="1"/>
      <dgm:spPr/>
      <dgm:t>
        <a:bodyPr/>
        <a:lstStyle/>
        <a:p>
          <a:r>
            <a:rPr lang="en-GB" sz="1000">
              <a:latin typeface="Times" pitchFamily="18" charset="0"/>
            </a:rPr>
            <a:t>Extremist</a:t>
          </a:r>
        </a:p>
      </dgm:t>
    </dgm:pt>
    <dgm:pt modelId="{64F5EFD8-350C-4529-90D8-A6886D74B38F}" type="parTrans" cxnId="{487D9F81-2BBB-4558-8EC8-D45EBAA025FB}">
      <dgm:prSet/>
      <dgm:spPr/>
      <dgm:t>
        <a:bodyPr/>
        <a:lstStyle/>
        <a:p>
          <a:endParaRPr lang="en-GB"/>
        </a:p>
      </dgm:t>
    </dgm:pt>
    <dgm:pt modelId="{57924291-F114-4B3E-BD8B-439CD5BA0953}" type="sibTrans" cxnId="{487D9F81-2BBB-4558-8EC8-D45EBAA025FB}">
      <dgm:prSet/>
      <dgm:spPr/>
      <dgm:t>
        <a:bodyPr/>
        <a:lstStyle/>
        <a:p>
          <a:endParaRPr lang="en-GB"/>
        </a:p>
      </dgm:t>
    </dgm:pt>
    <dgm:pt modelId="{12FDF57C-9DD9-4FA8-83A8-1814C5B3212C}">
      <dgm:prSet phldrT="[Text]" custT="1"/>
      <dgm:spPr/>
      <dgm:t>
        <a:bodyPr/>
        <a:lstStyle/>
        <a:p>
          <a:r>
            <a:rPr lang="en-GB" sz="1000">
              <a:latin typeface="Times" pitchFamily="18" charset="0"/>
            </a:rPr>
            <a:t>Stalking</a:t>
          </a:r>
        </a:p>
      </dgm:t>
    </dgm:pt>
    <dgm:pt modelId="{7E5BB52B-9005-4162-AB50-28033098063C}" type="parTrans" cxnId="{B06D786A-546A-4AFE-B031-35DE3CFD70E3}">
      <dgm:prSet/>
      <dgm:spPr/>
      <dgm:t>
        <a:bodyPr/>
        <a:lstStyle/>
        <a:p>
          <a:endParaRPr lang="en-GB"/>
        </a:p>
      </dgm:t>
    </dgm:pt>
    <dgm:pt modelId="{231C2712-05F1-41A5-890A-6593EC8B5306}" type="sibTrans" cxnId="{B06D786A-546A-4AFE-B031-35DE3CFD70E3}">
      <dgm:prSet/>
      <dgm:spPr/>
      <dgm:t>
        <a:bodyPr/>
        <a:lstStyle/>
        <a:p>
          <a:endParaRPr lang="en-GB"/>
        </a:p>
      </dgm:t>
    </dgm:pt>
    <dgm:pt modelId="{ED140E0B-086F-4A44-AAA1-6CE7F52D5F33}" type="pres">
      <dgm:prSet presAssocID="{85ACA562-BBDF-41C8-BDEC-8DAC3B36C94D}" presName="compositeShape" presStyleCnt="0">
        <dgm:presLayoutVars>
          <dgm:chMax val="7"/>
          <dgm:dir/>
          <dgm:resizeHandles val="exact"/>
        </dgm:presLayoutVars>
      </dgm:prSet>
      <dgm:spPr/>
    </dgm:pt>
    <dgm:pt modelId="{6D868293-B85E-4B0D-90F1-FDF6891089C8}" type="pres">
      <dgm:prSet presAssocID="{F21B69BC-90A1-45A7-B4E1-9E2314F5D3E2}" presName="circ1" presStyleLbl="vennNode1" presStyleIdx="0" presStyleCnt="7"/>
      <dgm:spPr/>
      <dgm:t>
        <a:bodyPr/>
        <a:lstStyle/>
        <a:p>
          <a:endParaRPr lang="en-GB"/>
        </a:p>
      </dgm:t>
    </dgm:pt>
    <dgm:pt modelId="{15DE63A7-550A-4065-AEAC-DAA6106D68D1}" type="pres">
      <dgm:prSet presAssocID="{F21B69BC-90A1-45A7-B4E1-9E2314F5D3E2}" presName="circ1Tx" presStyleLbl="revTx" presStyleIdx="0" presStyleCnt="0">
        <dgm:presLayoutVars>
          <dgm:chMax val="0"/>
          <dgm:chPref val="0"/>
          <dgm:bulletEnabled val="1"/>
        </dgm:presLayoutVars>
      </dgm:prSet>
      <dgm:spPr/>
      <dgm:t>
        <a:bodyPr/>
        <a:lstStyle/>
        <a:p>
          <a:endParaRPr lang="en-GB"/>
        </a:p>
      </dgm:t>
    </dgm:pt>
    <dgm:pt modelId="{FF61F60C-2B94-4390-9A6C-CFDE1D20F0BD}" type="pres">
      <dgm:prSet presAssocID="{971BE80E-F4C3-4BF0-A851-95C12D1F9390}" presName="circ2" presStyleLbl="vennNode1" presStyleIdx="1" presStyleCnt="7"/>
      <dgm:spPr/>
      <dgm:t>
        <a:bodyPr/>
        <a:lstStyle/>
        <a:p>
          <a:endParaRPr lang="en-GB"/>
        </a:p>
      </dgm:t>
    </dgm:pt>
    <dgm:pt modelId="{61C7630F-2F68-4D7A-807B-A9D92A976A26}" type="pres">
      <dgm:prSet presAssocID="{971BE80E-F4C3-4BF0-A851-95C12D1F9390}" presName="circ2Tx" presStyleLbl="revTx" presStyleIdx="0" presStyleCnt="0">
        <dgm:presLayoutVars>
          <dgm:chMax val="0"/>
          <dgm:chPref val="0"/>
          <dgm:bulletEnabled val="1"/>
        </dgm:presLayoutVars>
      </dgm:prSet>
      <dgm:spPr/>
      <dgm:t>
        <a:bodyPr/>
        <a:lstStyle/>
        <a:p>
          <a:endParaRPr lang="en-GB"/>
        </a:p>
      </dgm:t>
    </dgm:pt>
    <dgm:pt modelId="{93942BAD-C792-4F8F-971A-40F45E10F30F}" type="pres">
      <dgm:prSet presAssocID="{1D39B7DB-33BA-4175-9315-B15F1E33863D}" presName="circ3" presStyleLbl="vennNode1" presStyleIdx="2" presStyleCnt="7"/>
      <dgm:spPr/>
    </dgm:pt>
    <dgm:pt modelId="{A08EA3D5-77F7-4E68-B1DD-C57B85F4DD95}" type="pres">
      <dgm:prSet presAssocID="{1D39B7DB-33BA-4175-9315-B15F1E33863D}" presName="circ3Tx" presStyleLbl="revTx" presStyleIdx="0" presStyleCnt="0">
        <dgm:presLayoutVars>
          <dgm:chMax val="0"/>
          <dgm:chPref val="0"/>
          <dgm:bulletEnabled val="1"/>
        </dgm:presLayoutVars>
      </dgm:prSet>
      <dgm:spPr/>
      <dgm:t>
        <a:bodyPr/>
        <a:lstStyle/>
        <a:p>
          <a:endParaRPr lang="en-GB"/>
        </a:p>
      </dgm:t>
    </dgm:pt>
    <dgm:pt modelId="{ADE400D0-48B0-4A83-A1BF-3D34F6D62A86}" type="pres">
      <dgm:prSet presAssocID="{ECD4E916-311D-4319-916B-8E07C938D4BB}" presName="circ4" presStyleLbl="vennNode1" presStyleIdx="3" presStyleCnt="7"/>
      <dgm:spPr/>
    </dgm:pt>
    <dgm:pt modelId="{E4B36D99-BCD1-4AAD-A5D6-E0F74E1F23B4}" type="pres">
      <dgm:prSet presAssocID="{ECD4E916-311D-4319-916B-8E07C938D4BB}" presName="circ4Tx" presStyleLbl="revTx" presStyleIdx="0" presStyleCnt="0">
        <dgm:presLayoutVars>
          <dgm:chMax val="0"/>
          <dgm:chPref val="0"/>
          <dgm:bulletEnabled val="1"/>
        </dgm:presLayoutVars>
      </dgm:prSet>
      <dgm:spPr/>
      <dgm:t>
        <a:bodyPr/>
        <a:lstStyle/>
        <a:p>
          <a:endParaRPr lang="en-GB"/>
        </a:p>
      </dgm:t>
    </dgm:pt>
    <dgm:pt modelId="{FB6A1C78-2597-4ABB-BBD4-8AD3350802E7}" type="pres">
      <dgm:prSet presAssocID="{7E10F25A-BCE8-4F70-81AC-1F797CB368EA}" presName="circ5" presStyleLbl="vennNode1" presStyleIdx="4" presStyleCnt="7"/>
      <dgm:spPr/>
    </dgm:pt>
    <dgm:pt modelId="{CC748282-DB0B-43FB-9B44-E744A1DD4C45}" type="pres">
      <dgm:prSet presAssocID="{7E10F25A-BCE8-4F70-81AC-1F797CB368EA}" presName="circ5Tx" presStyleLbl="revTx" presStyleIdx="0" presStyleCnt="0">
        <dgm:presLayoutVars>
          <dgm:chMax val="0"/>
          <dgm:chPref val="0"/>
          <dgm:bulletEnabled val="1"/>
        </dgm:presLayoutVars>
      </dgm:prSet>
      <dgm:spPr/>
      <dgm:t>
        <a:bodyPr/>
        <a:lstStyle/>
        <a:p>
          <a:endParaRPr lang="en-GB"/>
        </a:p>
      </dgm:t>
    </dgm:pt>
    <dgm:pt modelId="{CE27109A-7F83-4B25-A8CF-6897F6E0D1DC}" type="pres">
      <dgm:prSet presAssocID="{3DE02D41-DDA8-42E1-9886-64D421225597}" presName="circ6" presStyleLbl="vennNode1" presStyleIdx="5" presStyleCnt="7"/>
      <dgm:spPr/>
    </dgm:pt>
    <dgm:pt modelId="{29C69B71-A0E1-4F0E-A7EB-88B4629E7F76}" type="pres">
      <dgm:prSet presAssocID="{3DE02D41-DDA8-42E1-9886-64D421225597}" presName="circ6Tx" presStyleLbl="revTx" presStyleIdx="0" presStyleCnt="0">
        <dgm:presLayoutVars>
          <dgm:chMax val="0"/>
          <dgm:chPref val="0"/>
          <dgm:bulletEnabled val="1"/>
        </dgm:presLayoutVars>
      </dgm:prSet>
      <dgm:spPr/>
      <dgm:t>
        <a:bodyPr/>
        <a:lstStyle/>
        <a:p>
          <a:endParaRPr lang="en-GB"/>
        </a:p>
      </dgm:t>
    </dgm:pt>
    <dgm:pt modelId="{4FC6ED78-BBFC-4A14-936E-2A8E68487572}" type="pres">
      <dgm:prSet presAssocID="{12FDF57C-9DD9-4FA8-83A8-1814C5B3212C}" presName="circ7" presStyleLbl="vennNode1" presStyleIdx="6" presStyleCnt="7"/>
      <dgm:spPr/>
    </dgm:pt>
    <dgm:pt modelId="{0B3D5C5D-89C3-4C53-B103-873B15603A49}" type="pres">
      <dgm:prSet presAssocID="{12FDF57C-9DD9-4FA8-83A8-1814C5B3212C}" presName="circ7Tx" presStyleLbl="revTx" presStyleIdx="0" presStyleCnt="0">
        <dgm:presLayoutVars>
          <dgm:chMax val="0"/>
          <dgm:chPref val="0"/>
          <dgm:bulletEnabled val="1"/>
        </dgm:presLayoutVars>
      </dgm:prSet>
      <dgm:spPr/>
      <dgm:t>
        <a:bodyPr/>
        <a:lstStyle/>
        <a:p>
          <a:endParaRPr lang="en-GB"/>
        </a:p>
      </dgm:t>
    </dgm:pt>
  </dgm:ptLst>
  <dgm:cxnLst>
    <dgm:cxn modelId="{0E92C60C-42A9-3844-9F63-8CB3F6338112}" type="presOf" srcId="{F21B69BC-90A1-45A7-B4E1-9E2314F5D3E2}" destId="{15DE63A7-550A-4065-AEAC-DAA6106D68D1}" srcOrd="0" destOrd="0" presId="urn:microsoft.com/office/officeart/2005/8/layout/venn1"/>
    <dgm:cxn modelId="{9D0366F8-3DD5-CD4D-BA5A-410246FDDB27}" type="presOf" srcId="{7E10F25A-BCE8-4F70-81AC-1F797CB368EA}" destId="{CC748282-DB0B-43FB-9B44-E744A1DD4C45}" srcOrd="0" destOrd="0" presId="urn:microsoft.com/office/officeart/2005/8/layout/venn1"/>
    <dgm:cxn modelId="{23F77B92-54F9-6B42-A382-F4B0B7812AB4}" type="presOf" srcId="{3DE02D41-DDA8-42E1-9886-64D421225597}" destId="{29C69B71-A0E1-4F0E-A7EB-88B4629E7F76}" srcOrd="0" destOrd="0" presId="urn:microsoft.com/office/officeart/2005/8/layout/venn1"/>
    <dgm:cxn modelId="{AA940309-D46F-8B41-AC23-0CFB4D432216}" type="presOf" srcId="{ECD4E916-311D-4319-916B-8E07C938D4BB}" destId="{E4B36D99-BCD1-4AAD-A5D6-E0F74E1F23B4}" srcOrd="0" destOrd="0" presId="urn:microsoft.com/office/officeart/2005/8/layout/venn1"/>
    <dgm:cxn modelId="{B06D786A-546A-4AFE-B031-35DE3CFD70E3}" srcId="{85ACA562-BBDF-41C8-BDEC-8DAC3B36C94D}" destId="{12FDF57C-9DD9-4FA8-83A8-1814C5B3212C}" srcOrd="6" destOrd="0" parTransId="{7E5BB52B-9005-4162-AB50-28033098063C}" sibTransId="{231C2712-05F1-41A5-890A-6593EC8B5306}"/>
    <dgm:cxn modelId="{BF087748-3246-44DC-B398-4228D2F3F647}" srcId="{85ACA562-BBDF-41C8-BDEC-8DAC3B36C94D}" destId="{F21B69BC-90A1-45A7-B4E1-9E2314F5D3E2}" srcOrd="0" destOrd="0" parTransId="{46E1FE5E-0EB0-4CC5-9AD8-F2F613980B4B}" sibTransId="{97B67619-F2B3-4D97-9CA7-104EC9FF457D}"/>
    <dgm:cxn modelId="{666A2E48-2AE7-E84A-90DA-DBB654FA54A0}" type="presOf" srcId="{971BE80E-F4C3-4BF0-A851-95C12D1F9390}" destId="{61C7630F-2F68-4D7A-807B-A9D92A976A26}" srcOrd="0" destOrd="0" presId="urn:microsoft.com/office/officeart/2005/8/layout/venn1"/>
    <dgm:cxn modelId="{FD01E8B4-5F97-4969-BEFF-CAB5F0026F30}" srcId="{85ACA562-BBDF-41C8-BDEC-8DAC3B36C94D}" destId="{ECD4E916-311D-4319-916B-8E07C938D4BB}" srcOrd="3" destOrd="0" parTransId="{112FC474-6B1F-4CCA-91A3-3E3FB05CF4FC}" sibTransId="{835AE98F-8FF7-4F77-8799-CE58CE506837}"/>
    <dgm:cxn modelId="{2EF1D746-3FB7-4EF1-B116-A1111A5C8D45}" srcId="{85ACA562-BBDF-41C8-BDEC-8DAC3B36C94D}" destId="{7E10F25A-BCE8-4F70-81AC-1F797CB368EA}" srcOrd="4" destOrd="0" parTransId="{F47A838C-7521-4D2D-BBBD-39FC404AA0AC}" sibTransId="{DAD8280E-54A8-415D-9DB0-CDAB398788F5}"/>
    <dgm:cxn modelId="{613BE575-4E21-814C-84C3-B399986A36C2}" type="presOf" srcId="{12FDF57C-9DD9-4FA8-83A8-1814C5B3212C}" destId="{0B3D5C5D-89C3-4C53-B103-873B15603A49}" srcOrd="0" destOrd="0" presId="urn:microsoft.com/office/officeart/2005/8/layout/venn1"/>
    <dgm:cxn modelId="{CA71AB1C-35D1-414E-AAAF-96B1215FC0BD}" srcId="{85ACA562-BBDF-41C8-BDEC-8DAC3B36C94D}" destId="{1D39B7DB-33BA-4175-9315-B15F1E33863D}" srcOrd="2" destOrd="0" parTransId="{FB0BF417-77D5-4A0E-ABEA-779781C12B96}" sibTransId="{FB9D2E2D-2D6C-4FC4-8A85-D5780EF5E28C}"/>
    <dgm:cxn modelId="{F233B38B-38FB-5342-857C-64F4045DEFF9}" type="presOf" srcId="{1D39B7DB-33BA-4175-9315-B15F1E33863D}" destId="{A08EA3D5-77F7-4E68-B1DD-C57B85F4DD95}" srcOrd="0" destOrd="0" presId="urn:microsoft.com/office/officeart/2005/8/layout/venn1"/>
    <dgm:cxn modelId="{487D9F81-2BBB-4558-8EC8-D45EBAA025FB}" srcId="{85ACA562-BBDF-41C8-BDEC-8DAC3B36C94D}" destId="{3DE02D41-DDA8-42E1-9886-64D421225597}" srcOrd="5" destOrd="0" parTransId="{64F5EFD8-350C-4529-90D8-A6886D74B38F}" sibTransId="{57924291-F114-4B3E-BD8B-439CD5BA0953}"/>
    <dgm:cxn modelId="{044CC248-5D5C-451E-97BA-F7B4D3754F28}" srcId="{85ACA562-BBDF-41C8-BDEC-8DAC3B36C94D}" destId="{971BE80E-F4C3-4BF0-A851-95C12D1F9390}" srcOrd="1" destOrd="0" parTransId="{8A98B3E5-1FA0-4F80-8725-6A448F5D3483}" sibTransId="{86CF651D-813C-408F-9D89-3918D8FBB348}"/>
    <dgm:cxn modelId="{3BDCDBC9-1358-AB47-BC5E-C2B4BAF25E9A}" type="presOf" srcId="{85ACA562-BBDF-41C8-BDEC-8DAC3B36C94D}" destId="{ED140E0B-086F-4A44-AAA1-6CE7F52D5F33}" srcOrd="0" destOrd="0" presId="urn:microsoft.com/office/officeart/2005/8/layout/venn1"/>
    <dgm:cxn modelId="{A716270A-B78F-F44A-A77E-A00920E0476F}" type="presParOf" srcId="{ED140E0B-086F-4A44-AAA1-6CE7F52D5F33}" destId="{6D868293-B85E-4B0D-90F1-FDF6891089C8}" srcOrd="0" destOrd="0" presId="urn:microsoft.com/office/officeart/2005/8/layout/venn1"/>
    <dgm:cxn modelId="{391C2436-4E6B-D047-BB1D-6CBF7070CB62}" type="presParOf" srcId="{ED140E0B-086F-4A44-AAA1-6CE7F52D5F33}" destId="{15DE63A7-550A-4065-AEAC-DAA6106D68D1}" srcOrd="1" destOrd="0" presId="urn:microsoft.com/office/officeart/2005/8/layout/venn1"/>
    <dgm:cxn modelId="{446D8E83-97D6-F049-8102-E0012E940113}" type="presParOf" srcId="{ED140E0B-086F-4A44-AAA1-6CE7F52D5F33}" destId="{FF61F60C-2B94-4390-9A6C-CFDE1D20F0BD}" srcOrd="2" destOrd="0" presId="urn:microsoft.com/office/officeart/2005/8/layout/venn1"/>
    <dgm:cxn modelId="{B0B6E7BD-56C5-A243-88D9-A3C87B37EDED}" type="presParOf" srcId="{ED140E0B-086F-4A44-AAA1-6CE7F52D5F33}" destId="{61C7630F-2F68-4D7A-807B-A9D92A976A26}" srcOrd="3" destOrd="0" presId="urn:microsoft.com/office/officeart/2005/8/layout/venn1"/>
    <dgm:cxn modelId="{D60A53E3-4A14-4947-8055-7DA34F1AE960}" type="presParOf" srcId="{ED140E0B-086F-4A44-AAA1-6CE7F52D5F33}" destId="{93942BAD-C792-4F8F-971A-40F45E10F30F}" srcOrd="4" destOrd="0" presId="urn:microsoft.com/office/officeart/2005/8/layout/venn1"/>
    <dgm:cxn modelId="{635F19B0-62AF-B34F-867E-D5677270DFEF}" type="presParOf" srcId="{ED140E0B-086F-4A44-AAA1-6CE7F52D5F33}" destId="{A08EA3D5-77F7-4E68-B1DD-C57B85F4DD95}" srcOrd="5" destOrd="0" presId="urn:microsoft.com/office/officeart/2005/8/layout/venn1"/>
    <dgm:cxn modelId="{D68DFAEC-6A37-3242-9C36-E0B959214D0D}" type="presParOf" srcId="{ED140E0B-086F-4A44-AAA1-6CE7F52D5F33}" destId="{ADE400D0-48B0-4A83-A1BF-3D34F6D62A86}" srcOrd="6" destOrd="0" presId="urn:microsoft.com/office/officeart/2005/8/layout/venn1"/>
    <dgm:cxn modelId="{92EC4F1B-8F6B-524B-BD69-8088A18795DC}" type="presParOf" srcId="{ED140E0B-086F-4A44-AAA1-6CE7F52D5F33}" destId="{E4B36D99-BCD1-4AAD-A5D6-E0F74E1F23B4}" srcOrd="7" destOrd="0" presId="urn:microsoft.com/office/officeart/2005/8/layout/venn1"/>
    <dgm:cxn modelId="{6F24A1AE-9271-CC44-BBA4-ACA7BE6683D8}" type="presParOf" srcId="{ED140E0B-086F-4A44-AAA1-6CE7F52D5F33}" destId="{FB6A1C78-2597-4ABB-BBD4-8AD3350802E7}" srcOrd="8" destOrd="0" presId="urn:microsoft.com/office/officeart/2005/8/layout/venn1"/>
    <dgm:cxn modelId="{B6B176E0-AE53-784E-A140-6B791346D1F1}" type="presParOf" srcId="{ED140E0B-086F-4A44-AAA1-6CE7F52D5F33}" destId="{CC748282-DB0B-43FB-9B44-E744A1DD4C45}" srcOrd="9" destOrd="0" presId="urn:microsoft.com/office/officeart/2005/8/layout/venn1"/>
    <dgm:cxn modelId="{0ED398CB-859B-994E-A29C-0AADCE1D6D2E}" type="presParOf" srcId="{ED140E0B-086F-4A44-AAA1-6CE7F52D5F33}" destId="{CE27109A-7F83-4B25-A8CF-6897F6E0D1DC}" srcOrd="10" destOrd="0" presId="urn:microsoft.com/office/officeart/2005/8/layout/venn1"/>
    <dgm:cxn modelId="{9998BBD7-8BC1-4A45-985A-2A974E0C564D}" type="presParOf" srcId="{ED140E0B-086F-4A44-AAA1-6CE7F52D5F33}" destId="{29C69B71-A0E1-4F0E-A7EB-88B4629E7F76}" srcOrd="11" destOrd="0" presId="urn:microsoft.com/office/officeart/2005/8/layout/venn1"/>
    <dgm:cxn modelId="{17FEDDA1-0A67-F44C-9825-CE665BFC1188}" type="presParOf" srcId="{ED140E0B-086F-4A44-AAA1-6CE7F52D5F33}" destId="{4FC6ED78-BBFC-4A14-936E-2A8E68487572}" srcOrd="12" destOrd="0" presId="urn:microsoft.com/office/officeart/2005/8/layout/venn1"/>
    <dgm:cxn modelId="{DB0C132B-D90C-0B48-85E3-53055D46761E}" type="presParOf" srcId="{ED140E0B-086F-4A44-AAA1-6CE7F52D5F33}" destId="{0B3D5C5D-89C3-4C53-B103-873B15603A49}"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8EC96-9E92-4B94-BD9E-0283328630AC}" type="doc">
      <dgm:prSet loTypeId="urn:microsoft.com/office/officeart/2005/8/layout/default" loCatId="list" qsTypeId="urn:microsoft.com/office/officeart/2005/8/quickstyle/3D2" qsCatId="3D" csTypeId="urn:microsoft.com/office/officeart/2005/8/colors/accent6_3" csCatId="accent6" phldr="1"/>
      <dgm:spPr/>
      <dgm:t>
        <a:bodyPr/>
        <a:lstStyle/>
        <a:p>
          <a:endParaRPr lang="en-GB"/>
        </a:p>
      </dgm:t>
    </dgm:pt>
    <dgm:pt modelId="{B435D36B-081C-4EE6-BE94-CB7B316B6F1A}">
      <dgm:prSet phldrT="[Text]"/>
      <dgm:spPr/>
      <dgm:t>
        <a:bodyPr/>
        <a:lstStyle/>
        <a:p>
          <a:r>
            <a:rPr lang="en-GB" dirty="0" smtClean="0"/>
            <a:t>Early and Effective Intervention (EEI) 8-15</a:t>
          </a:r>
          <a:endParaRPr lang="en-GB" dirty="0"/>
        </a:p>
      </dgm:t>
    </dgm:pt>
    <dgm:pt modelId="{24EE9326-B8D1-4127-A1AC-09D2EEEBF959}" type="parTrans" cxnId="{DCE534AB-C9B0-4063-BDD8-8022701470D5}">
      <dgm:prSet/>
      <dgm:spPr/>
      <dgm:t>
        <a:bodyPr/>
        <a:lstStyle/>
        <a:p>
          <a:endParaRPr lang="en-GB"/>
        </a:p>
      </dgm:t>
    </dgm:pt>
    <dgm:pt modelId="{39D5A6ED-3E22-4AD1-B6EB-489FEB2B3355}" type="sibTrans" cxnId="{DCE534AB-C9B0-4063-BDD8-8022701470D5}">
      <dgm:prSet/>
      <dgm:spPr/>
      <dgm:t>
        <a:bodyPr/>
        <a:lstStyle/>
        <a:p>
          <a:endParaRPr lang="en-GB"/>
        </a:p>
      </dgm:t>
    </dgm:pt>
    <dgm:pt modelId="{F737F937-1E77-4EF5-B34A-41813433F63F}">
      <dgm:prSet phldrT="[Text]"/>
      <dgm:spPr/>
      <dgm:t>
        <a:bodyPr/>
        <a:lstStyle/>
        <a:p>
          <a:r>
            <a:rPr lang="en-GB" dirty="0" smtClean="0"/>
            <a:t>Diversion from prosecution</a:t>
          </a:r>
          <a:endParaRPr lang="en-GB" dirty="0"/>
        </a:p>
      </dgm:t>
    </dgm:pt>
    <dgm:pt modelId="{0DC1B262-3509-437B-B31E-4BC5F499E84D}" type="parTrans" cxnId="{B73867F4-581F-4863-BC2F-A7C0F7DD5B5A}">
      <dgm:prSet/>
      <dgm:spPr/>
      <dgm:t>
        <a:bodyPr/>
        <a:lstStyle/>
        <a:p>
          <a:endParaRPr lang="en-GB"/>
        </a:p>
      </dgm:t>
    </dgm:pt>
    <dgm:pt modelId="{B5B4974B-832D-4AEC-9873-412ED3ADB68B}" type="sibTrans" cxnId="{B73867F4-581F-4863-BC2F-A7C0F7DD5B5A}">
      <dgm:prSet/>
      <dgm:spPr/>
      <dgm:t>
        <a:bodyPr/>
        <a:lstStyle/>
        <a:p>
          <a:endParaRPr lang="en-GB"/>
        </a:p>
      </dgm:t>
    </dgm:pt>
    <dgm:pt modelId="{3A17D63D-0556-4C0B-AC44-575C40861F78}">
      <dgm:prSet phldrT="[Text]"/>
      <dgm:spPr/>
      <dgm:t>
        <a:bodyPr/>
        <a:lstStyle/>
        <a:p>
          <a:r>
            <a:rPr lang="en-GB" dirty="0" smtClean="0"/>
            <a:t>Address risks and needs</a:t>
          </a:r>
          <a:endParaRPr lang="en-GB" dirty="0"/>
        </a:p>
      </dgm:t>
    </dgm:pt>
    <dgm:pt modelId="{A66A6149-A611-492B-9772-F35040EA6A67}" type="parTrans" cxnId="{82673E81-823B-4FE8-8CA0-3C4214BD150E}">
      <dgm:prSet/>
      <dgm:spPr/>
      <dgm:t>
        <a:bodyPr/>
        <a:lstStyle/>
        <a:p>
          <a:endParaRPr lang="en-GB"/>
        </a:p>
      </dgm:t>
    </dgm:pt>
    <dgm:pt modelId="{BD0C13E4-44A5-4B34-AC17-E569D7738F13}" type="sibTrans" cxnId="{82673E81-823B-4FE8-8CA0-3C4214BD150E}">
      <dgm:prSet/>
      <dgm:spPr/>
      <dgm:t>
        <a:bodyPr/>
        <a:lstStyle/>
        <a:p>
          <a:endParaRPr lang="en-GB"/>
        </a:p>
      </dgm:t>
    </dgm:pt>
    <dgm:pt modelId="{E1D4CF0D-1097-4BDF-A5E3-E22EB387DE10}">
      <dgm:prSet phldrT="[Text]"/>
      <dgm:spPr/>
      <dgm:t>
        <a:bodyPr/>
        <a:lstStyle/>
        <a:p>
          <a:r>
            <a:rPr lang="en-GB" dirty="0" smtClean="0"/>
            <a:t>Alternatives to secure care</a:t>
          </a:r>
          <a:endParaRPr lang="en-GB" dirty="0"/>
        </a:p>
      </dgm:t>
    </dgm:pt>
    <dgm:pt modelId="{5B6C6B70-D84A-4232-B94E-A9BC2188C20C}" type="parTrans" cxnId="{FC131A05-B7E3-47A1-8165-EECADB355AE7}">
      <dgm:prSet/>
      <dgm:spPr/>
      <dgm:t>
        <a:bodyPr/>
        <a:lstStyle/>
        <a:p>
          <a:endParaRPr lang="en-GB"/>
        </a:p>
      </dgm:t>
    </dgm:pt>
    <dgm:pt modelId="{6B418B86-ADCC-4075-8118-3199429ACC77}" type="sibTrans" cxnId="{FC131A05-B7E3-47A1-8165-EECADB355AE7}">
      <dgm:prSet/>
      <dgm:spPr/>
      <dgm:t>
        <a:bodyPr/>
        <a:lstStyle/>
        <a:p>
          <a:endParaRPr lang="en-GB"/>
        </a:p>
      </dgm:t>
    </dgm:pt>
    <dgm:pt modelId="{96B9276A-BF6F-4247-9E74-23BDB5FDCADA}">
      <dgm:prSet phldrT="[Text]"/>
      <dgm:spPr/>
      <dgm:t>
        <a:bodyPr/>
        <a:lstStyle/>
        <a:p>
          <a:r>
            <a:rPr lang="en-GB" dirty="0" smtClean="0"/>
            <a:t>Supporting YP if the do go to court, aid decision makers</a:t>
          </a:r>
          <a:endParaRPr lang="en-GB" dirty="0"/>
        </a:p>
      </dgm:t>
    </dgm:pt>
    <dgm:pt modelId="{2F8FFA9E-5DE8-45C5-B05A-D47EED5B6066}" type="parTrans" cxnId="{F6E24A1F-CBD3-4C8A-84C1-8252E55342D5}">
      <dgm:prSet/>
      <dgm:spPr/>
      <dgm:t>
        <a:bodyPr/>
        <a:lstStyle/>
        <a:p>
          <a:endParaRPr lang="en-GB"/>
        </a:p>
      </dgm:t>
    </dgm:pt>
    <dgm:pt modelId="{8DD0C9F0-435A-47B2-BB97-CC4B992D2E69}" type="sibTrans" cxnId="{F6E24A1F-CBD3-4C8A-84C1-8252E55342D5}">
      <dgm:prSet/>
      <dgm:spPr/>
      <dgm:t>
        <a:bodyPr/>
        <a:lstStyle/>
        <a:p>
          <a:endParaRPr lang="en-GB"/>
        </a:p>
      </dgm:t>
    </dgm:pt>
    <dgm:pt modelId="{30DD83F7-2116-4C6A-BAA3-90199A8CF3D1}">
      <dgm:prSet phldrT="[Text]"/>
      <dgm:spPr/>
      <dgm:t>
        <a:bodyPr/>
        <a:lstStyle/>
        <a:p>
          <a:r>
            <a:rPr lang="en-GB" dirty="0" smtClean="0"/>
            <a:t>Risk Management by multiagency partners</a:t>
          </a:r>
          <a:endParaRPr lang="en-GB" dirty="0"/>
        </a:p>
      </dgm:t>
    </dgm:pt>
    <dgm:pt modelId="{327EBBA6-6361-4D88-A7B8-4EDF63CD9ACE}" type="parTrans" cxnId="{968BE1B7-777D-4AB1-B16D-CBD4E435A732}">
      <dgm:prSet/>
      <dgm:spPr/>
      <dgm:t>
        <a:bodyPr/>
        <a:lstStyle/>
        <a:p>
          <a:endParaRPr lang="en-GB"/>
        </a:p>
      </dgm:t>
    </dgm:pt>
    <dgm:pt modelId="{6F36A8FB-AE0C-4BDE-A0C5-25A131A9D64D}" type="sibTrans" cxnId="{968BE1B7-777D-4AB1-B16D-CBD4E435A732}">
      <dgm:prSet/>
      <dgm:spPr/>
      <dgm:t>
        <a:bodyPr/>
        <a:lstStyle/>
        <a:p>
          <a:endParaRPr lang="en-GB"/>
        </a:p>
      </dgm:t>
    </dgm:pt>
    <dgm:pt modelId="{ABFEBFF8-9F00-4CCA-86F6-0003D39AC445}">
      <dgm:prSet phldrT="[Text]"/>
      <dgm:spPr/>
      <dgm:t>
        <a:bodyPr/>
        <a:lstStyle/>
        <a:p>
          <a:r>
            <a:rPr lang="en-GB" dirty="0" smtClean="0"/>
            <a:t>Support reintegration after secure care</a:t>
          </a:r>
          <a:endParaRPr lang="en-GB" dirty="0"/>
        </a:p>
      </dgm:t>
    </dgm:pt>
    <dgm:pt modelId="{7F3A8FC6-15D9-41C8-83B7-50A7C4D5388E}" type="parTrans" cxnId="{E2BCA48F-3E80-4487-B5E3-EDC29FA75DF7}">
      <dgm:prSet/>
      <dgm:spPr/>
      <dgm:t>
        <a:bodyPr/>
        <a:lstStyle/>
        <a:p>
          <a:endParaRPr lang="en-GB"/>
        </a:p>
      </dgm:t>
    </dgm:pt>
    <dgm:pt modelId="{F0898324-9658-4C10-905C-7616E9986122}" type="sibTrans" cxnId="{E2BCA48F-3E80-4487-B5E3-EDC29FA75DF7}">
      <dgm:prSet/>
      <dgm:spPr/>
      <dgm:t>
        <a:bodyPr/>
        <a:lstStyle/>
        <a:p>
          <a:endParaRPr lang="en-GB"/>
        </a:p>
      </dgm:t>
    </dgm:pt>
    <dgm:pt modelId="{E14EA449-7C77-42FF-82DC-5E250F10BADA}">
      <dgm:prSet phldrT="[Text]"/>
      <dgm:spPr/>
      <dgm:t>
        <a:bodyPr/>
        <a:lstStyle/>
        <a:p>
          <a:r>
            <a:rPr lang="en-GB" dirty="0" smtClean="0"/>
            <a:t>Use supervision requirements as legal status</a:t>
          </a:r>
          <a:endParaRPr lang="en-GB" dirty="0"/>
        </a:p>
      </dgm:t>
    </dgm:pt>
    <dgm:pt modelId="{2EA97A52-601B-4B2E-824A-F643C3ABD3A2}" type="parTrans" cxnId="{2DE60C34-B957-446A-8C21-8599D3933D62}">
      <dgm:prSet/>
      <dgm:spPr/>
      <dgm:t>
        <a:bodyPr/>
        <a:lstStyle/>
        <a:p>
          <a:endParaRPr lang="en-GB"/>
        </a:p>
      </dgm:t>
    </dgm:pt>
    <dgm:pt modelId="{25AF8030-C318-4BC7-8424-0839EEFCB177}" type="sibTrans" cxnId="{2DE60C34-B957-446A-8C21-8599D3933D62}">
      <dgm:prSet/>
      <dgm:spPr/>
      <dgm:t>
        <a:bodyPr/>
        <a:lstStyle/>
        <a:p>
          <a:endParaRPr lang="en-GB"/>
        </a:p>
      </dgm:t>
    </dgm:pt>
    <dgm:pt modelId="{BEA6A997-5E60-4573-B733-DDFE4DE277E8}">
      <dgm:prSet phldrT="[Text]"/>
      <dgm:spPr/>
      <dgm:t>
        <a:bodyPr/>
        <a:lstStyle/>
        <a:p>
          <a:r>
            <a:rPr lang="en-GB" dirty="0" smtClean="0"/>
            <a:t>The Children’s Hearing system</a:t>
          </a:r>
          <a:endParaRPr lang="en-GB" dirty="0"/>
        </a:p>
      </dgm:t>
    </dgm:pt>
    <dgm:pt modelId="{E4B99C40-DBA0-4CE1-89FF-C332E30F8789}" type="parTrans" cxnId="{F0974153-99DB-4B83-B31F-B0C2AC800116}">
      <dgm:prSet/>
      <dgm:spPr/>
      <dgm:t>
        <a:bodyPr/>
        <a:lstStyle/>
        <a:p>
          <a:endParaRPr lang="en-GB"/>
        </a:p>
      </dgm:t>
    </dgm:pt>
    <dgm:pt modelId="{1E6CE666-B530-4184-A1AC-2A1441807F65}" type="sibTrans" cxnId="{F0974153-99DB-4B83-B31F-B0C2AC800116}">
      <dgm:prSet/>
      <dgm:spPr/>
      <dgm:t>
        <a:bodyPr/>
        <a:lstStyle/>
        <a:p>
          <a:endParaRPr lang="en-GB"/>
        </a:p>
      </dgm:t>
    </dgm:pt>
    <dgm:pt modelId="{A60591EC-26BF-49C1-B47F-D16A4534CB57}" type="pres">
      <dgm:prSet presAssocID="{BBB8EC96-9E92-4B94-BD9E-0283328630AC}" presName="diagram" presStyleCnt="0">
        <dgm:presLayoutVars>
          <dgm:dir/>
          <dgm:resizeHandles val="exact"/>
        </dgm:presLayoutVars>
      </dgm:prSet>
      <dgm:spPr/>
      <dgm:t>
        <a:bodyPr/>
        <a:lstStyle/>
        <a:p>
          <a:endParaRPr lang="en-GB"/>
        </a:p>
      </dgm:t>
    </dgm:pt>
    <dgm:pt modelId="{1FE8B2E8-0380-4BB9-B298-A89B16984F95}" type="pres">
      <dgm:prSet presAssocID="{B435D36B-081C-4EE6-BE94-CB7B316B6F1A}" presName="node" presStyleLbl="node1" presStyleIdx="0" presStyleCnt="9">
        <dgm:presLayoutVars>
          <dgm:bulletEnabled val="1"/>
        </dgm:presLayoutVars>
      </dgm:prSet>
      <dgm:spPr/>
      <dgm:t>
        <a:bodyPr/>
        <a:lstStyle/>
        <a:p>
          <a:endParaRPr lang="en-GB"/>
        </a:p>
      </dgm:t>
    </dgm:pt>
    <dgm:pt modelId="{7BA23AE0-AA60-43C6-A04C-EB44303880B2}" type="pres">
      <dgm:prSet presAssocID="{39D5A6ED-3E22-4AD1-B6EB-489FEB2B3355}" presName="sibTrans" presStyleCnt="0"/>
      <dgm:spPr/>
      <dgm:t>
        <a:bodyPr/>
        <a:lstStyle/>
        <a:p>
          <a:endParaRPr lang="en-US"/>
        </a:p>
      </dgm:t>
    </dgm:pt>
    <dgm:pt modelId="{354C2F26-794E-4ECE-800F-76CF3E205A1C}" type="pres">
      <dgm:prSet presAssocID="{F737F937-1E77-4EF5-B34A-41813433F63F}" presName="node" presStyleLbl="node1" presStyleIdx="1" presStyleCnt="9">
        <dgm:presLayoutVars>
          <dgm:bulletEnabled val="1"/>
        </dgm:presLayoutVars>
      </dgm:prSet>
      <dgm:spPr/>
      <dgm:t>
        <a:bodyPr/>
        <a:lstStyle/>
        <a:p>
          <a:endParaRPr lang="en-GB"/>
        </a:p>
      </dgm:t>
    </dgm:pt>
    <dgm:pt modelId="{E8E84775-56C5-4A51-8A9D-9F080AB5C000}" type="pres">
      <dgm:prSet presAssocID="{B5B4974B-832D-4AEC-9873-412ED3ADB68B}" presName="sibTrans" presStyleCnt="0"/>
      <dgm:spPr/>
      <dgm:t>
        <a:bodyPr/>
        <a:lstStyle/>
        <a:p>
          <a:endParaRPr lang="en-US"/>
        </a:p>
      </dgm:t>
    </dgm:pt>
    <dgm:pt modelId="{B6E60BF7-87E1-4B2C-A48E-6D23C88D30FF}" type="pres">
      <dgm:prSet presAssocID="{BEA6A997-5E60-4573-B733-DDFE4DE277E8}" presName="node" presStyleLbl="node1" presStyleIdx="2" presStyleCnt="9">
        <dgm:presLayoutVars>
          <dgm:bulletEnabled val="1"/>
        </dgm:presLayoutVars>
      </dgm:prSet>
      <dgm:spPr/>
      <dgm:t>
        <a:bodyPr/>
        <a:lstStyle/>
        <a:p>
          <a:endParaRPr lang="en-GB"/>
        </a:p>
      </dgm:t>
    </dgm:pt>
    <dgm:pt modelId="{2315E812-7CF6-4A08-A3E8-236B26218B3C}" type="pres">
      <dgm:prSet presAssocID="{1E6CE666-B530-4184-A1AC-2A1441807F65}" presName="sibTrans" presStyleCnt="0"/>
      <dgm:spPr/>
      <dgm:t>
        <a:bodyPr/>
        <a:lstStyle/>
        <a:p>
          <a:endParaRPr lang="en-US"/>
        </a:p>
      </dgm:t>
    </dgm:pt>
    <dgm:pt modelId="{40F43741-C9A6-4167-B66D-85395BBD6516}" type="pres">
      <dgm:prSet presAssocID="{3A17D63D-0556-4C0B-AC44-575C40861F78}" presName="node" presStyleLbl="node1" presStyleIdx="3" presStyleCnt="9">
        <dgm:presLayoutVars>
          <dgm:bulletEnabled val="1"/>
        </dgm:presLayoutVars>
      </dgm:prSet>
      <dgm:spPr/>
      <dgm:t>
        <a:bodyPr/>
        <a:lstStyle/>
        <a:p>
          <a:endParaRPr lang="en-GB"/>
        </a:p>
      </dgm:t>
    </dgm:pt>
    <dgm:pt modelId="{6B663CB1-2A3F-4EA7-BA13-82308776FE25}" type="pres">
      <dgm:prSet presAssocID="{BD0C13E4-44A5-4B34-AC17-E569D7738F13}" presName="sibTrans" presStyleCnt="0"/>
      <dgm:spPr/>
      <dgm:t>
        <a:bodyPr/>
        <a:lstStyle/>
        <a:p>
          <a:endParaRPr lang="en-US"/>
        </a:p>
      </dgm:t>
    </dgm:pt>
    <dgm:pt modelId="{97C34C62-7AF1-4BAD-A4C2-07EC7EF6DF5C}" type="pres">
      <dgm:prSet presAssocID="{E1D4CF0D-1097-4BDF-A5E3-E22EB387DE10}" presName="node" presStyleLbl="node1" presStyleIdx="4" presStyleCnt="9">
        <dgm:presLayoutVars>
          <dgm:bulletEnabled val="1"/>
        </dgm:presLayoutVars>
      </dgm:prSet>
      <dgm:spPr/>
      <dgm:t>
        <a:bodyPr/>
        <a:lstStyle/>
        <a:p>
          <a:endParaRPr lang="en-GB"/>
        </a:p>
      </dgm:t>
    </dgm:pt>
    <dgm:pt modelId="{E14120F1-9DB5-453A-8F3C-6C65344D515C}" type="pres">
      <dgm:prSet presAssocID="{6B418B86-ADCC-4075-8118-3199429ACC77}" presName="sibTrans" presStyleCnt="0"/>
      <dgm:spPr/>
      <dgm:t>
        <a:bodyPr/>
        <a:lstStyle/>
        <a:p>
          <a:endParaRPr lang="en-US"/>
        </a:p>
      </dgm:t>
    </dgm:pt>
    <dgm:pt modelId="{0DE56D17-7105-4D84-96C4-125376987426}" type="pres">
      <dgm:prSet presAssocID="{96B9276A-BF6F-4247-9E74-23BDB5FDCADA}" presName="node" presStyleLbl="node1" presStyleIdx="5" presStyleCnt="9">
        <dgm:presLayoutVars>
          <dgm:bulletEnabled val="1"/>
        </dgm:presLayoutVars>
      </dgm:prSet>
      <dgm:spPr/>
      <dgm:t>
        <a:bodyPr/>
        <a:lstStyle/>
        <a:p>
          <a:endParaRPr lang="en-GB"/>
        </a:p>
      </dgm:t>
    </dgm:pt>
    <dgm:pt modelId="{D4C3F039-B733-4A16-905C-9D1E7B16C214}" type="pres">
      <dgm:prSet presAssocID="{8DD0C9F0-435A-47B2-BB97-CC4B992D2E69}" presName="sibTrans" presStyleCnt="0"/>
      <dgm:spPr/>
      <dgm:t>
        <a:bodyPr/>
        <a:lstStyle/>
        <a:p>
          <a:endParaRPr lang="en-US"/>
        </a:p>
      </dgm:t>
    </dgm:pt>
    <dgm:pt modelId="{0DD740E5-C377-4FC9-B30C-D5A41EBE87DF}" type="pres">
      <dgm:prSet presAssocID="{30DD83F7-2116-4C6A-BAA3-90199A8CF3D1}" presName="node" presStyleLbl="node1" presStyleIdx="6" presStyleCnt="9">
        <dgm:presLayoutVars>
          <dgm:bulletEnabled val="1"/>
        </dgm:presLayoutVars>
      </dgm:prSet>
      <dgm:spPr/>
      <dgm:t>
        <a:bodyPr/>
        <a:lstStyle/>
        <a:p>
          <a:endParaRPr lang="en-GB"/>
        </a:p>
      </dgm:t>
    </dgm:pt>
    <dgm:pt modelId="{B9EA87E5-8061-4D9B-A2EA-C8F38135AEE2}" type="pres">
      <dgm:prSet presAssocID="{6F36A8FB-AE0C-4BDE-A0C5-25A131A9D64D}" presName="sibTrans" presStyleCnt="0"/>
      <dgm:spPr/>
      <dgm:t>
        <a:bodyPr/>
        <a:lstStyle/>
        <a:p>
          <a:endParaRPr lang="en-US"/>
        </a:p>
      </dgm:t>
    </dgm:pt>
    <dgm:pt modelId="{4836E37D-6D95-4AEF-8BDF-D75517F11C1A}" type="pres">
      <dgm:prSet presAssocID="{ABFEBFF8-9F00-4CCA-86F6-0003D39AC445}" presName="node" presStyleLbl="node1" presStyleIdx="7" presStyleCnt="9">
        <dgm:presLayoutVars>
          <dgm:bulletEnabled val="1"/>
        </dgm:presLayoutVars>
      </dgm:prSet>
      <dgm:spPr/>
      <dgm:t>
        <a:bodyPr/>
        <a:lstStyle/>
        <a:p>
          <a:endParaRPr lang="en-GB"/>
        </a:p>
      </dgm:t>
    </dgm:pt>
    <dgm:pt modelId="{8F408769-1DA1-4C38-98C5-0CF17B66D906}" type="pres">
      <dgm:prSet presAssocID="{F0898324-9658-4C10-905C-7616E9986122}" presName="sibTrans" presStyleCnt="0"/>
      <dgm:spPr/>
      <dgm:t>
        <a:bodyPr/>
        <a:lstStyle/>
        <a:p>
          <a:endParaRPr lang="en-US"/>
        </a:p>
      </dgm:t>
    </dgm:pt>
    <dgm:pt modelId="{74843EE8-C825-46DB-BB1B-ABC120AD2488}" type="pres">
      <dgm:prSet presAssocID="{E14EA449-7C77-42FF-82DC-5E250F10BADA}" presName="node" presStyleLbl="node1" presStyleIdx="8" presStyleCnt="9">
        <dgm:presLayoutVars>
          <dgm:bulletEnabled val="1"/>
        </dgm:presLayoutVars>
      </dgm:prSet>
      <dgm:spPr/>
      <dgm:t>
        <a:bodyPr/>
        <a:lstStyle/>
        <a:p>
          <a:endParaRPr lang="en-GB"/>
        </a:p>
      </dgm:t>
    </dgm:pt>
  </dgm:ptLst>
  <dgm:cxnLst>
    <dgm:cxn modelId="{E0F0BCB0-A63C-0748-92A1-E5836B594551}" type="presOf" srcId="{96B9276A-BF6F-4247-9E74-23BDB5FDCADA}" destId="{0DE56D17-7105-4D84-96C4-125376987426}" srcOrd="0" destOrd="0" presId="urn:microsoft.com/office/officeart/2005/8/layout/default"/>
    <dgm:cxn modelId="{B73867F4-581F-4863-BC2F-A7C0F7DD5B5A}" srcId="{BBB8EC96-9E92-4B94-BD9E-0283328630AC}" destId="{F737F937-1E77-4EF5-B34A-41813433F63F}" srcOrd="1" destOrd="0" parTransId="{0DC1B262-3509-437B-B31E-4BC5F499E84D}" sibTransId="{B5B4974B-832D-4AEC-9873-412ED3ADB68B}"/>
    <dgm:cxn modelId="{E2BCA48F-3E80-4487-B5E3-EDC29FA75DF7}" srcId="{BBB8EC96-9E92-4B94-BD9E-0283328630AC}" destId="{ABFEBFF8-9F00-4CCA-86F6-0003D39AC445}" srcOrd="7" destOrd="0" parTransId="{7F3A8FC6-15D9-41C8-83B7-50A7C4D5388E}" sibTransId="{F0898324-9658-4C10-905C-7616E9986122}"/>
    <dgm:cxn modelId="{94C86174-15D5-2A45-8111-135EECCE5B1C}" type="presOf" srcId="{BEA6A997-5E60-4573-B733-DDFE4DE277E8}" destId="{B6E60BF7-87E1-4B2C-A48E-6D23C88D30FF}" srcOrd="0" destOrd="0" presId="urn:microsoft.com/office/officeart/2005/8/layout/default"/>
    <dgm:cxn modelId="{F0974153-99DB-4B83-B31F-B0C2AC800116}" srcId="{BBB8EC96-9E92-4B94-BD9E-0283328630AC}" destId="{BEA6A997-5E60-4573-B733-DDFE4DE277E8}" srcOrd="2" destOrd="0" parTransId="{E4B99C40-DBA0-4CE1-89FF-C332E30F8789}" sibTransId="{1E6CE666-B530-4184-A1AC-2A1441807F65}"/>
    <dgm:cxn modelId="{7EAE9C57-155C-5849-8266-56BBC9DA3854}" type="presOf" srcId="{ABFEBFF8-9F00-4CCA-86F6-0003D39AC445}" destId="{4836E37D-6D95-4AEF-8BDF-D75517F11C1A}" srcOrd="0" destOrd="0" presId="urn:microsoft.com/office/officeart/2005/8/layout/default"/>
    <dgm:cxn modelId="{82673E81-823B-4FE8-8CA0-3C4214BD150E}" srcId="{BBB8EC96-9E92-4B94-BD9E-0283328630AC}" destId="{3A17D63D-0556-4C0B-AC44-575C40861F78}" srcOrd="3" destOrd="0" parTransId="{A66A6149-A611-492B-9772-F35040EA6A67}" sibTransId="{BD0C13E4-44A5-4B34-AC17-E569D7738F13}"/>
    <dgm:cxn modelId="{F6E24A1F-CBD3-4C8A-84C1-8252E55342D5}" srcId="{BBB8EC96-9E92-4B94-BD9E-0283328630AC}" destId="{96B9276A-BF6F-4247-9E74-23BDB5FDCADA}" srcOrd="5" destOrd="0" parTransId="{2F8FFA9E-5DE8-45C5-B05A-D47EED5B6066}" sibTransId="{8DD0C9F0-435A-47B2-BB97-CC4B992D2E69}"/>
    <dgm:cxn modelId="{96493761-E92C-674D-8FB4-D75351AA9ED8}" type="presOf" srcId="{E14EA449-7C77-42FF-82DC-5E250F10BADA}" destId="{74843EE8-C825-46DB-BB1B-ABC120AD2488}" srcOrd="0" destOrd="0" presId="urn:microsoft.com/office/officeart/2005/8/layout/default"/>
    <dgm:cxn modelId="{8C12BC74-D93F-784E-8E0C-58335AF79292}" type="presOf" srcId="{30DD83F7-2116-4C6A-BAA3-90199A8CF3D1}" destId="{0DD740E5-C377-4FC9-B30C-D5A41EBE87DF}" srcOrd="0" destOrd="0" presId="urn:microsoft.com/office/officeart/2005/8/layout/default"/>
    <dgm:cxn modelId="{2DE60C34-B957-446A-8C21-8599D3933D62}" srcId="{BBB8EC96-9E92-4B94-BD9E-0283328630AC}" destId="{E14EA449-7C77-42FF-82DC-5E250F10BADA}" srcOrd="8" destOrd="0" parTransId="{2EA97A52-601B-4B2E-824A-F643C3ABD3A2}" sibTransId="{25AF8030-C318-4BC7-8424-0839EEFCB177}"/>
    <dgm:cxn modelId="{20DBAB09-3ACC-7345-96E5-5D5E5AB29B2A}" type="presOf" srcId="{3A17D63D-0556-4C0B-AC44-575C40861F78}" destId="{40F43741-C9A6-4167-B66D-85395BBD6516}" srcOrd="0" destOrd="0" presId="urn:microsoft.com/office/officeart/2005/8/layout/default"/>
    <dgm:cxn modelId="{44500EC6-A16A-804B-9712-3007AFB13B7D}" type="presOf" srcId="{F737F937-1E77-4EF5-B34A-41813433F63F}" destId="{354C2F26-794E-4ECE-800F-76CF3E205A1C}" srcOrd="0" destOrd="0" presId="urn:microsoft.com/office/officeart/2005/8/layout/default"/>
    <dgm:cxn modelId="{AD09A7FC-7DA9-E244-87E3-0470C96956FC}" type="presOf" srcId="{E1D4CF0D-1097-4BDF-A5E3-E22EB387DE10}" destId="{97C34C62-7AF1-4BAD-A4C2-07EC7EF6DF5C}" srcOrd="0" destOrd="0" presId="urn:microsoft.com/office/officeart/2005/8/layout/default"/>
    <dgm:cxn modelId="{FC131A05-B7E3-47A1-8165-EECADB355AE7}" srcId="{BBB8EC96-9E92-4B94-BD9E-0283328630AC}" destId="{E1D4CF0D-1097-4BDF-A5E3-E22EB387DE10}" srcOrd="4" destOrd="0" parTransId="{5B6C6B70-D84A-4232-B94E-A9BC2188C20C}" sibTransId="{6B418B86-ADCC-4075-8118-3199429ACC77}"/>
    <dgm:cxn modelId="{521BC8D1-0B0B-7C44-BED4-63FACA75357B}" type="presOf" srcId="{B435D36B-081C-4EE6-BE94-CB7B316B6F1A}" destId="{1FE8B2E8-0380-4BB9-B298-A89B16984F95}" srcOrd="0" destOrd="0" presId="urn:microsoft.com/office/officeart/2005/8/layout/default"/>
    <dgm:cxn modelId="{968BE1B7-777D-4AB1-B16D-CBD4E435A732}" srcId="{BBB8EC96-9E92-4B94-BD9E-0283328630AC}" destId="{30DD83F7-2116-4C6A-BAA3-90199A8CF3D1}" srcOrd="6" destOrd="0" parTransId="{327EBBA6-6361-4D88-A7B8-4EDF63CD9ACE}" sibTransId="{6F36A8FB-AE0C-4BDE-A0C5-25A131A9D64D}"/>
    <dgm:cxn modelId="{DCE534AB-C9B0-4063-BDD8-8022701470D5}" srcId="{BBB8EC96-9E92-4B94-BD9E-0283328630AC}" destId="{B435D36B-081C-4EE6-BE94-CB7B316B6F1A}" srcOrd="0" destOrd="0" parTransId="{24EE9326-B8D1-4127-A1AC-09D2EEEBF959}" sibTransId="{39D5A6ED-3E22-4AD1-B6EB-489FEB2B3355}"/>
    <dgm:cxn modelId="{901D7FD6-1498-9542-94A1-DB443EFD21C8}" type="presOf" srcId="{BBB8EC96-9E92-4B94-BD9E-0283328630AC}" destId="{A60591EC-26BF-49C1-B47F-D16A4534CB57}" srcOrd="0" destOrd="0" presId="urn:microsoft.com/office/officeart/2005/8/layout/default"/>
    <dgm:cxn modelId="{B6E1B423-7830-E447-BCE1-10DA3FE56244}" type="presParOf" srcId="{A60591EC-26BF-49C1-B47F-D16A4534CB57}" destId="{1FE8B2E8-0380-4BB9-B298-A89B16984F95}" srcOrd="0" destOrd="0" presId="urn:microsoft.com/office/officeart/2005/8/layout/default"/>
    <dgm:cxn modelId="{A11DAD88-FE36-3E46-B7C9-6C38BAED56AB}" type="presParOf" srcId="{A60591EC-26BF-49C1-B47F-D16A4534CB57}" destId="{7BA23AE0-AA60-43C6-A04C-EB44303880B2}" srcOrd="1" destOrd="0" presId="urn:microsoft.com/office/officeart/2005/8/layout/default"/>
    <dgm:cxn modelId="{5B51AC5E-7BCF-0642-963A-C3106D9F871E}" type="presParOf" srcId="{A60591EC-26BF-49C1-B47F-D16A4534CB57}" destId="{354C2F26-794E-4ECE-800F-76CF3E205A1C}" srcOrd="2" destOrd="0" presId="urn:microsoft.com/office/officeart/2005/8/layout/default"/>
    <dgm:cxn modelId="{2458173B-0923-6D47-9F64-B8CD9141134D}" type="presParOf" srcId="{A60591EC-26BF-49C1-B47F-D16A4534CB57}" destId="{E8E84775-56C5-4A51-8A9D-9F080AB5C000}" srcOrd="3" destOrd="0" presId="urn:microsoft.com/office/officeart/2005/8/layout/default"/>
    <dgm:cxn modelId="{C889D592-89A2-B948-B9EC-B91B13A78DBF}" type="presParOf" srcId="{A60591EC-26BF-49C1-B47F-D16A4534CB57}" destId="{B6E60BF7-87E1-4B2C-A48E-6D23C88D30FF}" srcOrd="4" destOrd="0" presId="urn:microsoft.com/office/officeart/2005/8/layout/default"/>
    <dgm:cxn modelId="{868C1868-6238-5043-A298-DB844A944FBB}" type="presParOf" srcId="{A60591EC-26BF-49C1-B47F-D16A4534CB57}" destId="{2315E812-7CF6-4A08-A3E8-236B26218B3C}" srcOrd="5" destOrd="0" presId="urn:microsoft.com/office/officeart/2005/8/layout/default"/>
    <dgm:cxn modelId="{E15A324F-541E-F14C-AEB1-78922354CBA7}" type="presParOf" srcId="{A60591EC-26BF-49C1-B47F-D16A4534CB57}" destId="{40F43741-C9A6-4167-B66D-85395BBD6516}" srcOrd="6" destOrd="0" presId="urn:microsoft.com/office/officeart/2005/8/layout/default"/>
    <dgm:cxn modelId="{7C5558A3-1EFA-A74A-9742-BE8BF62BDB47}" type="presParOf" srcId="{A60591EC-26BF-49C1-B47F-D16A4534CB57}" destId="{6B663CB1-2A3F-4EA7-BA13-82308776FE25}" srcOrd="7" destOrd="0" presId="urn:microsoft.com/office/officeart/2005/8/layout/default"/>
    <dgm:cxn modelId="{8E1B66C7-481B-4E49-819C-2751032C109D}" type="presParOf" srcId="{A60591EC-26BF-49C1-B47F-D16A4534CB57}" destId="{97C34C62-7AF1-4BAD-A4C2-07EC7EF6DF5C}" srcOrd="8" destOrd="0" presId="urn:microsoft.com/office/officeart/2005/8/layout/default"/>
    <dgm:cxn modelId="{C75F6F6D-9ABE-9E44-9439-7DF10A9F2D76}" type="presParOf" srcId="{A60591EC-26BF-49C1-B47F-D16A4534CB57}" destId="{E14120F1-9DB5-453A-8F3C-6C65344D515C}" srcOrd="9" destOrd="0" presId="urn:microsoft.com/office/officeart/2005/8/layout/default"/>
    <dgm:cxn modelId="{DCFC4326-B0D1-CC4F-B6C7-5A6A06EF3DF1}" type="presParOf" srcId="{A60591EC-26BF-49C1-B47F-D16A4534CB57}" destId="{0DE56D17-7105-4D84-96C4-125376987426}" srcOrd="10" destOrd="0" presId="urn:microsoft.com/office/officeart/2005/8/layout/default"/>
    <dgm:cxn modelId="{5AD3D70F-89CE-A243-B456-EF5C91068D16}" type="presParOf" srcId="{A60591EC-26BF-49C1-B47F-D16A4534CB57}" destId="{D4C3F039-B733-4A16-905C-9D1E7B16C214}" srcOrd="11" destOrd="0" presId="urn:microsoft.com/office/officeart/2005/8/layout/default"/>
    <dgm:cxn modelId="{75E75AD7-C73A-7046-BE0C-DA41B8C6CD25}" type="presParOf" srcId="{A60591EC-26BF-49C1-B47F-D16A4534CB57}" destId="{0DD740E5-C377-4FC9-B30C-D5A41EBE87DF}" srcOrd="12" destOrd="0" presId="urn:microsoft.com/office/officeart/2005/8/layout/default"/>
    <dgm:cxn modelId="{969F681F-5E10-324D-9B33-A12FDC548561}" type="presParOf" srcId="{A60591EC-26BF-49C1-B47F-D16A4534CB57}" destId="{B9EA87E5-8061-4D9B-A2EA-C8F38135AEE2}" srcOrd="13" destOrd="0" presId="urn:microsoft.com/office/officeart/2005/8/layout/default"/>
    <dgm:cxn modelId="{CE91DA89-875B-FA47-A254-3EF813810F18}" type="presParOf" srcId="{A60591EC-26BF-49C1-B47F-D16A4534CB57}" destId="{4836E37D-6D95-4AEF-8BDF-D75517F11C1A}" srcOrd="14" destOrd="0" presId="urn:microsoft.com/office/officeart/2005/8/layout/default"/>
    <dgm:cxn modelId="{04CFB979-F0FA-BC40-BEE1-828362655F0F}" type="presParOf" srcId="{A60591EC-26BF-49C1-B47F-D16A4534CB57}" destId="{8F408769-1DA1-4C38-98C5-0CF17B66D906}" srcOrd="15" destOrd="0" presId="urn:microsoft.com/office/officeart/2005/8/layout/default"/>
    <dgm:cxn modelId="{F26ED878-0471-1D43-A52A-38C545F43E7B}" type="presParOf" srcId="{A60591EC-26BF-49C1-B47F-D16A4534CB57}" destId="{74843EE8-C825-46DB-BB1B-ABC120AD248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8210E-3485-044F-85B8-1F451618AE1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534D43F9-6686-644D-8A30-471B9BCEC0B0}">
      <dgm:prSet phldrT="[Text]" custT="1"/>
      <dgm:spPr>
        <a:solidFill>
          <a:srgbClr val="800000"/>
        </a:solidFill>
        <a:ln>
          <a:solidFill>
            <a:srgbClr val="FF0000"/>
          </a:solidFill>
        </a:ln>
      </dgm:spPr>
      <dgm:t>
        <a:bodyPr/>
        <a:lstStyle/>
        <a:p>
          <a:r>
            <a:rPr lang="en-US" sz="2000" dirty="0" smtClean="0"/>
            <a:t>Youth Violence</a:t>
          </a:r>
          <a:endParaRPr lang="en-US" sz="2000" dirty="0"/>
        </a:p>
      </dgm:t>
    </dgm:pt>
    <dgm:pt modelId="{C1A09174-F604-C340-8513-A255C74379A0}" type="parTrans" cxnId="{7FD0F730-D98C-9D49-AE10-8300142887E6}">
      <dgm:prSet/>
      <dgm:spPr/>
      <dgm:t>
        <a:bodyPr/>
        <a:lstStyle/>
        <a:p>
          <a:endParaRPr lang="en-US"/>
        </a:p>
      </dgm:t>
    </dgm:pt>
    <dgm:pt modelId="{FF1D6820-67BF-6E4B-84F3-2E9DD16BA594}" type="sibTrans" cxnId="{7FD0F730-D98C-9D49-AE10-8300142887E6}">
      <dgm:prSet/>
      <dgm:spPr/>
      <dgm:t>
        <a:bodyPr/>
        <a:lstStyle/>
        <a:p>
          <a:endParaRPr lang="en-US"/>
        </a:p>
      </dgm:t>
    </dgm:pt>
    <dgm:pt modelId="{78687E64-02F1-7342-8710-4F7330403C7B}">
      <dgm:prSet phldrT="[Text]" custT="1"/>
      <dgm:spPr>
        <a:blipFill rotWithShape="0">
          <a:blip xmlns:r="http://schemas.openxmlformats.org/officeDocument/2006/relationships" r:embed="rId1"/>
          <a:stretch>
            <a:fillRect/>
          </a:stretch>
        </a:blipFill>
      </dgm:spPr>
      <dgm:t>
        <a:bodyPr/>
        <a:lstStyle/>
        <a:p>
          <a:endParaRPr lang="en-US" sz="1800" dirty="0" smtClean="0"/>
        </a:p>
        <a:p>
          <a:endParaRPr lang="en-US" sz="1800" dirty="0" smtClean="0"/>
        </a:p>
        <a:p>
          <a:endParaRPr lang="en-US" sz="1600" b="1" dirty="0" smtClean="0">
            <a:solidFill>
              <a:srgbClr val="FFFF00"/>
            </a:solidFill>
          </a:endParaRPr>
        </a:p>
        <a:p>
          <a:r>
            <a:rPr lang="en-US" sz="1600" b="1" dirty="0" smtClean="0">
              <a:solidFill>
                <a:srgbClr val="FFFF00"/>
              </a:solidFill>
            </a:rPr>
            <a:t>Family Factors</a:t>
          </a:r>
          <a:endParaRPr lang="en-US" sz="1600" b="1" dirty="0">
            <a:solidFill>
              <a:srgbClr val="FFFF00"/>
            </a:solidFill>
          </a:endParaRPr>
        </a:p>
      </dgm:t>
    </dgm:pt>
    <dgm:pt modelId="{4DD9688E-0ED3-A047-AFC5-23C7C51D08A9}" type="parTrans" cxnId="{F370C3E4-81C3-EA4A-9692-50F4AB49918D}">
      <dgm:prSet/>
      <dgm:spPr>
        <a:solidFill>
          <a:schemeClr val="tx1"/>
        </a:solidFill>
      </dgm:spPr>
      <dgm:t>
        <a:bodyPr/>
        <a:lstStyle/>
        <a:p>
          <a:endParaRPr lang="en-US"/>
        </a:p>
      </dgm:t>
    </dgm:pt>
    <dgm:pt modelId="{ED77F6FF-A129-CF4E-9A2F-FC6D92420744}" type="sibTrans" cxnId="{F370C3E4-81C3-EA4A-9692-50F4AB49918D}">
      <dgm:prSet/>
      <dgm:spPr/>
      <dgm:t>
        <a:bodyPr/>
        <a:lstStyle/>
        <a:p>
          <a:endParaRPr lang="en-US"/>
        </a:p>
      </dgm:t>
    </dgm:pt>
    <dgm:pt modelId="{B66E22A2-555E-6B44-98C3-89CCEA2D5E26}">
      <dgm:prSet phldrT="[Text]"/>
      <dgm:spPr>
        <a:blipFill rotWithShape="0">
          <a:blip xmlns:r="http://schemas.openxmlformats.org/officeDocument/2006/relationships" r:embed="rId2"/>
          <a:stretch>
            <a:fillRect/>
          </a:stretch>
        </a:blipFill>
      </dgm:spPr>
      <dgm:t>
        <a:bodyPr/>
        <a:lstStyle/>
        <a:p>
          <a:endParaRPr lang="en-US" dirty="0" smtClean="0"/>
        </a:p>
        <a:p>
          <a:endParaRPr lang="en-US" dirty="0" smtClean="0"/>
        </a:p>
        <a:p>
          <a:endParaRPr lang="en-US" b="1" dirty="0" smtClean="0">
            <a:solidFill>
              <a:srgbClr val="FFFF00"/>
            </a:solidFill>
          </a:endParaRPr>
        </a:p>
        <a:p>
          <a:endParaRPr lang="en-US" b="1" dirty="0" smtClean="0">
            <a:solidFill>
              <a:srgbClr val="FFFF00"/>
            </a:solidFill>
          </a:endParaRPr>
        </a:p>
        <a:p>
          <a:r>
            <a:rPr lang="en-US" b="1" dirty="0" smtClean="0">
              <a:solidFill>
                <a:srgbClr val="FFFF00"/>
              </a:solidFill>
            </a:rPr>
            <a:t>Community Factors </a:t>
          </a:r>
          <a:endParaRPr lang="en-US" b="1" dirty="0">
            <a:solidFill>
              <a:srgbClr val="FFFF00"/>
            </a:solidFill>
          </a:endParaRPr>
        </a:p>
      </dgm:t>
    </dgm:pt>
    <dgm:pt modelId="{C8EC7148-F908-2949-91F2-401829B697F6}" type="parTrans" cxnId="{9C426F4F-117C-F14A-BBB4-4DDC73A7B96D}">
      <dgm:prSet/>
      <dgm:spPr>
        <a:solidFill>
          <a:schemeClr val="tx1"/>
        </a:solidFill>
      </dgm:spPr>
      <dgm:t>
        <a:bodyPr/>
        <a:lstStyle/>
        <a:p>
          <a:endParaRPr lang="en-US"/>
        </a:p>
      </dgm:t>
    </dgm:pt>
    <dgm:pt modelId="{19225221-DED1-EB48-BAF3-90911AEE3257}" type="sibTrans" cxnId="{9C426F4F-117C-F14A-BBB4-4DDC73A7B96D}">
      <dgm:prSet/>
      <dgm:spPr/>
      <dgm:t>
        <a:bodyPr/>
        <a:lstStyle/>
        <a:p>
          <a:endParaRPr lang="en-US"/>
        </a:p>
      </dgm:t>
    </dgm:pt>
    <dgm:pt modelId="{C9EEEDF2-EB98-2F43-A5E6-146AFB2368EB}">
      <dgm:prSet phldrT="[Text]" custT="1"/>
      <dgm:spPr>
        <a:blipFill rotWithShape="0">
          <a:blip xmlns:r="http://schemas.openxmlformats.org/officeDocument/2006/relationships" r:embed="rId3"/>
          <a:stretch>
            <a:fillRect/>
          </a:stretch>
        </a:blipFill>
      </dgm:spPr>
      <dgm:t>
        <a:bodyPr/>
        <a:lstStyle/>
        <a:p>
          <a:endParaRPr lang="en-US" sz="1400" dirty="0" smtClean="0"/>
        </a:p>
        <a:p>
          <a:endParaRPr lang="en-US" sz="1400" dirty="0" smtClean="0"/>
        </a:p>
        <a:p>
          <a:endParaRPr lang="en-US" sz="1400" dirty="0" smtClean="0"/>
        </a:p>
        <a:p>
          <a:r>
            <a:rPr lang="en-US" sz="1400" b="1" dirty="0" smtClean="0">
              <a:solidFill>
                <a:srgbClr val="FFFF00"/>
              </a:solidFill>
            </a:rPr>
            <a:t>Individual Factors</a:t>
          </a:r>
          <a:endParaRPr lang="en-US" b="1" dirty="0">
            <a:solidFill>
              <a:srgbClr val="FFFF00"/>
            </a:solidFill>
          </a:endParaRPr>
        </a:p>
      </dgm:t>
    </dgm:pt>
    <dgm:pt modelId="{23EAA249-55B3-584B-A335-FB84EA8EEDC9}" type="parTrans" cxnId="{621F3DA1-831F-C647-977F-4B26DF5BF48F}">
      <dgm:prSet/>
      <dgm:spPr>
        <a:solidFill>
          <a:schemeClr val="tx1"/>
        </a:solidFill>
      </dgm:spPr>
      <dgm:t>
        <a:bodyPr/>
        <a:lstStyle/>
        <a:p>
          <a:endParaRPr lang="en-US"/>
        </a:p>
      </dgm:t>
    </dgm:pt>
    <dgm:pt modelId="{E64C1935-F092-1A45-93F4-1C4AB46406C0}" type="sibTrans" cxnId="{621F3DA1-831F-C647-977F-4B26DF5BF48F}">
      <dgm:prSet/>
      <dgm:spPr/>
      <dgm:t>
        <a:bodyPr/>
        <a:lstStyle/>
        <a:p>
          <a:endParaRPr lang="en-US"/>
        </a:p>
      </dgm:t>
    </dgm:pt>
    <dgm:pt modelId="{0DF82F96-DAE9-7441-998F-22C8D550505B}">
      <dgm:prSet phldrT="[Text]"/>
      <dgm:spPr>
        <a:blipFill rotWithShape="0">
          <a:blip xmlns:r="http://schemas.openxmlformats.org/officeDocument/2006/relationships" r:embed="rId4"/>
          <a:stretch>
            <a:fillRect/>
          </a:stretch>
        </a:blipFill>
      </dgm:spPr>
      <dgm:t>
        <a:bodyPr/>
        <a:lstStyle/>
        <a:p>
          <a:endParaRPr lang="en-US" dirty="0" smtClean="0"/>
        </a:p>
        <a:p>
          <a:endParaRPr lang="en-US" dirty="0" smtClean="0"/>
        </a:p>
        <a:p>
          <a:endParaRPr lang="en-US" b="1" dirty="0" smtClean="0">
            <a:solidFill>
              <a:srgbClr val="FFFF00"/>
            </a:solidFill>
          </a:endParaRPr>
        </a:p>
        <a:p>
          <a:endParaRPr lang="en-US" b="1" dirty="0" smtClean="0">
            <a:solidFill>
              <a:srgbClr val="FFFF00"/>
            </a:solidFill>
          </a:endParaRPr>
        </a:p>
        <a:p>
          <a:r>
            <a:rPr lang="en-US" b="1" dirty="0" smtClean="0">
              <a:solidFill>
                <a:srgbClr val="FFFF00"/>
              </a:solidFill>
            </a:rPr>
            <a:t>Peer Factors </a:t>
          </a:r>
          <a:endParaRPr lang="en-US" b="1" dirty="0">
            <a:solidFill>
              <a:srgbClr val="FFFF00"/>
            </a:solidFill>
          </a:endParaRPr>
        </a:p>
      </dgm:t>
    </dgm:pt>
    <dgm:pt modelId="{684C2A71-0E1A-C54E-85A8-5F1545E9DB10}" type="parTrans" cxnId="{F060523D-1905-1642-AF83-F9116C1BFD40}">
      <dgm:prSet/>
      <dgm:spPr>
        <a:solidFill>
          <a:srgbClr val="000000"/>
        </a:solidFill>
      </dgm:spPr>
      <dgm:t>
        <a:bodyPr/>
        <a:lstStyle/>
        <a:p>
          <a:endParaRPr lang="en-US"/>
        </a:p>
      </dgm:t>
    </dgm:pt>
    <dgm:pt modelId="{227893C5-B8ED-BF42-BA03-0DF7175A6C53}" type="sibTrans" cxnId="{F060523D-1905-1642-AF83-F9116C1BFD40}">
      <dgm:prSet/>
      <dgm:spPr/>
      <dgm:t>
        <a:bodyPr/>
        <a:lstStyle/>
        <a:p>
          <a:endParaRPr lang="en-US"/>
        </a:p>
      </dgm:t>
    </dgm:pt>
    <dgm:pt modelId="{07B35A2D-1C10-9E47-A15C-FEF2E49213DA}">
      <dgm:prSet phldrT="[Text]" custT="1"/>
      <dgm:spPr>
        <a:blipFill rotWithShape="0">
          <a:blip xmlns:r="http://schemas.openxmlformats.org/officeDocument/2006/relationships" r:embed="rId5"/>
          <a:stretch>
            <a:fillRect/>
          </a:stretch>
        </a:blipFill>
      </dgm:spPr>
      <dgm:t>
        <a:bodyPr/>
        <a:lstStyle/>
        <a:p>
          <a:pPr>
            <a:lnSpc>
              <a:spcPct val="90000"/>
            </a:lnSpc>
          </a:pPr>
          <a:endParaRPr lang="en-US" sz="1400" b="1" dirty="0" smtClean="0">
            <a:solidFill>
              <a:srgbClr val="FFFF00"/>
            </a:solidFill>
          </a:endParaRPr>
        </a:p>
        <a:p>
          <a:pPr>
            <a:lnSpc>
              <a:spcPct val="90000"/>
            </a:lnSpc>
          </a:pPr>
          <a:endParaRPr lang="en-US" sz="1400" b="1" dirty="0" smtClean="0">
            <a:solidFill>
              <a:srgbClr val="FFFF00"/>
            </a:solidFill>
          </a:endParaRPr>
        </a:p>
        <a:p>
          <a:pPr>
            <a:lnSpc>
              <a:spcPct val="50000"/>
            </a:lnSpc>
          </a:pPr>
          <a:r>
            <a:rPr lang="en-US" sz="1400" b="1" dirty="0" smtClean="0">
              <a:solidFill>
                <a:srgbClr val="FFFF00"/>
              </a:solidFill>
            </a:rPr>
            <a:t>Developmental</a:t>
          </a:r>
        </a:p>
        <a:p>
          <a:pPr>
            <a:lnSpc>
              <a:spcPct val="50000"/>
            </a:lnSpc>
          </a:pPr>
          <a:r>
            <a:rPr lang="en-US" sz="1400" b="1" dirty="0" smtClean="0">
              <a:solidFill>
                <a:srgbClr val="FFFF00"/>
              </a:solidFill>
            </a:rPr>
            <a:t>Factors</a:t>
          </a:r>
          <a:r>
            <a:rPr lang="en-US" sz="3600" b="1" dirty="0" smtClean="0">
              <a:solidFill>
                <a:srgbClr val="FFFF00"/>
              </a:solidFill>
            </a:rPr>
            <a:t> </a:t>
          </a:r>
          <a:endParaRPr lang="en-US" sz="3600" b="1" dirty="0">
            <a:solidFill>
              <a:srgbClr val="FFFF00"/>
            </a:solidFill>
          </a:endParaRPr>
        </a:p>
      </dgm:t>
    </dgm:pt>
    <dgm:pt modelId="{2C35BC50-3DCF-3C4B-90C7-DD34DE9A8FA5}" type="parTrans" cxnId="{28AC95D5-30D0-114F-8700-8D02EEFF506A}">
      <dgm:prSet/>
      <dgm:spPr>
        <a:solidFill>
          <a:schemeClr val="tx1"/>
        </a:solidFill>
      </dgm:spPr>
      <dgm:t>
        <a:bodyPr/>
        <a:lstStyle/>
        <a:p>
          <a:endParaRPr lang="en-US"/>
        </a:p>
      </dgm:t>
    </dgm:pt>
    <dgm:pt modelId="{E07E1512-B842-C14C-BF4D-D151EA81CFDF}" type="sibTrans" cxnId="{28AC95D5-30D0-114F-8700-8D02EEFF506A}">
      <dgm:prSet/>
      <dgm:spPr/>
      <dgm:t>
        <a:bodyPr/>
        <a:lstStyle/>
        <a:p>
          <a:endParaRPr lang="en-US"/>
        </a:p>
      </dgm:t>
    </dgm:pt>
    <dgm:pt modelId="{484B4D9F-4ED2-9E42-B68D-C6811482AF86}" type="pres">
      <dgm:prSet presAssocID="{BA88210E-3485-044F-85B8-1F451618AE1D}" presName="cycle" presStyleCnt="0">
        <dgm:presLayoutVars>
          <dgm:chMax val="1"/>
          <dgm:dir/>
          <dgm:animLvl val="ctr"/>
          <dgm:resizeHandles val="exact"/>
        </dgm:presLayoutVars>
      </dgm:prSet>
      <dgm:spPr/>
      <dgm:t>
        <a:bodyPr/>
        <a:lstStyle/>
        <a:p>
          <a:endParaRPr lang="en-US"/>
        </a:p>
      </dgm:t>
    </dgm:pt>
    <dgm:pt modelId="{0F5CCFF1-FA5D-A547-A9B0-4EA7CF4A7308}" type="pres">
      <dgm:prSet presAssocID="{534D43F9-6686-644D-8A30-471B9BCEC0B0}" presName="centerShape" presStyleLbl="node0" presStyleIdx="0" presStyleCnt="1"/>
      <dgm:spPr/>
      <dgm:t>
        <a:bodyPr/>
        <a:lstStyle/>
        <a:p>
          <a:endParaRPr lang="en-US"/>
        </a:p>
      </dgm:t>
    </dgm:pt>
    <dgm:pt modelId="{6ABAB9EA-4A1C-464C-90DC-A954B072AD88}" type="pres">
      <dgm:prSet presAssocID="{23EAA249-55B3-584B-A335-FB84EA8EEDC9}" presName="parTrans" presStyleLbl="bgSibTrans2D1" presStyleIdx="0" presStyleCnt="5"/>
      <dgm:spPr/>
      <dgm:t>
        <a:bodyPr/>
        <a:lstStyle/>
        <a:p>
          <a:endParaRPr lang="en-US"/>
        </a:p>
      </dgm:t>
    </dgm:pt>
    <dgm:pt modelId="{325ED0AA-F744-AF48-8E57-11C0D66D8025}" type="pres">
      <dgm:prSet presAssocID="{C9EEEDF2-EB98-2F43-A5E6-146AFB2368EB}" presName="node" presStyleLbl="node1" presStyleIdx="0" presStyleCnt="5">
        <dgm:presLayoutVars>
          <dgm:bulletEnabled val="1"/>
        </dgm:presLayoutVars>
      </dgm:prSet>
      <dgm:spPr/>
      <dgm:t>
        <a:bodyPr/>
        <a:lstStyle/>
        <a:p>
          <a:endParaRPr lang="en-US"/>
        </a:p>
      </dgm:t>
    </dgm:pt>
    <dgm:pt modelId="{C963539E-CBA9-C949-8FBC-95123B529F76}" type="pres">
      <dgm:prSet presAssocID="{2C35BC50-3DCF-3C4B-90C7-DD34DE9A8FA5}" presName="parTrans" presStyleLbl="bgSibTrans2D1" presStyleIdx="1" presStyleCnt="5"/>
      <dgm:spPr/>
      <dgm:t>
        <a:bodyPr/>
        <a:lstStyle/>
        <a:p>
          <a:endParaRPr lang="en-US"/>
        </a:p>
      </dgm:t>
    </dgm:pt>
    <dgm:pt modelId="{E4372706-8473-7740-B54F-4401BEC82059}" type="pres">
      <dgm:prSet presAssocID="{07B35A2D-1C10-9E47-A15C-FEF2E49213DA}" presName="node" presStyleLbl="node1" presStyleIdx="1" presStyleCnt="5">
        <dgm:presLayoutVars>
          <dgm:bulletEnabled val="1"/>
        </dgm:presLayoutVars>
      </dgm:prSet>
      <dgm:spPr/>
      <dgm:t>
        <a:bodyPr/>
        <a:lstStyle/>
        <a:p>
          <a:endParaRPr lang="en-US"/>
        </a:p>
      </dgm:t>
    </dgm:pt>
    <dgm:pt modelId="{9F58C15D-7B0D-1749-A4F4-886E88C6B658}" type="pres">
      <dgm:prSet presAssocID="{4DD9688E-0ED3-A047-AFC5-23C7C51D08A9}" presName="parTrans" presStyleLbl="bgSibTrans2D1" presStyleIdx="2" presStyleCnt="5"/>
      <dgm:spPr/>
      <dgm:t>
        <a:bodyPr/>
        <a:lstStyle/>
        <a:p>
          <a:endParaRPr lang="en-US"/>
        </a:p>
      </dgm:t>
    </dgm:pt>
    <dgm:pt modelId="{CDBFDC26-9DB4-1544-88A1-5780200F9AB8}" type="pres">
      <dgm:prSet presAssocID="{78687E64-02F1-7342-8710-4F7330403C7B}" presName="node" presStyleLbl="node1" presStyleIdx="2" presStyleCnt="5">
        <dgm:presLayoutVars>
          <dgm:bulletEnabled val="1"/>
        </dgm:presLayoutVars>
      </dgm:prSet>
      <dgm:spPr/>
      <dgm:t>
        <a:bodyPr/>
        <a:lstStyle/>
        <a:p>
          <a:endParaRPr lang="en-US"/>
        </a:p>
      </dgm:t>
    </dgm:pt>
    <dgm:pt modelId="{8FD27CBF-868E-4D4B-B963-AE3DA9199808}" type="pres">
      <dgm:prSet presAssocID="{C8EC7148-F908-2949-91F2-401829B697F6}" presName="parTrans" presStyleLbl="bgSibTrans2D1" presStyleIdx="3" presStyleCnt="5"/>
      <dgm:spPr/>
      <dgm:t>
        <a:bodyPr/>
        <a:lstStyle/>
        <a:p>
          <a:endParaRPr lang="en-US"/>
        </a:p>
      </dgm:t>
    </dgm:pt>
    <dgm:pt modelId="{AE37B1F8-A8EC-0E45-B9A8-32007E19035D}" type="pres">
      <dgm:prSet presAssocID="{B66E22A2-555E-6B44-98C3-89CCEA2D5E26}" presName="node" presStyleLbl="node1" presStyleIdx="3" presStyleCnt="5">
        <dgm:presLayoutVars>
          <dgm:bulletEnabled val="1"/>
        </dgm:presLayoutVars>
      </dgm:prSet>
      <dgm:spPr/>
      <dgm:t>
        <a:bodyPr/>
        <a:lstStyle/>
        <a:p>
          <a:endParaRPr lang="en-US"/>
        </a:p>
      </dgm:t>
    </dgm:pt>
    <dgm:pt modelId="{8660196B-FEE4-AD4A-AA74-0ACC527A19F4}" type="pres">
      <dgm:prSet presAssocID="{684C2A71-0E1A-C54E-85A8-5F1545E9DB10}" presName="parTrans" presStyleLbl="bgSibTrans2D1" presStyleIdx="4" presStyleCnt="5"/>
      <dgm:spPr/>
      <dgm:t>
        <a:bodyPr/>
        <a:lstStyle/>
        <a:p>
          <a:endParaRPr lang="en-US"/>
        </a:p>
      </dgm:t>
    </dgm:pt>
    <dgm:pt modelId="{7DD962DF-C8EE-BD4E-839C-FE889F34C031}" type="pres">
      <dgm:prSet presAssocID="{0DF82F96-DAE9-7441-998F-22C8D550505B}" presName="node" presStyleLbl="node1" presStyleIdx="4" presStyleCnt="5">
        <dgm:presLayoutVars>
          <dgm:bulletEnabled val="1"/>
        </dgm:presLayoutVars>
      </dgm:prSet>
      <dgm:spPr/>
      <dgm:t>
        <a:bodyPr/>
        <a:lstStyle/>
        <a:p>
          <a:endParaRPr lang="en-US"/>
        </a:p>
      </dgm:t>
    </dgm:pt>
  </dgm:ptLst>
  <dgm:cxnLst>
    <dgm:cxn modelId="{06BA1A01-68D5-C34D-9608-A529FBA37503}" type="presOf" srcId="{534D43F9-6686-644D-8A30-471B9BCEC0B0}" destId="{0F5CCFF1-FA5D-A547-A9B0-4EA7CF4A7308}" srcOrd="0" destOrd="0" presId="urn:microsoft.com/office/officeart/2005/8/layout/radial4"/>
    <dgm:cxn modelId="{0E023CBD-E2A9-4444-9596-D08209F6B76A}" type="presOf" srcId="{23EAA249-55B3-584B-A335-FB84EA8EEDC9}" destId="{6ABAB9EA-4A1C-464C-90DC-A954B072AD88}" srcOrd="0" destOrd="0" presId="urn:microsoft.com/office/officeart/2005/8/layout/radial4"/>
    <dgm:cxn modelId="{5C98E7FF-4D2A-2446-A239-1457ECDDD90F}" type="presOf" srcId="{0DF82F96-DAE9-7441-998F-22C8D550505B}" destId="{7DD962DF-C8EE-BD4E-839C-FE889F34C031}" srcOrd="0" destOrd="0" presId="urn:microsoft.com/office/officeart/2005/8/layout/radial4"/>
    <dgm:cxn modelId="{D2722E4E-73A5-5C49-B6B4-220B0F8985B2}" type="presOf" srcId="{C8EC7148-F908-2949-91F2-401829B697F6}" destId="{8FD27CBF-868E-4D4B-B963-AE3DA9199808}" srcOrd="0" destOrd="0" presId="urn:microsoft.com/office/officeart/2005/8/layout/radial4"/>
    <dgm:cxn modelId="{612C39A4-296D-DC40-B112-91EDDF58AC2A}" type="presOf" srcId="{B66E22A2-555E-6B44-98C3-89CCEA2D5E26}" destId="{AE37B1F8-A8EC-0E45-B9A8-32007E19035D}" srcOrd="0" destOrd="0" presId="urn:microsoft.com/office/officeart/2005/8/layout/radial4"/>
    <dgm:cxn modelId="{0915B7EC-23E7-0849-8764-BA49494506A2}" type="presOf" srcId="{78687E64-02F1-7342-8710-4F7330403C7B}" destId="{CDBFDC26-9DB4-1544-88A1-5780200F9AB8}" srcOrd="0" destOrd="0" presId="urn:microsoft.com/office/officeart/2005/8/layout/radial4"/>
    <dgm:cxn modelId="{7FD0F730-D98C-9D49-AE10-8300142887E6}" srcId="{BA88210E-3485-044F-85B8-1F451618AE1D}" destId="{534D43F9-6686-644D-8A30-471B9BCEC0B0}" srcOrd="0" destOrd="0" parTransId="{C1A09174-F604-C340-8513-A255C74379A0}" sibTransId="{FF1D6820-67BF-6E4B-84F3-2E9DD16BA594}"/>
    <dgm:cxn modelId="{F370C3E4-81C3-EA4A-9692-50F4AB49918D}" srcId="{534D43F9-6686-644D-8A30-471B9BCEC0B0}" destId="{78687E64-02F1-7342-8710-4F7330403C7B}" srcOrd="2" destOrd="0" parTransId="{4DD9688E-0ED3-A047-AFC5-23C7C51D08A9}" sibTransId="{ED77F6FF-A129-CF4E-9A2F-FC6D92420744}"/>
    <dgm:cxn modelId="{621F3DA1-831F-C647-977F-4B26DF5BF48F}" srcId="{534D43F9-6686-644D-8A30-471B9BCEC0B0}" destId="{C9EEEDF2-EB98-2F43-A5E6-146AFB2368EB}" srcOrd="0" destOrd="0" parTransId="{23EAA249-55B3-584B-A335-FB84EA8EEDC9}" sibTransId="{E64C1935-F092-1A45-93F4-1C4AB46406C0}"/>
    <dgm:cxn modelId="{28AC95D5-30D0-114F-8700-8D02EEFF506A}" srcId="{534D43F9-6686-644D-8A30-471B9BCEC0B0}" destId="{07B35A2D-1C10-9E47-A15C-FEF2E49213DA}" srcOrd="1" destOrd="0" parTransId="{2C35BC50-3DCF-3C4B-90C7-DD34DE9A8FA5}" sibTransId="{E07E1512-B842-C14C-BF4D-D151EA81CFDF}"/>
    <dgm:cxn modelId="{3A41232A-6986-6D4F-8165-E34C2C8D62CA}" type="presOf" srcId="{07B35A2D-1C10-9E47-A15C-FEF2E49213DA}" destId="{E4372706-8473-7740-B54F-4401BEC82059}" srcOrd="0" destOrd="0" presId="urn:microsoft.com/office/officeart/2005/8/layout/radial4"/>
    <dgm:cxn modelId="{9C426F4F-117C-F14A-BBB4-4DDC73A7B96D}" srcId="{534D43F9-6686-644D-8A30-471B9BCEC0B0}" destId="{B66E22A2-555E-6B44-98C3-89CCEA2D5E26}" srcOrd="3" destOrd="0" parTransId="{C8EC7148-F908-2949-91F2-401829B697F6}" sibTransId="{19225221-DED1-EB48-BAF3-90911AEE3257}"/>
    <dgm:cxn modelId="{BACFD0FA-38FA-A74C-A5C5-64EA60F39946}" type="presOf" srcId="{2C35BC50-3DCF-3C4B-90C7-DD34DE9A8FA5}" destId="{C963539E-CBA9-C949-8FBC-95123B529F76}" srcOrd="0" destOrd="0" presId="urn:microsoft.com/office/officeart/2005/8/layout/radial4"/>
    <dgm:cxn modelId="{C807D002-63CE-1143-9945-1D489B762857}" type="presOf" srcId="{4DD9688E-0ED3-A047-AFC5-23C7C51D08A9}" destId="{9F58C15D-7B0D-1749-A4F4-886E88C6B658}" srcOrd="0" destOrd="0" presId="urn:microsoft.com/office/officeart/2005/8/layout/radial4"/>
    <dgm:cxn modelId="{AB48EC54-7AC9-9C41-B8C5-B9CE47684EAF}" type="presOf" srcId="{C9EEEDF2-EB98-2F43-A5E6-146AFB2368EB}" destId="{325ED0AA-F744-AF48-8E57-11C0D66D8025}" srcOrd="0" destOrd="0" presId="urn:microsoft.com/office/officeart/2005/8/layout/radial4"/>
    <dgm:cxn modelId="{F060523D-1905-1642-AF83-F9116C1BFD40}" srcId="{534D43F9-6686-644D-8A30-471B9BCEC0B0}" destId="{0DF82F96-DAE9-7441-998F-22C8D550505B}" srcOrd="4" destOrd="0" parTransId="{684C2A71-0E1A-C54E-85A8-5F1545E9DB10}" sibTransId="{227893C5-B8ED-BF42-BA03-0DF7175A6C53}"/>
    <dgm:cxn modelId="{699A73EA-0F80-6B43-A433-CB89B9BB704B}" type="presOf" srcId="{684C2A71-0E1A-C54E-85A8-5F1545E9DB10}" destId="{8660196B-FEE4-AD4A-AA74-0ACC527A19F4}" srcOrd="0" destOrd="0" presId="urn:microsoft.com/office/officeart/2005/8/layout/radial4"/>
    <dgm:cxn modelId="{013AF836-110E-B940-B416-0771538BEB02}" type="presOf" srcId="{BA88210E-3485-044F-85B8-1F451618AE1D}" destId="{484B4D9F-4ED2-9E42-B68D-C6811482AF86}" srcOrd="0" destOrd="0" presId="urn:microsoft.com/office/officeart/2005/8/layout/radial4"/>
    <dgm:cxn modelId="{1A3CA654-4E05-DB44-8A41-17773C183297}" type="presParOf" srcId="{484B4D9F-4ED2-9E42-B68D-C6811482AF86}" destId="{0F5CCFF1-FA5D-A547-A9B0-4EA7CF4A7308}" srcOrd="0" destOrd="0" presId="urn:microsoft.com/office/officeart/2005/8/layout/radial4"/>
    <dgm:cxn modelId="{D53600FE-ADFF-9346-833D-55241B76DEA8}" type="presParOf" srcId="{484B4D9F-4ED2-9E42-B68D-C6811482AF86}" destId="{6ABAB9EA-4A1C-464C-90DC-A954B072AD88}" srcOrd="1" destOrd="0" presId="urn:microsoft.com/office/officeart/2005/8/layout/radial4"/>
    <dgm:cxn modelId="{9C3ED1A0-EE29-C54B-AA16-C2F0DEEB9E71}" type="presParOf" srcId="{484B4D9F-4ED2-9E42-B68D-C6811482AF86}" destId="{325ED0AA-F744-AF48-8E57-11C0D66D8025}" srcOrd="2" destOrd="0" presId="urn:microsoft.com/office/officeart/2005/8/layout/radial4"/>
    <dgm:cxn modelId="{04E3860F-3614-B34F-9D10-822D81F32B38}" type="presParOf" srcId="{484B4D9F-4ED2-9E42-B68D-C6811482AF86}" destId="{C963539E-CBA9-C949-8FBC-95123B529F76}" srcOrd="3" destOrd="0" presId="urn:microsoft.com/office/officeart/2005/8/layout/radial4"/>
    <dgm:cxn modelId="{9A466E7A-3B8B-EE46-A52D-41165E1F9645}" type="presParOf" srcId="{484B4D9F-4ED2-9E42-B68D-C6811482AF86}" destId="{E4372706-8473-7740-B54F-4401BEC82059}" srcOrd="4" destOrd="0" presId="urn:microsoft.com/office/officeart/2005/8/layout/radial4"/>
    <dgm:cxn modelId="{9B582D1A-E2A0-DD4C-B7FC-928FBBB599EA}" type="presParOf" srcId="{484B4D9F-4ED2-9E42-B68D-C6811482AF86}" destId="{9F58C15D-7B0D-1749-A4F4-886E88C6B658}" srcOrd="5" destOrd="0" presId="urn:microsoft.com/office/officeart/2005/8/layout/radial4"/>
    <dgm:cxn modelId="{9A6DF962-F89F-B74C-A167-26DF9A551CC2}" type="presParOf" srcId="{484B4D9F-4ED2-9E42-B68D-C6811482AF86}" destId="{CDBFDC26-9DB4-1544-88A1-5780200F9AB8}" srcOrd="6" destOrd="0" presId="urn:microsoft.com/office/officeart/2005/8/layout/radial4"/>
    <dgm:cxn modelId="{6B8DCDB6-E096-8848-8C64-D72B72245F03}" type="presParOf" srcId="{484B4D9F-4ED2-9E42-B68D-C6811482AF86}" destId="{8FD27CBF-868E-4D4B-B963-AE3DA9199808}" srcOrd="7" destOrd="0" presId="urn:microsoft.com/office/officeart/2005/8/layout/radial4"/>
    <dgm:cxn modelId="{B737A7DD-418A-2740-BDB3-394FEB53B329}" type="presParOf" srcId="{484B4D9F-4ED2-9E42-B68D-C6811482AF86}" destId="{AE37B1F8-A8EC-0E45-B9A8-32007E19035D}" srcOrd="8" destOrd="0" presId="urn:microsoft.com/office/officeart/2005/8/layout/radial4"/>
    <dgm:cxn modelId="{4E596DAA-B34D-6341-912C-AA8DCB7AAE59}" type="presParOf" srcId="{484B4D9F-4ED2-9E42-B68D-C6811482AF86}" destId="{8660196B-FEE4-AD4A-AA74-0ACC527A19F4}" srcOrd="9" destOrd="0" presId="urn:microsoft.com/office/officeart/2005/8/layout/radial4"/>
    <dgm:cxn modelId="{9020295B-D99F-2248-9261-48BD4F9B0050}" type="presParOf" srcId="{484B4D9F-4ED2-9E42-B68D-C6811482AF86}" destId="{7DD962DF-C8EE-BD4E-839C-FE889F34C031}" srcOrd="10"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A7FB4-C676-914E-AD80-6DDD624AFAEA}" type="doc">
      <dgm:prSet loTypeId="urn:microsoft.com/office/officeart/2005/8/layout/pyramid2" loCatId="" qsTypeId="urn:microsoft.com/office/officeart/2005/8/quickstyle/3D3" qsCatId="3D" csTypeId="urn:microsoft.com/office/officeart/2005/8/colors/accent0_3" csCatId="mainScheme" phldr="1"/>
      <dgm:spPr/>
    </dgm:pt>
    <dgm:pt modelId="{66F03C65-2A1E-9C4B-A431-EFCF644889AC}">
      <dgm:prSet phldrT="[Text]" custT="1"/>
      <dgm:spPr/>
      <dgm:t>
        <a:bodyPr/>
        <a:lstStyle/>
        <a:p>
          <a:r>
            <a:rPr lang="en-US" sz="1800" b="1" dirty="0" smtClean="0"/>
            <a:t>Level 3</a:t>
          </a:r>
          <a:r>
            <a:rPr lang="en-US" sz="1800" dirty="0" smtClean="0"/>
            <a:t>: </a:t>
          </a:r>
        </a:p>
        <a:p>
          <a:r>
            <a:rPr lang="en-US" sz="1800" dirty="0" smtClean="0"/>
            <a:t>Formulation-led, eclectic treatment </a:t>
          </a:r>
          <a:endParaRPr lang="en-US" sz="1800" dirty="0"/>
        </a:p>
      </dgm:t>
    </dgm:pt>
    <dgm:pt modelId="{4FF1D7C9-827F-4F41-B6E4-465009C60C26}" type="parTrans" cxnId="{20A11F76-7E82-6F4D-85D6-A228B193D556}">
      <dgm:prSet/>
      <dgm:spPr/>
      <dgm:t>
        <a:bodyPr/>
        <a:lstStyle/>
        <a:p>
          <a:endParaRPr lang="en-US"/>
        </a:p>
      </dgm:t>
    </dgm:pt>
    <dgm:pt modelId="{2D875C6B-C971-D445-A160-A9A37B220F83}" type="sibTrans" cxnId="{20A11F76-7E82-6F4D-85D6-A228B193D556}">
      <dgm:prSet/>
      <dgm:spPr/>
      <dgm:t>
        <a:bodyPr/>
        <a:lstStyle/>
        <a:p>
          <a:endParaRPr lang="en-US"/>
        </a:p>
      </dgm:t>
    </dgm:pt>
    <dgm:pt modelId="{7665ABF5-06EB-7E45-B30A-5EBB62ECE909}">
      <dgm:prSet phldrT="[Text]" custT="1"/>
      <dgm:spPr/>
      <dgm:t>
        <a:bodyPr/>
        <a:lstStyle/>
        <a:p>
          <a:r>
            <a:rPr lang="en-US" sz="1800" b="1" dirty="0" smtClean="0"/>
            <a:t>Level 2: </a:t>
          </a:r>
        </a:p>
        <a:p>
          <a:r>
            <a:rPr lang="en-US" sz="1800" dirty="0" smtClean="0"/>
            <a:t>Specialist Assessment</a:t>
          </a:r>
          <a:endParaRPr lang="en-US" sz="1800" dirty="0"/>
        </a:p>
      </dgm:t>
    </dgm:pt>
    <dgm:pt modelId="{36CFF4AD-02E6-AA4D-8375-36208215C3C7}" type="parTrans" cxnId="{FACF84AA-5849-5B4D-A31E-D102247448DC}">
      <dgm:prSet/>
      <dgm:spPr/>
      <dgm:t>
        <a:bodyPr/>
        <a:lstStyle/>
        <a:p>
          <a:endParaRPr lang="en-US"/>
        </a:p>
      </dgm:t>
    </dgm:pt>
    <dgm:pt modelId="{49F60B43-7845-1240-AE0B-9DFE144AB28B}" type="sibTrans" cxnId="{FACF84AA-5849-5B4D-A31E-D102247448DC}">
      <dgm:prSet/>
      <dgm:spPr/>
      <dgm:t>
        <a:bodyPr/>
        <a:lstStyle/>
        <a:p>
          <a:endParaRPr lang="en-US"/>
        </a:p>
      </dgm:t>
    </dgm:pt>
    <dgm:pt modelId="{5BCC9C31-0241-8342-92ED-6316A684BA5C}">
      <dgm:prSet phldrT="[Text]" custT="1"/>
      <dgm:spPr/>
      <dgm:t>
        <a:bodyPr/>
        <a:lstStyle/>
        <a:p>
          <a:r>
            <a:rPr lang="en-US" sz="1800" b="1" dirty="0" smtClean="0"/>
            <a:t>Level 1:</a:t>
          </a:r>
          <a:r>
            <a:rPr lang="en-US" sz="1800" dirty="0" smtClean="0"/>
            <a:t> </a:t>
          </a:r>
        </a:p>
        <a:p>
          <a:r>
            <a:rPr lang="en-US" sz="1800" dirty="0" smtClean="0"/>
            <a:t>Consultation </a:t>
          </a:r>
          <a:endParaRPr lang="en-US" sz="1800" dirty="0"/>
        </a:p>
      </dgm:t>
    </dgm:pt>
    <dgm:pt modelId="{A28B405A-BC43-4F47-B10A-B241A323CBC0}" type="parTrans" cxnId="{5FF696EE-115D-BE41-AC84-CCF912A83A5B}">
      <dgm:prSet/>
      <dgm:spPr/>
      <dgm:t>
        <a:bodyPr/>
        <a:lstStyle/>
        <a:p>
          <a:endParaRPr lang="en-US"/>
        </a:p>
      </dgm:t>
    </dgm:pt>
    <dgm:pt modelId="{ABA55351-14B7-E64A-853E-E8A51D46967A}" type="sibTrans" cxnId="{5FF696EE-115D-BE41-AC84-CCF912A83A5B}">
      <dgm:prSet/>
      <dgm:spPr/>
      <dgm:t>
        <a:bodyPr/>
        <a:lstStyle/>
        <a:p>
          <a:endParaRPr lang="en-US"/>
        </a:p>
      </dgm:t>
    </dgm:pt>
    <dgm:pt modelId="{5CE788CF-C776-E24D-8DA7-35D3A7583BA5}" type="pres">
      <dgm:prSet presAssocID="{A18A7FB4-C676-914E-AD80-6DDD624AFAEA}" presName="compositeShape" presStyleCnt="0">
        <dgm:presLayoutVars>
          <dgm:dir/>
          <dgm:resizeHandles/>
        </dgm:presLayoutVars>
      </dgm:prSet>
      <dgm:spPr/>
    </dgm:pt>
    <dgm:pt modelId="{F004D4BA-842D-F842-907C-3BF7DC7ACE5D}" type="pres">
      <dgm:prSet presAssocID="{A18A7FB4-C676-914E-AD80-6DDD624AFAEA}" presName="pyramid" presStyleLbl="node1" presStyleIdx="0" presStyleCnt="1"/>
      <dgm:spPr/>
    </dgm:pt>
    <dgm:pt modelId="{D2A157DA-3428-3347-BE77-693924274BD7}" type="pres">
      <dgm:prSet presAssocID="{A18A7FB4-C676-914E-AD80-6DDD624AFAEA}" presName="theList" presStyleCnt="0"/>
      <dgm:spPr/>
    </dgm:pt>
    <dgm:pt modelId="{81E898B6-4557-2143-82D7-16CF9BC266C4}" type="pres">
      <dgm:prSet presAssocID="{66F03C65-2A1E-9C4B-A431-EFCF644889AC}" presName="aNode" presStyleLbl="fgAcc1" presStyleIdx="0" presStyleCnt="3" custScaleX="104225">
        <dgm:presLayoutVars>
          <dgm:bulletEnabled val="1"/>
        </dgm:presLayoutVars>
      </dgm:prSet>
      <dgm:spPr/>
      <dgm:t>
        <a:bodyPr/>
        <a:lstStyle/>
        <a:p>
          <a:endParaRPr lang="en-GB"/>
        </a:p>
      </dgm:t>
    </dgm:pt>
    <dgm:pt modelId="{163EC38F-7207-B74A-9A23-DEE1D97953CF}" type="pres">
      <dgm:prSet presAssocID="{66F03C65-2A1E-9C4B-A431-EFCF644889AC}" presName="aSpace" presStyleCnt="0"/>
      <dgm:spPr/>
    </dgm:pt>
    <dgm:pt modelId="{8209307E-39B7-5B40-97F2-44E87AD5FB34}" type="pres">
      <dgm:prSet presAssocID="{7665ABF5-06EB-7E45-B30A-5EBB62ECE909}" presName="aNode" presStyleLbl="fgAcc1" presStyleIdx="1" presStyleCnt="3" custScaleX="105362">
        <dgm:presLayoutVars>
          <dgm:bulletEnabled val="1"/>
        </dgm:presLayoutVars>
      </dgm:prSet>
      <dgm:spPr/>
      <dgm:t>
        <a:bodyPr/>
        <a:lstStyle/>
        <a:p>
          <a:endParaRPr lang="en-US"/>
        </a:p>
      </dgm:t>
    </dgm:pt>
    <dgm:pt modelId="{CCAE2D03-2170-EF40-9C43-0B4FE12A53F4}" type="pres">
      <dgm:prSet presAssocID="{7665ABF5-06EB-7E45-B30A-5EBB62ECE909}" presName="aSpace" presStyleCnt="0"/>
      <dgm:spPr/>
    </dgm:pt>
    <dgm:pt modelId="{E95D2A15-67BD-344D-9EC2-45B0D90EE73C}" type="pres">
      <dgm:prSet presAssocID="{5BCC9C31-0241-8342-92ED-6316A684BA5C}" presName="aNode" presStyleLbl="fgAcc1" presStyleIdx="2" presStyleCnt="3" custScaleX="103656">
        <dgm:presLayoutVars>
          <dgm:bulletEnabled val="1"/>
        </dgm:presLayoutVars>
      </dgm:prSet>
      <dgm:spPr/>
      <dgm:t>
        <a:bodyPr/>
        <a:lstStyle/>
        <a:p>
          <a:endParaRPr lang="en-US"/>
        </a:p>
      </dgm:t>
    </dgm:pt>
    <dgm:pt modelId="{D1F92C8F-3475-9944-9BD8-A5DBF4C05490}" type="pres">
      <dgm:prSet presAssocID="{5BCC9C31-0241-8342-92ED-6316A684BA5C}" presName="aSpace" presStyleCnt="0"/>
      <dgm:spPr/>
    </dgm:pt>
  </dgm:ptLst>
  <dgm:cxnLst>
    <dgm:cxn modelId="{E2D4179E-D33F-CB40-A5F8-91200EEE3809}" type="presOf" srcId="{A18A7FB4-C676-914E-AD80-6DDD624AFAEA}" destId="{5CE788CF-C776-E24D-8DA7-35D3A7583BA5}" srcOrd="0" destOrd="0" presId="urn:microsoft.com/office/officeart/2005/8/layout/pyramid2"/>
    <dgm:cxn modelId="{8B568498-C4D8-D344-A517-FCFD46B0E422}" type="presOf" srcId="{66F03C65-2A1E-9C4B-A431-EFCF644889AC}" destId="{81E898B6-4557-2143-82D7-16CF9BC266C4}" srcOrd="0" destOrd="0" presId="urn:microsoft.com/office/officeart/2005/8/layout/pyramid2"/>
    <dgm:cxn modelId="{9F800871-1C22-134B-9257-11BF98BB2213}" type="presOf" srcId="{5BCC9C31-0241-8342-92ED-6316A684BA5C}" destId="{E95D2A15-67BD-344D-9EC2-45B0D90EE73C}" srcOrd="0" destOrd="0" presId="urn:microsoft.com/office/officeart/2005/8/layout/pyramid2"/>
    <dgm:cxn modelId="{20A11F76-7E82-6F4D-85D6-A228B193D556}" srcId="{A18A7FB4-C676-914E-AD80-6DDD624AFAEA}" destId="{66F03C65-2A1E-9C4B-A431-EFCF644889AC}" srcOrd="0" destOrd="0" parTransId="{4FF1D7C9-827F-4F41-B6E4-465009C60C26}" sibTransId="{2D875C6B-C971-D445-A160-A9A37B220F83}"/>
    <dgm:cxn modelId="{887F7A28-FD1E-2846-A4D8-4ADD04F46193}" type="presOf" srcId="{7665ABF5-06EB-7E45-B30A-5EBB62ECE909}" destId="{8209307E-39B7-5B40-97F2-44E87AD5FB34}" srcOrd="0" destOrd="0" presId="urn:microsoft.com/office/officeart/2005/8/layout/pyramid2"/>
    <dgm:cxn modelId="{5FF696EE-115D-BE41-AC84-CCF912A83A5B}" srcId="{A18A7FB4-C676-914E-AD80-6DDD624AFAEA}" destId="{5BCC9C31-0241-8342-92ED-6316A684BA5C}" srcOrd="2" destOrd="0" parTransId="{A28B405A-BC43-4F47-B10A-B241A323CBC0}" sibTransId="{ABA55351-14B7-E64A-853E-E8A51D46967A}"/>
    <dgm:cxn modelId="{FACF84AA-5849-5B4D-A31E-D102247448DC}" srcId="{A18A7FB4-C676-914E-AD80-6DDD624AFAEA}" destId="{7665ABF5-06EB-7E45-B30A-5EBB62ECE909}" srcOrd="1" destOrd="0" parTransId="{36CFF4AD-02E6-AA4D-8375-36208215C3C7}" sibTransId="{49F60B43-7845-1240-AE0B-9DFE144AB28B}"/>
    <dgm:cxn modelId="{7BDCE55E-8B03-7549-8D88-CC399AB71F9A}" type="presParOf" srcId="{5CE788CF-C776-E24D-8DA7-35D3A7583BA5}" destId="{F004D4BA-842D-F842-907C-3BF7DC7ACE5D}" srcOrd="0" destOrd="0" presId="urn:microsoft.com/office/officeart/2005/8/layout/pyramid2"/>
    <dgm:cxn modelId="{C406E51F-D75D-1D48-BBB9-800663904F3F}" type="presParOf" srcId="{5CE788CF-C776-E24D-8DA7-35D3A7583BA5}" destId="{D2A157DA-3428-3347-BE77-693924274BD7}" srcOrd="1" destOrd="0" presId="urn:microsoft.com/office/officeart/2005/8/layout/pyramid2"/>
    <dgm:cxn modelId="{BC2E6DF3-1033-A54E-B991-850BD4420850}" type="presParOf" srcId="{D2A157DA-3428-3347-BE77-693924274BD7}" destId="{81E898B6-4557-2143-82D7-16CF9BC266C4}" srcOrd="0" destOrd="0" presId="urn:microsoft.com/office/officeart/2005/8/layout/pyramid2"/>
    <dgm:cxn modelId="{D4FBDFBA-E128-CC4F-8AAD-4930FCDB58D7}" type="presParOf" srcId="{D2A157DA-3428-3347-BE77-693924274BD7}" destId="{163EC38F-7207-B74A-9A23-DEE1D97953CF}" srcOrd="1" destOrd="0" presId="urn:microsoft.com/office/officeart/2005/8/layout/pyramid2"/>
    <dgm:cxn modelId="{F902B116-B5EE-2C49-8616-2644ACD99F43}" type="presParOf" srcId="{D2A157DA-3428-3347-BE77-693924274BD7}" destId="{8209307E-39B7-5B40-97F2-44E87AD5FB34}" srcOrd="2" destOrd="0" presId="urn:microsoft.com/office/officeart/2005/8/layout/pyramid2"/>
    <dgm:cxn modelId="{CB7D2D30-6ECA-A04B-8F54-2CD5CA02DD8C}" type="presParOf" srcId="{D2A157DA-3428-3347-BE77-693924274BD7}" destId="{CCAE2D03-2170-EF40-9C43-0B4FE12A53F4}" srcOrd="3" destOrd="0" presId="urn:microsoft.com/office/officeart/2005/8/layout/pyramid2"/>
    <dgm:cxn modelId="{2466BD39-679A-B542-91A9-78475FFF892C}" type="presParOf" srcId="{D2A157DA-3428-3347-BE77-693924274BD7}" destId="{E95D2A15-67BD-344D-9EC2-45B0D90EE73C}" srcOrd="4" destOrd="0" presId="urn:microsoft.com/office/officeart/2005/8/layout/pyramid2"/>
    <dgm:cxn modelId="{377CAA95-47E2-C341-8B95-94B0F94563C4}" type="presParOf" srcId="{D2A157DA-3428-3347-BE77-693924274BD7}" destId="{D1F92C8F-3475-9944-9BD8-A5DBF4C0549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E8C321-8DFB-4205-B3BB-48380E2EECE6}" type="doc">
      <dgm:prSet loTypeId="urn:microsoft.com/office/officeart/2005/8/layout/vList6" loCatId="list" qsTypeId="urn:microsoft.com/office/officeart/2005/8/quickstyle/3d1" qsCatId="3D" csTypeId="urn:microsoft.com/office/officeart/2005/8/colors/accent6_4" csCatId="accent6" phldr="1"/>
      <dgm:spPr/>
      <dgm:t>
        <a:bodyPr/>
        <a:lstStyle/>
        <a:p>
          <a:endParaRPr lang="en-GB"/>
        </a:p>
      </dgm:t>
    </dgm:pt>
    <dgm:pt modelId="{9342BDAC-41B9-4524-B99F-B31D37B3A741}">
      <dgm:prSet phldrT="[Text]" custT="1"/>
      <dgm:spPr/>
      <dgm:t>
        <a:bodyPr/>
        <a:lstStyle/>
        <a:p>
          <a:r>
            <a:rPr lang="en-GB" sz="1400" b="1" smtClean="0"/>
            <a:t>Individual</a:t>
          </a:r>
          <a:endParaRPr lang="en-GB" sz="1400" b="1" dirty="0"/>
        </a:p>
      </dgm:t>
    </dgm:pt>
    <dgm:pt modelId="{BACFF516-9AC6-4B04-9A5B-5B71BE8B20FD}" type="parTrans" cxnId="{B7C6CEA1-137C-4207-9660-7AF4A43DAA68}">
      <dgm:prSet/>
      <dgm:spPr/>
      <dgm:t>
        <a:bodyPr/>
        <a:lstStyle/>
        <a:p>
          <a:endParaRPr lang="en-GB"/>
        </a:p>
      </dgm:t>
    </dgm:pt>
    <dgm:pt modelId="{D83FE935-5A9E-4CB4-A788-D4F8A75C03C1}" type="sibTrans" cxnId="{B7C6CEA1-137C-4207-9660-7AF4A43DAA68}">
      <dgm:prSet/>
      <dgm:spPr/>
      <dgm:t>
        <a:bodyPr/>
        <a:lstStyle/>
        <a:p>
          <a:endParaRPr lang="en-GB"/>
        </a:p>
      </dgm:t>
    </dgm:pt>
    <dgm:pt modelId="{B364B8CD-4670-40AA-9FFC-60FA83825F8A}">
      <dgm:prSet phldrT="[Text]" custT="1"/>
      <dgm:spPr/>
      <dgm:t>
        <a:bodyPr/>
        <a:lstStyle/>
        <a:p>
          <a:r>
            <a:rPr lang="en-GB" sz="1100" b="1" dirty="0" smtClean="0"/>
            <a:t>Improved mental and psychological health</a:t>
          </a:r>
          <a:endParaRPr lang="en-GB" sz="1100" b="1" dirty="0"/>
        </a:p>
      </dgm:t>
    </dgm:pt>
    <dgm:pt modelId="{DB199210-A9DB-43C0-A64C-9CFA81CD6D98}" type="parTrans" cxnId="{00255B75-CDD5-4C13-B3FC-E3F0AA38C1F3}">
      <dgm:prSet/>
      <dgm:spPr/>
      <dgm:t>
        <a:bodyPr/>
        <a:lstStyle/>
        <a:p>
          <a:endParaRPr lang="en-GB"/>
        </a:p>
      </dgm:t>
    </dgm:pt>
    <dgm:pt modelId="{361900B2-548C-48EB-AD64-BB9C7EF0BC2B}" type="sibTrans" cxnId="{00255B75-CDD5-4C13-B3FC-E3F0AA38C1F3}">
      <dgm:prSet/>
      <dgm:spPr/>
      <dgm:t>
        <a:bodyPr/>
        <a:lstStyle/>
        <a:p>
          <a:endParaRPr lang="en-GB"/>
        </a:p>
      </dgm:t>
    </dgm:pt>
    <dgm:pt modelId="{392781ED-A477-488C-8B23-58590D3E3785}">
      <dgm:prSet phldrT="[Text]" custT="1"/>
      <dgm:spPr/>
      <dgm:t>
        <a:bodyPr/>
        <a:lstStyle/>
        <a:p>
          <a:r>
            <a:rPr lang="en-GB" sz="1400" b="1" smtClean="0"/>
            <a:t>Macrosystem</a:t>
          </a:r>
          <a:endParaRPr lang="en-GB" sz="1400" b="1" dirty="0"/>
        </a:p>
      </dgm:t>
    </dgm:pt>
    <dgm:pt modelId="{FD91A293-FD47-4252-B481-D9198E82BE61}" type="parTrans" cxnId="{63FE28AE-F43B-4DA6-A2E1-BC27C3872AF2}">
      <dgm:prSet/>
      <dgm:spPr/>
      <dgm:t>
        <a:bodyPr/>
        <a:lstStyle/>
        <a:p>
          <a:endParaRPr lang="en-GB"/>
        </a:p>
      </dgm:t>
    </dgm:pt>
    <dgm:pt modelId="{E552F0B4-E9F3-4539-B50F-DAEBF8C3C71A}" type="sibTrans" cxnId="{63FE28AE-F43B-4DA6-A2E1-BC27C3872AF2}">
      <dgm:prSet/>
      <dgm:spPr/>
      <dgm:t>
        <a:bodyPr/>
        <a:lstStyle/>
        <a:p>
          <a:endParaRPr lang="en-GB"/>
        </a:p>
      </dgm:t>
    </dgm:pt>
    <dgm:pt modelId="{789A90A4-A496-4C99-9973-17153A891FB3}">
      <dgm:prSet phldrT="[Text]" custT="1"/>
      <dgm:spPr/>
      <dgm:t>
        <a:bodyPr/>
        <a:lstStyle/>
        <a:p>
          <a:r>
            <a:rPr lang="en-GB" sz="1100" b="1" smtClean="0"/>
            <a:t>      Greater understanding of antecedents of crime</a:t>
          </a:r>
          <a:endParaRPr lang="en-GB" sz="1100" b="1" dirty="0"/>
        </a:p>
      </dgm:t>
    </dgm:pt>
    <dgm:pt modelId="{7EE1DE50-D1E4-4406-85B6-D94815AA87CF}" type="parTrans" cxnId="{A95A399B-BAC3-4BA7-8262-29A829835E04}">
      <dgm:prSet/>
      <dgm:spPr/>
      <dgm:t>
        <a:bodyPr/>
        <a:lstStyle/>
        <a:p>
          <a:endParaRPr lang="en-GB"/>
        </a:p>
      </dgm:t>
    </dgm:pt>
    <dgm:pt modelId="{0004975E-CC37-4BC5-BC03-FDAAD7F3B741}" type="sibTrans" cxnId="{A95A399B-BAC3-4BA7-8262-29A829835E04}">
      <dgm:prSet/>
      <dgm:spPr/>
      <dgm:t>
        <a:bodyPr/>
        <a:lstStyle/>
        <a:p>
          <a:endParaRPr lang="en-GB"/>
        </a:p>
      </dgm:t>
    </dgm:pt>
    <dgm:pt modelId="{A02604CF-FD78-4DDD-8087-DEE17D889B77}">
      <dgm:prSet phldrT="[Text]" custT="1"/>
      <dgm:spPr/>
      <dgm:t>
        <a:bodyPr/>
        <a:lstStyle/>
        <a:p>
          <a:r>
            <a:rPr lang="en-GB" sz="1100" b="1" smtClean="0"/>
            <a:t>E    Economical benefits – diversion from secure care</a:t>
          </a:r>
          <a:endParaRPr lang="en-GB" sz="1100" b="1" dirty="0"/>
        </a:p>
      </dgm:t>
    </dgm:pt>
    <dgm:pt modelId="{B596EED1-7E82-4B31-A0AA-372504D22ABA}" type="parTrans" cxnId="{49ABC4FF-3338-48CF-A224-836D88A93067}">
      <dgm:prSet/>
      <dgm:spPr/>
      <dgm:t>
        <a:bodyPr/>
        <a:lstStyle/>
        <a:p>
          <a:endParaRPr lang="en-GB"/>
        </a:p>
      </dgm:t>
    </dgm:pt>
    <dgm:pt modelId="{671DFA8D-3545-487A-AFEF-E57AAD38512B}" type="sibTrans" cxnId="{49ABC4FF-3338-48CF-A224-836D88A93067}">
      <dgm:prSet/>
      <dgm:spPr/>
      <dgm:t>
        <a:bodyPr/>
        <a:lstStyle/>
        <a:p>
          <a:endParaRPr lang="en-GB"/>
        </a:p>
      </dgm:t>
    </dgm:pt>
    <dgm:pt modelId="{4C3D9708-C2E9-4087-A6C3-256E49CE2258}">
      <dgm:prSet phldrT="[Text]" custT="1"/>
      <dgm:spPr/>
      <dgm:t>
        <a:bodyPr/>
        <a:lstStyle/>
        <a:p>
          <a:r>
            <a:rPr lang="en-GB" sz="1400" b="1" smtClean="0"/>
            <a:t>Microsystem</a:t>
          </a:r>
          <a:endParaRPr lang="en-GB" sz="1400" b="1" dirty="0"/>
        </a:p>
      </dgm:t>
    </dgm:pt>
    <dgm:pt modelId="{C29B31EA-630E-42F8-8177-88B080A7DF39}" type="parTrans" cxnId="{47AAA335-0A02-40CF-BC5D-09DD2CC3A9E8}">
      <dgm:prSet/>
      <dgm:spPr/>
      <dgm:t>
        <a:bodyPr/>
        <a:lstStyle/>
        <a:p>
          <a:endParaRPr lang="en-GB"/>
        </a:p>
      </dgm:t>
    </dgm:pt>
    <dgm:pt modelId="{F46F87D1-E8A8-4AB2-9B4C-4B5B4E349346}" type="sibTrans" cxnId="{47AAA335-0A02-40CF-BC5D-09DD2CC3A9E8}">
      <dgm:prSet/>
      <dgm:spPr/>
      <dgm:t>
        <a:bodyPr/>
        <a:lstStyle/>
        <a:p>
          <a:endParaRPr lang="en-GB"/>
        </a:p>
      </dgm:t>
    </dgm:pt>
    <dgm:pt modelId="{33715E56-47CA-401B-A34E-20E8BB6C3B90}">
      <dgm:prSet phldrT="[Text]" custT="1"/>
      <dgm:spPr/>
      <dgm:t>
        <a:bodyPr/>
        <a:lstStyle/>
        <a:p>
          <a:r>
            <a:rPr lang="en-GB" sz="1400" b="1" smtClean="0"/>
            <a:t>Exosystem</a:t>
          </a:r>
          <a:endParaRPr lang="en-GB" sz="1400" b="1" dirty="0"/>
        </a:p>
      </dgm:t>
    </dgm:pt>
    <dgm:pt modelId="{4AB5F591-311D-40C7-B86F-EFBA88ABDC8B}" type="parTrans" cxnId="{D52C6F53-C517-4F02-89E2-AE156BCD5DCA}">
      <dgm:prSet/>
      <dgm:spPr/>
      <dgm:t>
        <a:bodyPr/>
        <a:lstStyle/>
        <a:p>
          <a:endParaRPr lang="en-GB"/>
        </a:p>
      </dgm:t>
    </dgm:pt>
    <dgm:pt modelId="{229BBB9D-A4C6-4C97-90DB-CEC6E4D3B844}" type="sibTrans" cxnId="{D52C6F53-C517-4F02-89E2-AE156BCD5DCA}">
      <dgm:prSet/>
      <dgm:spPr/>
      <dgm:t>
        <a:bodyPr/>
        <a:lstStyle/>
        <a:p>
          <a:endParaRPr lang="en-GB"/>
        </a:p>
      </dgm:t>
    </dgm:pt>
    <dgm:pt modelId="{BA3F0215-3F99-4B36-9422-1035CB6F3B04}">
      <dgm:prSet custT="1"/>
      <dgm:spPr/>
      <dgm:t>
        <a:bodyPr/>
        <a:lstStyle/>
        <a:p>
          <a:r>
            <a:rPr lang="en-GB" sz="1100" b="1" smtClean="0"/>
            <a:t>Reduced risk by understanding risk</a:t>
          </a:r>
          <a:endParaRPr lang="en-GB" sz="1100" b="1" dirty="0"/>
        </a:p>
      </dgm:t>
    </dgm:pt>
    <dgm:pt modelId="{60524B78-F4A2-489E-B63D-3969902A94FA}" type="parTrans" cxnId="{4FD03774-4597-4DEE-8C43-DF9135557336}">
      <dgm:prSet/>
      <dgm:spPr/>
      <dgm:t>
        <a:bodyPr/>
        <a:lstStyle/>
        <a:p>
          <a:endParaRPr lang="en-GB"/>
        </a:p>
      </dgm:t>
    </dgm:pt>
    <dgm:pt modelId="{B0B50A8E-DE63-4EC0-8A48-B4BE1CA3CB74}" type="sibTrans" cxnId="{4FD03774-4597-4DEE-8C43-DF9135557336}">
      <dgm:prSet/>
      <dgm:spPr/>
      <dgm:t>
        <a:bodyPr/>
        <a:lstStyle/>
        <a:p>
          <a:endParaRPr lang="en-GB"/>
        </a:p>
      </dgm:t>
    </dgm:pt>
    <dgm:pt modelId="{098930A9-08D9-4F7A-9951-20B710276646}">
      <dgm:prSet custT="1"/>
      <dgm:spPr/>
      <dgm:t>
        <a:bodyPr/>
        <a:lstStyle/>
        <a:p>
          <a:r>
            <a:rPr lang="en-GB" sz="1100" b="1" smtClean="0"/>
            <a:t>Reduced risk of harm to  significant others</a:t>
          </a:r>
          <a:endParaRPr lang="en-GB" sz="1100" b="1" dirty="0"/>
        </a:p>
      </dgm:t>
    </dgm:pt>
    <dgm:pt modelId="{CFE74F48-1D6A-4D74-9FFD-B70DE4E7ECC6}" type="parTrans" cxnId="{1CCFA37C-02D5-433B-98E9-A6074A85F4FF}">
      <dgm:prSet/>
      <dgm:spPr/>
      <dgm:t>
        <a:bodyPr/>
        <a:lstStyle/>
        <a:p>
          <a:endParaRPr lang="en-GB"/>
        </a:p>
      </dgm:t>
    </dgm:pt>
    <dgm:pt modelId="{9015DE6A-AD99-4A28-9A04-FE075BB9C5DB}" type="sibTrans" cxnId="{1CCFA37C-02D5-433B-98E9-A6074A85F4FF}">
      <dgm:prSet/>
      <dgm:spPr/>
      <dgm:t>
        <a:bodyPr/>
        <a:lstStyle/>
        <a:p>
          <a:endParaRPr lang="en-GB"/>
        </a:p>
      </dgm:t>
    </dgm:pt>
    <dgm:pt modelId="{6A3DAABD-CF3F-41CF-BB59-D52A1E4C318D}">
      <dgm:prSet custT="1"/>
      <dgm:spPr/>
      <dgm:t>
        <a:bodyPr/>
        <a:lstStyle/>
        <a:p>
          <a:r>
            <a:rPr lang="en-GB" sz="1100" b="1" smtClean="0"/>
            <a:t>Improved family functioning / stabilised placement</a:t>
          </a:r>
          <a:endParaRPr lang="en-GB" sz="1100" b="1" dirty="0"/>
        </a:p>
      </dgm:t>
    </dgm:pt>
    <dgm:pt modelId="{24196EE1-8BEA-4127-90A9-03D1879BAABF}" type="parTrans" cxnId="{3B2F05A3-5056-4B2B-BF20-29FA5DE3950F}">
      <dgm:prSet/>
      <dgm:spPr/>
      <dgm:t>
        <a:bodyPr/>
        <a:lstStyle/>
        <a:p>
          <a:endParaRPr lang="en-GB"/>
        </a:p>
      </dgm:t>
    </dgm:pt>
    <dgm:pt modelId="{9C7C5015-E3DE-4317-BEC9-70A8EB2133ED}" type="sibTrans" cxnId="{3B2F05A3-5056-4B2B-BF20-29FA5DE3950F}">
      <dgm:prSet/>
      <dgm:spPr/>
      <dgm:t>
        <a:bodyPr/>
        <a:lstStyle/>
        <a:p>
          <a:endParaRPr lang="en-GB"/>
        </a:p>
      </dgm:t>
    </dgm:pt>
    <dgm:pt modelId="{A5D58C99-7651-4D67-87BA-A13C9A4A6243}">
      <dgm:prSet custT="1"/>
      <dgm:spPr/>
      <dgm:t>
        <a:bodyPr/>
        <a:lstStyle/>
        <a:p>
          <a:r>
            <a:rPr lang="en-GB" sz="1100" b="1" smtClean="0"/>
            <a:t>Engagement with education/occupation</a:t>
          </a:r>
          <a:endParaRPr lang="en-GB" sz="1100" b="1" dirty="0"/>
        </a:p>
      </dgm:t>
    </dgm:pt>
    <dgm:pt modelId="{02D3757A-E0B9-40F9-8E2A-EDB5DD53935D}" type="parTrans" cxnId="{26DFD84A-3B7E-461D-89C6-CA3AE676C816}">
      <dgm:prSet/>
      <dgm:spPr/>
      <dgm:t>
        <a:bodyPr/>
        <a:lstStyle/>
        <a:p>
          <a:endParaRPr lang="en-GB"/>
        </a:p>
      </dgm:t>
    </dgm:pt>
    <dgm:pt modelId="{F7B89794-EE44-40B0-9AAF-A5140AC1A31F}" type="sibTrans" cxnId="{26DFD84A-3B7E-461D-89C6-CA3AE676C816}">
      <dgm:prSet/>
      <dgm:spPr/>
      <dgm:t>
        <a:bodyPr/>
        <a:lstStyle/>
        <a:p>
          <a:endParaRPr lang="en-GB"/>
        </a:p>
      </dgm:t>
    </dgm:pt>
    <dgm:pt modelId="{FDA53241-FA4F-415A-AACD-4A94A9729543}">
      <dgm:prSet custT="1"/>
      <dgm:spPr/>
      <dgm:t>
        <a:bodyPr/>
        <a:lstStyle/>
        <a:p>
          <a:r>
            <a:rPr lang="en-GB" sz="1100" b="1" smtClean="0"/>
            <a:t>Improved relationships</a:t>
          </a:r>
          <a:endParaRPr lang="en-GB" sz="1100" b="1" dirty="0"/>
        </a:p>
      </dgm:t>
    </dgm:pt>
    <dgm:pt modelId="{5FA015D8-1744-411C-93A6-0DA73DE34AEF}" type="parTrans" cxnId="{7DAB007B-A7F9-41D1-99D7-7E0624F7DC33}">
      <dgm:prSet/>
      <dgm:spPr/>
      <dgm:t>
        <a:bodyPr/>
        <a:lstStyle/>
        <a:p>
          <a:endParaRPr lang="en-GB"/>
        </a:p>
      </dgm:t>
    </dgm:pt>
    <dgm:pt modelId="{E8930FA6-4FDA-4424-ACC9-05747868FEE6}" type="sibTrans" cxnId="{7DAB007B-A7F9-41D1-99D7-7E0624F7DC33}">
      <dgm:prSet/>
      <dgm:spPr/>
      <dgm:t>
        <a:bodyPr/>
        <a:lstStyle/>
        <a:p>
          <a:endParaRPr lang="en-GB"/>
        </a:p>
      </dgm:t>
    </dgm:pt>
    <dgm:pt modelId="{659476F0-BA88-4380-B416-CFFFD0B08116}">
      <dgm:prSet custT="1"/>
      <dgm:spPr/>
      <dgm:t>
        <a:bodyPr/>
        <a:lstStyle/>
        <a:p>
          <a:r>
            <a:rPr lang="en-GB" sz="1100" b="1" smtClean="0"/>
            <a:t>Decreased anxiety in wider system</a:t>
          </a:r>
          <a:endParaRPr lang="en-GB" sz="1100" b="1" dirty="0"/>
        </a:p>
      </dgm:t>
    </dgm:pt>
    <dgm:pt modelId="{3F80CFC1-868C-4003-8443-DF6407AA474B}" type="parTrans" cxnId="{442F948A-AFBC-4D12-9281-54DDECAB857A}">
      <dgm:prSet/>
      <dgm:spPr/>
      <dgm:t>
        <a:bodyPr/>
        <a:lstStyle/>
        <a:p>
          <a:endParaRPr lang="en-GB"/>
        </a:p>
      </dgm:t>
    </dgm:pt>
    <dgm:pt modelId="{90E7DDEA-AB3E-4833-97BE-3AC008AC73DE}" type="sibTrans" cxnId="{442F948A-AFBC-4D12-9281-54DDECAB857A}">
      <dgm:prSet/>
      <dgm:spPr/>
      <dgm:t>
        <a:bodyPr/>
        <a:lstStyle/>
        <a:p>
          <a:endParaRPr lang="en-GB"/>
        </a:p>
      </dgm:t>
    </dgm:pt>
    <dgm:pt modelId="{FA9814D5-213B-4A43-A2BC-9F7D986FA4CE}">
      <dgm:prSet custT="1"/>
      <dgm:spPr/>
      <dgm:t>
        <a:bodyPr/>
        <a:lstStyle/>
        <a:p>
          <a:r>
            <a:rPr lang="en-GB" sz="1100" b="1" smtClean="0"/>
            <a:t>Shared understanding</a:t>
          </a:r>
          <a:endParaRPr lang="en-GB" sz="1100" b="1" dirty="0"/>
        </a:p>
      </dgm:t>
    </dgm:pt>
    <dgm:pt modelId="{1E4817A6-15E1-42AA-B4DC-5638FA10248A}" type="parTrans" cxnId="{18CE382A-A4D8-4A92-8A2A-BCCB8DEE5328}">
      <dgm:prSet/>
      <dgm:spPr/>
      <dgm:t>
        <a:bodyPr/>
        <a:lstStyle/>
        <a:p>
          <a:endParaRPr lang="en-GB"/>
        </a:p>
      </dgm:t>
    </dgm:pt>
    <dgm:pt modelId="{F800C9EB-45E3-4F49-AB63-C8EAB21CF8AA}" type="sibTrans" cxnId="{18CE382A-A4D8-4A92-8A2A-BCCB8DEE5328}">
      <dgm:prSet/>
      <dgm:spPr/>
      <dgm:t>
        <a:bodyPr/>
        <a:lstStyle/>
        <a:p>
          <a:endParaRPr lang="en-GB"/>
        </a:p>
      </dgm:t>
    </dgm:pt>
    <dgm:pt modelId="{A3EB88C1-E3C1-4E64-8BFE-4D079FAE56E1}">
      <dgm:prSet custT="1"/>
      <dgm:spPr/>
      <dgm:t>
        <a:bodyPr/>
        <a:lstStyle/>
        <a:p>
          <a:r>
            <a:rPr lang="en-GB" sz="1100" b="1" smtClean="0"/>
            <a:t>Reduced risk of harm  to  community</a:t>
          </a:r>
          <a:endParaRPr lang="en-GB" sz="1100" b="1" dirty="0"/>
        </a:p>
      </dgm:t>
    </dgm:pt>
    <dgm:pt modelId="{2B53D01F-589F-444C-92CD-5FAF558AC3BA}" type="parTrans" cxnId="{534F85DC-0DB2-4C45-AC17-08979A46E0E7}">
      <dgm:prSet/>
      <dgm:spPr/>
      <dgm:t>
        <a:bodyPr/>
        <a:lstStyle/>
        <a:p>
          <a:endParaRPr lang="en-GB"/>
        </a:p>
      </dgm:t>
    </dgm:pt>
    <dgm:pt modelId="{1EB5E3F5-6018-4D4E-93EF-C994468ED005}" type="sibTrans" cxnId="{534F85DC-0DB2-4C45-AC17-08979A46E0E7}">
      <dgm:prSet/>
      <dgm:spPr/>
      <dgm:t>
        <a:bodyPr/>
        <a:lstStyle/>
        <a:p>
          <a:endParaRPr lang="en-GB"/>
        </a:p>
      </dgm:t>
    </dgm:pt>
    <dgm:pt modelId="{2E41875D-80F3-48D0-B534-025E6BC488D9}">
      <dgm:prSet custT="1"/>
      <dgm:spPr/>
      <dgm:t>
        <a:bodyPr/>
        <a:lstStyle/>
        <a:p>
          <a:r>
            <a:rPr lang="en-GB" sz="1100" b="1" smtClean="0"/>
            <a:t>Increased capacity of wider network</a:t>
          </a:r>
          <a:endParaRPr lang="en-GB" sz="1100" b="1" dirty="0"/>
        </a:p>
      </dgm:t>
    </dgm:pt>
    <dgm:pt modelId="{C0C7BFFB-A543-4485-A6C3-B582BBD348E0}" type="parTrans" cxnId="{E7A00A1A-C7C9-48E5-8389-3B26FA7CA17E}">
      <dgm:prSet/>
      <dgm:spPr/>
      <dgm:t>
        <a:bodyPr/>
        <a:lstStyle/>
        <a:p>
          <a:endParaRPr lang="en-GB"/>
        </a:p>
      </dgm:t>
    </dgm:pt>
    <dgm:pt modelId="{8BC555CB-05AD-4498-9758-A1B28ABE7D9E}" type="sibTrans" cxnId="{E7A00A1A-C7C9-48E5-8389-3B26FA7CA17E}">
      <dgm:prSet/>
      <dgm:spPr/>
      <dgm:t>
        <a:bodyPr/>
        <a:lstStyle/>
        <a:p>
          <a:endParaRPr lang="en-GB"/>
        </a:p>
      </dgm:t>
    </dgm:pt>
    <dgm:pt modelId="{E154070A-DEBA-4099-8583-520162BF4495}">
      <dgm:prSet phldrT="[Text]" custT="1"/>
      <dgm:spPr/>
      <dgm:t>
        <a:bodyPr/>
        <a:lstStyle/>
        <a:p>
          <a:r>
            <a:rPr lang="en-GB" sz="1100" b="1" smtClean="0"/>
            <a:t>S    Sense of service provision and met need</a:t>
          </a:r>
          <a:endParaRPr lang="en-GB" sz="1100" b="1" dirty="0"/>
        </a:p>
      </dgm:t>
    </dgm:pt>
    <dgm:pt modelId="{2CEBF52E-111A-4E14-8669-64C99183A7C4}" type="parTrans" cxnId="{CFBAA26D-114A-4244-AAC2-F47484F27602}">
      <dgm:prSet/>
      <dgm:spPr/>
      <dgm:t>
        <a:bodyPr/>
        <a:lstStyle/>
        <a:p>
          <a:endParaRPr lang="en-GB"/>
        </a:p>
      </dgm:t>
    </dgm:pt>
    <dgm:pt modelId="{1EE0E7E3-0BF8-4F01-B022-3E55A817CD5F}" type="sibTrans" cxnId="{CFBAA26D-114A-4244-AAC2-F47484F27602}">
      <dgm:prSet/>
      <dgm:spPr/>
      <dgm:t>
        <a:bodyPr/>
        <a:lstStyle/>
        <a:p>
          <a:endParaRPr lang="en-GB"/>
        </a:p>
      </dgm:t>
    </dgm:pt>
    <dgm:pt modelId="{534E95C7-E1A2-43B2-A6EA-6908823EA4B4}">
      <dgm:prSet phldrT="[Text]" custT="1"/>
      <dgm:spPr/>
      <dgm:t>
        <a:bodyPr/>
        <a:lstStyle/>
        <a:p>
          <a:r>
            <a:rPr lang="en-GB" sz="1100" b="1" smtClean="0"/>
            <a:t>      Reduced rates of crime</a:t>
          </a:r>
          <a:endParaRPr lang="en-GB" sz="1100" b="1" dirty="0"/>
        </a:p>
      </dgm:t>
    </dgm:pt>
    <dgm:pt modelId="{93A321D3-2CB1-4446-A24D-5D8A70BC4BFC}" type="parTrans" cxnId="{2C7DA913-D6C2-4924-9B62-2FFAA150B9EA}">
      <dgm:prSet/>
      <dgm:spPr/>
      <dgm:t>
        <a:bodyPr/>
        <a:lstStyle/>
        <a:p>
          <a:endParaRPr lang="en-GB"/>
        </a:p>
      </dgm:t>
    </dgm:pt>
    <dgm:pt modelId="{C4D215F7-A78D-450D-A3F4-1AFB14C8CE9F}" type="sibTrans" cxnId="{2C7DA913-D6C2-4924-9B62-2FFAA150B9EA}">
      <dgm:prSet/>
      <dgm:spPr/>
      <dgm:t>
        <a:bodyPr/>
        <a:lstStyle/>
        <a:p>
          <a:endParaRPr lang="en-GB"/>
        </a:p>
      </dgm:t>
    </dgm:pt>
    <dgm:pt modelId="{470BBFCE-E1C0-D54F-B772-B7D5597D4EDD}">
      <dgm:prSet custT="1"/>
      <dgm:spPr/>
      <dgm:t>
        <a:bodyPr/>
        <a:lstStyle/>
        <a:p>
          <a:r>
            <a:rPr lang="en-GB" sz="1100" b="1" smtClean="0"/>
            <a:t>Maintaining in the community</a:t>
          </a:r>
          <a:endParaRPr lang="en-GB" sz="1100" b="1" dirty="0"/>
        </a:p>
      </dgm:t>
    </dgm:pt>
    <dgm:pt modelId="{AD4327CA-7F38-5448-B637-9DAA5C6F3C75}" type="parTrans" cxnId="{496BBCC8-ECFB-3343-A8CD-883DB9AEB5D5}">
      <dgm:prSet/>
      <dgm:spPr/>
      <dgm:t>
        <a:bodyPr/>
        <a:lstStyle/>
        <a:p>
          <a:endParaRPr lang="en-US"/>
        </a:p>
      </dgm:t>
    </dgm:pt>
    <dgm:pt modelId="{C42256F9-5C23-DA41-B9E4-22D4B3CB36C5}" type="sibTrans" cxnId="{496BBCC8-ECFB-3343-A8CD-883DB9AEB5D5}">
      <dgm:prSet/>
      <dgm:spPr/>
      <dgm:t>
        <a:bodyPr/>
        <a:lstStyle/>
        <a:p>
          <a:endParaRPr lang="en-US"/>
        </a:p>
      </dgm:t>
    </dgm:pt>
    <dgm:pt modelId="{8061FB6B-531E-409E-B257-30F357ED9425}" type="pres">
      <dgm:prSet presAssocID="{25E8C321-8DFB-4205-B3BB-48380E2EECE6}" presName="Name0" presStyleCnt="0">
        <dgm:presLayoutVars>
          <dgm:dir/>
          <dgm:animLvl val="lvl"/>
          <dgm:resizeHandles/>
        </dgm:presLayoutVars>
      </dgm:prSet>
      <dgm:spPr/>
      <dgm:t>
        <a:bodyPr/>
        <a:lstStyle/>
        <a:p>
          <a:endParaRPr lang="en-GB"/>
        </a:p>
      </dgm:t>
    </dgm:pt>
    <dgm:pt modelId="{5EFFFC96-760B-4D75-97A1-FFAE19EEDE39}" type="pres">
      <dgm:prSet presAssocID="{9342BDAC-41B9-4524-B99F-B31D37B3A741}" presName="linNode" presStyleCnt="0"/>
      <dgm:spPr/>
      <dgm:t>
        <a:bodyPr/>
        <a:lstStyle/>
        <a:p>
          <a:endParaRPr lang="en-US"/>
        </a:p>
      </dgm:t>
    </dgm:pt>
    <dgm:pt modelId="{726502CB-7687-48FD-9B9B-9176124A47DA}" type="pres">
      <dgm:prSet presAssocID="{9342BDAC-41B9-4524-B99F-B31D37B3A741}" presName="parentShp" presStyleLbl="node1" presStyleIdx="0" presStyleCnt="4" custScaleX="62035">
        <dgm:presLayoutVars>
          <dgm:bulletEnabled val="1"/>
        </dgm:presLayoutVars>
      </dgm:prSet>
      <dgm:spPr/>
      <dgm:t>
        <a:bodyPr/>
        <a:lstStyle/>
        <a:p>
          <a:endParaRPr lang="en-GB"/>
        </a:p>
      </dgm:t>
    </dgm:pt>
    <dgm:pt modelId="{8269D41F-B883-40DA-ADCE-74503B4B2D3C}" type="pres">
      <dgm:prSet presAssocID="{9342BDAC-41B9-4524-B99F-B31D37B3A741}" presName="childShp" presStyleLbl="bgAccFollowNode1" presStyleIdx="0" presStyleCnt="4">
        <dgm:presLayoutVars>
          <dgm:bulletEnabled val="1"/>
        </dgm:presLayoutVars>
      </dgm:prSet>
      <dgm:spPr/>
      <dgm:t>
        <a:bodyPr/>
        <a:lstStyle/>
        <a:p>
          <a:endParaRPr lang="en-GB"/>
        </a:p>
      </dgm:t>
    </dgm:pt>
    <dgm:pt modelId="{238D44AE-74C6-4DC7-8A3C-DF5F4D368807}" type="pres">
      <dgm:prSet presAssocID="{D83FE935-5A9E-4CB4-A788-D4F8A75C03C1}" presName="spacing" presStyleCnt="0"/>
      <dgm:spPr/>
      <dgm:t>
        <a:bodyPr/>
        <a:lstStyle/>
        <a:p>
          <a:endParaRPr lang="en-US"/>
        </a:p>
      </dgm:t>
    </dgm:pt>
    <dgm:pt modelId="{EB95FA35-0FFD-4B6F-9AF9-E9AE7008C834}" type="pres">
      <dgm:prSet presAssocID="{4C3D9708-C2E9-4087-A6C3-256E49CE2258}" presName="linNode" presStyleCnt="0"/>
      <dgm:spPr/>
      <dgm:t>
        <a:bodyPr/>
        <a:lstStyle/>
        <a:p>
          <a:endParaRPr lang="en-US"/>
        </a:p>
      </dgm:t>
    </dgm:pt>
    <dgm:pt modelId="{20FE4A06-1A42-4F34-A3EA-6062CDA21389}" type="pres">
      <dgm:prSet presAssocID="{4C3D9708-C2E9-4087-A6C3-256E49CE2258}" presName="parentShp" presStyleLbl="node1" presStyleIdx="1" presStyleCnt="4" custScaleX="62035">
        <dgm:presLayoutVars>
          <dgm:bulletEnabled val="1"/>
        </dgm:presLayoutVars>
      </dgm:prSet>
      <dgm:spPr/>
      <dgm:t>
        <a:bodyPr/>
        <a:lstStyle/>
        <a:p>
          <a:endParaRPr lang="en-GB"/>
        </a:p>
      </dgm:t>
    </dgm:pt>
    <dgm:pt modelId="{BBB6971C-CB20-4666-9ACF-84192D51935D}" type="pres">
      <dgm:prSet presAssocID="{4C3D9708-C2E9-4087-A6C3-256E49CE2258}" presName="childShp" presStyleLbl="bgAccFollowNode1" presStyleIdx="1" presStyleCnt="4">
        <dgm:presLayoutVars>
          <dgm:bulletEnabled val="1"/>
        </dgm:presLayoutVars>
      </dgm:prSet>
      <dgm:spPr/>
      <dgm:t>
        <a:bodyPr/>
        <a:lstStyle/>
        <a:p>
          <a:endParaRPr lang="en-GB"/>
        </a:p>
      </dgm:t>
    </dgm:pt>
    <dgm:pt modelId="{59D1D1D6-28E2-4452-A665-069CB0DFBF4C}" type="pres">
      <dgm:prSet presAssocID="{F46F87D1-E8A8-4AB2-9B4C-4B5B4E349346}" presName="spacing" presStyleCnt="0"/>
      <dgm:spPr/>
      <dgm:t>
        <a:bodyPr/>
        <a:lstStyle/>
        <a:p>
          <a:endParaRPr lang="en-US"/>
        </a:p>
      </dgm:t>
    </dgm:pt>
    <dgm:pt modelId="{3A1AE289-C340-4444-9402-FF51365C6948}" type="pres">
      <dgm:prSet presAssocID="{33715E56-47CA-401B-A34E-20E8BB6C3B90}" presName="linNode" presStyleCnt="0"/>
      <dgm:spPr/>
      <dgm:t>
        <a:bodyPr/>
        <a:lstStyle/>
        <a:p>
          <a:endParaRPr lang="en-US"/>
        </a:p>
      </dgm:t>
    </dgm:pt>
    <dgm:pt modelId="{75426C32-0A71-4C2B-AF7D-10F0E028E398}" type="pres">
      <dgm:prSet presAssocID="{33715E56-47CA-401B-A34E-20E8BB6C3B90}" presName="parentShp" presStyleLbl="node1" presStyleIdx="2" presStyleCnt="4" custScaleX="62035">
        <dgm:presLayoutVars>
          <dgm:bulletEnabled val="1"/>
        </dgm:presLayoutVars>
      </dgm:prSet>
      <dgm:spPr/>
      <dgm:t>
        <a:bodyPr/>
        <a:lstStyle/>
        <a:p>
          <a:endParaRPr lang="en-GB"/>
        </a:p>
      </dgm:t>
    </dgm:pt>
    <dgm:pt modelId="{AF15D34E-DD9C-4442-B428-55A10CAAA439}" type="pres">
      <dgm:prSet presAssocID="{33715E56-47CA-401B-A34E-20E8BB6C3B90}" presName="childShp" presStyleLbl="bgAccFollowNode1" presStyleIdx="2" presStyleCnt="4">
        <dgm:presLayoutVars>
          <dgm:bulletEnabled val="1"/>
        </dgm:presLayoutVars>
      </dgm:prSet>
      <dgm:spPr/>
      <dgm:t>
        <a:bodyPr/>
        <a:lstStyle/>
        <a:p>
          <a:endParaRPr lang="en-GB"/>
        </a:p>
      </dgm:t>
    </dgm:pt>
    <dgm:pt modelId="{3A33B62E-D7D6-4CDA-8808-8FC3231D3E04}" type="pres">
      <dgm:prSet presAssocID="{229BBB9D-A4C6-4C97-90DB-CEC6E4D3B844}" presName="spacing" presStyleCnt="0"/>
      <dgm:spPr/>
      <dgm:t>
        <a:bodyPr/>
        <a:lstStyle/>
        <a:p>
          <a:endParaRPr lang="en-US"/>
        </a:p>
      </dgm:t>
    </dgm:pt>
    <dgm:pt modelId="{B43B976E-0324-44FB-8254-2ADDA5C02BC4}" type="pres">
      <dgm:prSet presAssocID="{392781ED-A477-488C-8B23-58590D3E3785}" presName="linNode" presStyleCnt="0"/>
      <dgm:spPr/>
      <dgm:t>
        <a:bodyPr/>
        <a:lstStyle/>
        <a:p>
          <a:endParaRPr lang="en-US"/>
        </a:p>
      </dgm:t>
    </dgm:pt>
    <dgm:pt modelId="{EC85653D-5C30-405E-9FF5-AD7735E3169E}" type="pres">
      <dgm:prSet presAssocID="{392781ED-A477-488C-8B23-58590D3E3785}" presName="parentShp" presStyleLbl="node1" presStyleIdx="3" presStyleCnt="4" custScaleX="62035">
        <dgm:presLayoutVars>
          <dgm:bulletEnabled val="1"/>
        </dgm:presLayoutVars>
      </dgm:prSet>
      <dgm:spPr/>
      <dgm:t>
        <a:bodyPr/>
        <a:lstStyle/>
        <a:p>
          <a:endParaRPr lang="en-GB"/>
        </a:p>
      </dgm:t>
    </dgm:pt>
    <dgm:pt modelId="{77C797DD-F7F7-47F5-9501-C13426F32B2D}" type="pres">
      <dgm:prSet presAssocID="{392781ED-A477-488C-8B23-58590D3E3785}" presName="childShp" presStyleLbl="bgAccFollowNode1" presStyleIdx="3" presStyleCnt="4" custLinFactNeighborX="-8049" custLinFactNeighborY="126">
        <dgm:presLayoutVars>
          <dgm:bulletEnabled val="1"/>
        </dgm:presLayoutVars>
      </dgm:prSet>
      <dgm:spPr/>
      <dgm:t>
        <a:bodyPr/>
        <a:lstStyle/>
        <a:p>
          <a:endParaRPr lang="en-GB"/>
        </a:p>
      </dgm:t>
    </dgm:pt>
  </dgm:ptLst>
  <dgm:cxnLst>
    <dgm:cxn modelId="{E63BF867-723E-3845-99C3-36397749D348}" type="presOf" srcId="{B364B8CD-4670-40AA-9FFC-60FA83825F8A}" destId="{8269D41F-B883-40DA-ADCE-74503B4B2D3C}" srcOrd="0" destOrd="0" presId="urn:microsoft.com/office/officeart/2005/8/layout/vList6"/>
    <dgm:cxn modelId="{78AD0ABC-CD80-334F-A5C9-E3642970BE4A}" type="presOf" srcId="{789A90A4-A496-4C99-9973-17153A891FB3}" destId="{77C797DD-F7F7-47F5-9501-C13426F32B2D}" srcOrd="0" destOrd="0" presId="urn:microsoft.com/office/officeart/2005/8/layout/vList6"/>
    <dgm:cxn modelId="{7DAB007B-A7F9-41D1-99D7-7E0624F7DC33}" srcId="{4C3D9708-C2E9-4087-A6C3-256E49CE2258}" destId="{FDA53241-FA4F-415A-AACD-4A94A9729543}" srcOrd="3" destOrd="0" parTransId="{5FA015D8-1744-411C-93A6-0DA73DE34AEF}" sibTransId="{E8930FA6-4FDA-4424-ACC9-05747868FEE6}"/>
    <dgm:cxn modelId="{1CCFA37C-02D5-433B-98E9-A6074A85F4FF}" srcId="{4C3D9708-C2E9-4087-A6C3-256E49CE2258}" destId="{098930A9-08D9-4F7A-9951-20B710276646}" srcOrd="0" destOrd="0" parTransId="{CFE74F48-1D6A-4D74-9FFD-B70DE4E7ECC6}" sibTransId="{9015DE6A-AD99-4A28-9A04-FE075BB9C5DB}"/>
    <dgm:cxn modelId="{C130C9BD-ECEF-9740-849D-C2A4121780F1}" type="presOf" srcId="{470BBFCE-E1C0-D54F-B772-B7D5597D4EDD}" destId="{8269D41F-B883-40DA-ADCE-74503B4B2D3C}" srcOrd="0" destOrd="2" presId="urn:microsoft.com/office/officeart/2005/8/layout/vList6"/>
    <dgm:cxn modelId="{442F948A-AFBC-4D12-9281-54DDECAB857A}" srcId="{33715E56-47CA-401B-A34E-20E8BB6C3B90}" destId="{659476F0-BA88-4380-B416-CFFFD0B08116}" srcOrd="0" destOrd="0" parTransId="{3F80CFC1-868C-4003-8443-DF6407AA474B}" sibTransId="{90E7DDEA-AB3E-4833-97BE-3AC008AC73DE}"/>
    <dgm:cxn modelId="{B0371B31-869D-CB41-9AF6-8A269A799867}" type="presOf" srcId="{BA3F0215-3F99-4B36-9422-1035CB6F3B04}" destId="{8269D41F-B883-40DA-ADCE-74503B4B2D3C}" srcOrd="0" destOrd="1" presId="urn:microsoft.com/office/officeart/2005/8/layout/vList6"/>
    <dgm:cxn modelId="{49ABC4FF-3338-48CF-A224-836D88A93067}" srcId="{392781ED-A477-488C-8B23-58590D3E3785}" destId="{A02604CF-FD78-4DDD-8087-DEE17D889B77}" srcOrd="2" destOrd="0" parTransId="{B596EED1-7E82-4B31-A0AA-372504D22ABA}" sibTransId="{671DFA8D-3545-487A-AFEF-E57AAD38512B}"/>
    <dgm:cxn modelId="{AE152A33-C4F5-F447-9264-7006B748D58D}" type="presOf" srcId="{E154070A-DEBA-4099-8583-520162BF4495}" destId="{77C797DD-F7F7-47F5-9501-C13426F32B2D}" srcOrd="0" destOrd="1" presId="urn:microsoft.com/office/officeart/2005/8/layout/vList6"/>
    <dgm:cxn modelId="{D52C6F53-C517-4F02-89E2-AE156BCD5DCA}" srcId="{25E8C321-8DFB-4205-B3BB-48380E2EECE6}" destId="{33715E56-47CA-401B-A34E-20E8BB6C3B90}" srcOrd="2" destOrd="0" parTransId="{4AB5F591-311D-40C7-B86F-EFBA88ABDC8B}" sibTransId="{229BBB9D-A4C6-4C97-90DB-CEC6E4D3B844}"/>
    <dgm:cxn modelId="{4FD03774-4597-4DEE-8C43-DF9135557336}" srcId="{9342BDAC-41B9-4524-B99F-B31D37B3A741}" destId="{BA3F0215-3F99-4B36-9422-1035CB6F3B04}" srcOrd="1" destOrd="0" parTransId="{60524B78-F4A2-489E-B63D-3969902A94FA}" sibTransId="{B0B50A8E-DE63-4EC0-8A48-B4BE1CA3CB74}"/>
    <dgm:cxn modelId="{63FE28AE-F43B-4DA6-A2E1-BC27C3872AF2}" srcId="{25E8C321-8DFB-4205-B3BB-48380E2EECE6}" destId="{392781ED-A477-488C-8B23-58590D3E3785}" srcOrd="3" destOrd="0" parTransId="{FD91A293-FD47-4252-B481-D9198E82BE61}" sibTransId="{E552F0B4-E9F3-4539-B50F-DAEBF8C3C71A}"/>
    <dgm:cxn modelId="{0BC6287B-4D55-1D49-BB00-0AC3E26F8323}" type="presOf" srcId="{A02604CF-FD78-4DDD-8087-DEE17D889B77}" destId="{77C797DD-F7F7-47F5-9501-C13426F32B2D}" srcOrd="0" destOrd="2" presId="urn:microsoft.com/office/officeart/2005/8/layout/vList6"/>
    <dgm:cxn modelId="{6E5D17B8-59F9-794A-BA20-AC5C382AD6BD}" type="presOf" srcId="{4C3D9708-C2E9-4087-A6C3-256E49CE2258}" destId="{20FE4A06-1A42-4F34-A3EA-6062CDA21389}" srcOrd="0" destOrd="0" presId="urn:microsoft.com/office/officeart/2005/8/layout/vList6"/>
    <dgm:cxn modelId="{26DFD84A-3B7E-461D-89C6-CA3AE676C816}" srcId="{4C3D9708-C2E9-4087-A6C3-256E49CE2258}" destId="{A5D58C99-7651-4D67-87BA-A13C9A4A6243}" srcOrd="2" destOrd="0" parTransId="{02D3757A-E0B9-40F9-8E2A-EDB5DD53935D}" sibTransId="{F7B89794-EE44-40B0-9AAF-A5140AC1A31F}"/>
    <dgm:cxn modelId="{00255B75-CDD5-4C13-B3FC-E3F0AA38C1F3}" srcId="{9342BDAC-41B9-4524-B99F-B31D37B3A741}" destId="{B364B8CD-4670-40AA-9FFC-60FA83825F8A}" srcOrd="0" destOrd="0" parTransId="{DB199210-A9DB-43C0-A64C-9CFA81CD6D98}" sibTransId="{361900B2-548C-48EB-AD64-BB9C7EF0BC2B}"/>
    <dgm:cxn modelId="{FEB592C5-8CA8-C646-BE04-F6C4E31E9910}" type="presOf" srcId="{6A3DAABD-CF3F-41CF-BB59-D52A1E4C318D}" destId="{BBB6971C-CB20-4666-9ACF-84192D51935D}" srcOrd="0" destOrd="1" presId="urn:microsoft.com/office/officeart/2005/8/layout/vList6"/>
    <dgm:cxn modelId="{87FD05EF-AB97-1E4B-A6DF-EF35FBF043EC}" type="presOf" srcId="{659476F0-BA88-4380-B416-CFFFD0B08116}" destId="{AF15D34E-DD9C-4442-B428-55A10CAAA439}" srcOrd="0" destOrd="0" presId="urn:microsoft.com/office/officeart/2005/8/layout/vList6"/>
    <dgm:cxn modelId="{3FF9464B-DDDA-174E-8951-E228F8647C72}" type="presOf" srcId="{2E41875D-80F3-48D0-B534-025E6BC488D9}" destId="{AF15D34E-DD9C-4442-B428-55A10CAAA439}" srcOrd="0" destOrd="3" presId="urn:microsoft.com/office/officeart/2005/8/layout/vList6"/>
    <dgm:cxn modelId="{3B2F05A3-5056-4B2B-BF20-29FA5DE3950F}" srcId="{4C3D9708-C2E9-4087-A6C3-256E49CE2258}" destId="{6A3DAABD-CF3F-41CF-BB59-D52A1E4C318D}" srcOrd="1" destOrd="0" parTransId="{24196EE1-8BEA-4127-90A9-03D1879BAABF}" sibTransId="{9C7C5015-E3DE-4317-BEC9-70A8EB2133ED}"/>
    <dgm:cxn modelId="{491FFF98-6742-DC46-8F8A-79A49361533F}" type="presOf" srcId="{FDA53241-FA4F-415A-AACD-4A94A9729543}" destId="{BBB6971C-CB20-4666-9ACF-84192D51935D}" srcOrd="0" destOrd="3" presId="urn:microsoft.com/office/officeart/2005/8/layout/vList6"/>
    <dgm:cxn modelId="{417CEB3E-E046-FB44-B825-DA3D5704B048}" type="presOf" srcId="{392781ED-A477-488C-8B23-58590D3E3785}" destId="{EC85653D-5C30-405E-9FF5-AD7735E3169E}" srcOrd="0" destOrd="0" presId="urn:microsoft.com/office/officeart/2005/8/layout/vList6"/>
    <dgm:cxn modelId="{A95A399B-BAC3-4BA7-8262-29A829835E04}" srcId="{392781ED-A477-488C-8B23-58590D3E3785}" destId="{789A90A4-A496-4C99-9973-17153A891FB3}" srcOrd="0" destOrd="0" parTransId="{7EE1DE50-D1E4-4406-85B6-D94815AA87CF}" sibTransId="{0004975E-CC37-4BC5-BC03-FDAAD7F3B741}"/>
    <dgm:cxn modelId="{CFBAA26D-114A-4244-AAC2-F47484F27602}" srcId="{392781ED-A477-488C-8B23-58590D3E3785}" destId="{E154070A-DEBA-4099-8583-520162BF4495}" srcOrd="1" destOrd="0" parTransId="{2CEBF52E-111A-4E14-8669-64C99183A7C4}" sibTransId="{1EE0E7E3-0BF8-4F01-B022-3E55A817CD5F}"/>
    <dgm:cxn modelId="{47AAA335-0A02-40CF-BC5D-09DD2CC3A9E8}" srcId="{25E8C321-8DFB-4205-B3BB-48380E2EECE6}" destId="{4C3D9708-C2E9-4087-A6C3-256E49CE2258}" srcOrd="1" destOrd="0" parTransId="{C29B31EA-630E-42F8-8177-88B080A7DF39}" sibTransId="{F46F87D1-E8A8-4AB2-9B4C-4B5B4E349346}"/>
    <dgm:cxn modelId="{E012C4A0-A654-F84A-98B5-CAAF8C15A1C3}" type="presOf" srcId="{A5D58C99-7651-4D67-87BA-A13C9A4A6243}" destId="{BBB6971C-CB20-4666-9ACF-84192D51935D}" srcOrd="0" destOrd="2" presId="urn:microsoft.com/office/officeart/2005/8/layout/vList6"/>
    <dgm:cxn modelId="{F5A1E9BC-F8A4-D24A-B264-1238A7CC770A}" type="presOf" srcId="{534E95C7-E1A2-43B2-A6EA-6908823EA4B4}" destId="{77C797DD-F7F7-47F5-9501-C13426F32B2D}" srcOrd="0" destOrd="3" presId="urn:microsoft.com/office/officeart/2005/8/layout/vList6"/>
    <dgm:cxn modelId="{E4AFE753-F3A0-9E4A-A4A8-34C21DA73CB8}" type="presOf" srcId="{098930A9-08D9-4F7A-9951-20B710276646}" destId="{BBB6971C-CB20-4666-9ACF-84192D51935D}" srcOrd="0" destOrd="0" presId="urn:microsoft.com/office/officeart/2005/8/layout/vList6"/>
    <dgm:cxn modelId="{534F85DC-0DB2-4C45-AC17-08979A46E0E7}" srcId="{33715E56-47CA-401B-A34E-20E8BB6C3B90}" destId="{A3EB88C1-E3C1-4E64-8BFE-4D079FAE56E1}" srcOrd="2" destOrd="0" parTransId="{2B53D01F-589F-444C-92CD-5FAF558AC3BA}" sibTransId="{1EB5E3F5-6018-4D4E-93EF-C994468ED005}"/>
    <dgm:cxn modelId="{70180B2C-E31F-2643-9070-3667110CC6C7}" type="presOf" srcId="{9342BDAC-41B9-4524-B99F-B31D37B3A741}" destId="{726502CB-7687-48FD-9B9B-9176124A47DA}" srcOrd="0" destOrd="0" presId="urn:microsoft.com/office/officeart/2005/8/layout/vList6"/>
    <dgm:cxn modelId="{2E49D6B4-28DD-6E4D-92D8-2DCEE4E7B261}" type="presOf" srcId="{A3EB88C1-E3C1-4E64-8BFE-4D079FAE56E1}" destId="{AF15D34E-DD9C-4442-B428-55A10CAAA439}" srcOrd="0" destOrd="2" presId="urn:microsoft.com/office/officeart/2005/8/layout/vList6"/>
    <dgm:cxn modelId="{18CE382A-A4D8-4A92-8A2A-BCCB8DEE5328}" srcId="{33715E56-47CA-401B-A34E-20E8BB6C3B90}" destId="{FA9814D5-213B-4A43-A2BC-9F7D986FA4CE}" srcOrd="1" destOrd="0" parTransId="{1E4817A6-15E1-42AA-B4DC-5638FA10248A}" sibTransId="{F800C9EB-45E3-4F49-AB63-C8EAB21CF8AA}"/>
    <dgm:cxn modelId="{496BBCC8-ECFB-3343-A8CD-883DB9AEB5D5}" srcId="{9342BDAC-41B9-4524-B99F-B31D37B3A741}" destId="{470BBFCE-E1C0-D54F-B772-B7D5597D4EDD}" srcOrd="2" destOrd="0" parTransId="{AD4327CA-7F38-5448-B637-9DAA5C6F3C75}" sibTransId="{C42256F9-5C23-DA41-B9E4-22D4B3CB36C5}"/>
    <dgm:cxn modelId="{2C7DA913-D6C2-4924-9B62-2FFAA150B9EA}" srcId="{392781ED-A477-488C-8B23-58590D3E3785}" destId="{534E95C7-E1A2-43B2-A6EA-6908823EA4B4}" srcOrd="3" destOrd="0" parTransId="{93A321D3-2CB1-4446-A24D-5D8A70BC4BFC}" sibTransId="{C4D215F7-A78D-450D-A3F4-1AFB14C8CE9F}"/>
    <dgm:cxn modelId="{E7A00A1A-C7C9-48E5-8389-3B26FA7CA17E}" srcId="{33715E56-47CA-401B-A34E-20E8BB6C3B90}" destId="{2E41875D-80F3-48D0-B534-025E6BC488D9}" srcOrd="3" destOrd="0" parTransId="{C0C7BFFB-A543-4485-A6C3-B582BBD348E0}" sibTransId="{8BC555CB-05AD-4498-9758-A1B28ABE7D9E}"/>
    <dgm:cxn modelId="{B7C6CEA1-137C-4207-9660-7AF4A43DAA68}" srcId="{25E8C321-8DFB-4205-B3BB-48380E2EECE6}" destId="{9342BDAC-41B9-4524-B99F-B31D37B3A741}" srcOrd="0" destOrd="0" parTransId="{BACFF516-9AC6-4B04-9A5B-5B71BE8B20FD}" sibTransId="{D83FE935-5A9E-4CB4-A788-D4F8A75C03C1}"/>
    <dgm:cxn modelId="{5D21D7EC-71FF-9745-80C6-E06EF1F34772}" type="presOf" srcId="{FA9814D5-213B-4A43-A2BC-9F7D986FA4CE}" destId="{AF15D34E-DD9C-4442-B428-55A10CAAA439}" srcOrd="0" destOrd="1" presId="urn:microsoft.com/office/officeart/2005/8/layout/vList6"/>
    <dgm:cxn modelId="{C04EB129-CB5A-A34A-979B-E030BC678009}" type="presOf" srcId="{25E8C321-8DFB-4205-B3BB-48380E2EECE6}" destId="{8061FB6B-531E-409E-B257-30F357ED9425}" srcOrd="0" destOrd="0" presId="urn:microsoft.com/office/officeart/2005/8/layout/vList6"/>
    <dgm:cxn modelId="{612AD850-AA1B-C048-8DF4-D1BA7F4BA797}" type="presOf" srcId="{33715E56-47CA-401B-A34E-20E8BB6C3B90}" destId="{75426C32-0A71-4C2B-AF7D-10F0E028E398}" srcOrd="0" destOrd="0" presId="urn:microsoft.com/office/officeart/2005/8/layout/vList6"/>
    <dgm:cxn modelId="{D366FEED-56C9-2E41-8A59-91CABFCDCFC6}" type="presParOf" srcId="{8061FB6B-531E-409E-B257-30F357ED9425}" destId="{5EFFFC96-760B-4D75-97A1-FFAE19EEDE39}" srcOrd="0" destOrd="0" presId="urn:microsoft.com/office/officeart/2005/8/layout/vList6"/>
    <dgm:cxn modelId="{69254D8E-920B-404F-BADF-62D117C6CD8B}" type="presParOf" srcId="{5EFFFC96-760B-4D75-97A1-FFAE19EEDE39}" destId="{726502CB-7687-48FD-9B9B-9176124A47DA}" srcOrd="0" destOrd="0" presId="urn:microsoft.com/office/officeart/2005/8/layout/vList6"/>
    <dgm:cxn modelId="{831201E4-8504-A543-B46F-9EAA6CA18F6D}" type="presParOf" srcId="{5EFFFC96-760B-4D75-97A1-FFAE19EEDE39}" destId="{8269D41F-B883-40DA-ADCE-74503B4B2D3C}" srcOrd="1" destOrd="0" presId="urn:microsoft.com/office/officeart/2005/8/layout/vList6"/>
    <dgm:cxn modelId="{F89F6504-8C3D-2C45-A8FC-CEE9B48B7D7D}" type="presParOf" srcId="{8061FB6B-531E-409E-B257-30F357ED9425}" destId="{238D44AE-74C6-4DC7-8A3C-DF5F4D368807}" srcOrd="1" destOrd="0" presId="urn:microsoft.com/office/officeart/2005/8/layout/vList6"/>
    <dgm:cxn modelId="{73865DEF-E155-8F48-ADBE-3FFE94A492AE}" type="presParOf" srcId="{8061FB6B-531E-409E-B257-30F357ED9425}" destId="{EB95FA35-0FFD-4B6F-9AF9-E9AE7008C834}" srcOrd="2" destOrd="0" presId="urn:microsoft.com/office/officeart/2005/8/layout/vList6"/>
    <dgm:cxn modelId="{45A840BE-DB8B-A240-B2D2-7CE9E9879CEB}" type="presParOf" srcId="{EB95FA35-0FFD-4B6F-9AF9-E9AE7008C834}" destId="{20FE4A06-1A42-4F34-A3EA-6062CDA21389}" srcOrd="0" destOrd="0" presId="urn:microsoft.com/office/officeart/2005/8/layout/vList6"/>
    <dgm:cxn modelId="{68372C4E-994A-9045-87DC-1956D412D642}" type="presParOf" srcId="{EB95FA35-0FFD-4B6F-9AF9-E9AE7008C834}" destId="{BBB6971C-CB20-4666-9ACF-84192D51935D}" srcOrd="1" destOrd="0" presId="urn:microsoft.com/office/officeart/2005/8/layout/vList6"/>
    <dgm:cxn modelId="{4142D578-EE6D-A444-A7DB-E249FF556360}" type="presParOf" srcId="{8061FB6B-531E-409E-B257-30F357ED9425}" destId="{59D1D1D6-28E2-4452-A665-069CB0DFBF4C}" srcOrd="3" destOrd="0" presId="urn:microsoft.com/office/officeart/2005/8/layout/vList6"/>
    <dgm:cxn modelId="{9C390511-8C7A-A147-98AF-C8404EC0A499}" type="presParOf" srcId="{8061FB6B-531E-409E-B257-30F357ED9425}" destId="{3A1AE289-C340-4444-9402-FF51365C6948}" srcOrd="4" destOrd="0" presId="urn:microsoft.com/office/officeart/2005/8/layout/vList6"/>
    <dgm:cxn modelId="{D38CCC35-E1F3-B847-9ED1-6412A22030F2}" type="presParOf" srcId="{3A1AE289-C340-4444-9402-FF51365C6948}" destId="{75426C32-0A71-4C2B-AF7D-10F0E028E398}" srcOrd="0" destOrd="0" presId="urn:microsoft.com/office/officeart/2005/8/layout/vList6"/>
    <dgm:cxn modelId="{22567205-13B9-A64F-B193-0ECE24F08A2C}" type="presParOf" srcId="{3A1AE289-C340-4444-9402-FF51365C6948}" destId="{AF15D34E-DD9C-4442-B428-55A10CAAA439}" srcOrd="1" destOrd="0" presId="urn:microsoft.com/office/officeart/2005/8/layout/vList6"/>
    <dgm:cxn modelId="{E07E077B-3B75-8F4E-948C-68C758326904}" type="presParOf" srcId="{8061FB6B-531E-409E-B257-30F357ED9425}" destId="{3A33B62E-D7D6-4CDA-8808-8FC3231D3E04}" srcOrd="5" destOrd="0" presId="urn:microsoft.com/office/officeart/2005/8/layout/vList6"/>
    <dgm:cxn modelId="{CD05DE94-35D3-6141-9488-6BB5A5C038B2}" type="presParOf" srcId="{8061FB6B-531E-409E-B257-30F357ED9425}" destId="{B43B976E-0324-44FB-8254-2ADDA5C02BC4}" srcOrd="6" destOrd="0" presId="urn:microsoft.com/office/officeart/2005/8/layout/vList6"/>
    <dgm:cxn modelId="{280C34A9-F35D-514E-9C9B-65D8C4AA8B18}" type="presParOf" srcId="{B43B976E-0324-44FB-8254-2ADDA5C02BC4}" destId="{EC85653D-5C30-405E-9FF5-AD7735E3169E}" srcOrd="0" destOrd="0" presId="urn:microsoft.com/office/officeart/2005/8/layout/vList6"/>
    <dgm:cxn modelId="{ED45A554-9AC4-B747-85BE-23EFF4BBA3E0}" type="presParOf" srcId="{B43B976E-0324-44FB-8254-2ADDA5C02BC4}" destId="{77C797DD-F7F7-47F5-9501-C13426F32B2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68293-B85E-4B0D-90F1-FDF6891089C8}">
      <dsp:nvSpPr>
        <dsp:cNvPr id="0" name=""/>
        <dsp:cNvSpPr/>
      </dsp:nvSpPr>
      <dsp:spPr>
        <a:xfrm>
          <a:off x="3470595" y="789047"/>
          <a:ext cx="1010823" cy="101094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5DE63A7-550A-4065-AEAC-DAA6106D68D1}">
      <dsp:nvSpPr>
        <dsp:cNvPr id="0" name=""/>
        <dsp:cNvSpPr/>
      </dsp:nvSpPr>
      <dsp:spPr>
        <a:xfrm>
          <a:off x="3396889" y="0"/>
          <a:ext cx="1158235" cy="619832"/>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a:latin typeface="Times" pitchFamily="18" charset="0"/>
            </a:rPr>
            <a:t>Interpersonal </a:t>
          </a:r>
        </a:p>
      </dsp:txBody>
      <dsp:txXfrm>
        <a:off x="3396889" y="0"/>
        <a:ext cx="1158235" cy="619832"/>
      </dsp:txXfrm>
    </dsp:sp>
    <dsp:sp modelId="{FF61F60C-2B94-4390-9A6C-CFDE1D20F0BD}">
      <dsp:nvSpPr>
        <dsp:cNvPr id="0" name=""/>
        <dsp:cNvSpPr/>
      </dsp:nvSpPr>
      <dsp:spPr>
        <a:xfrm>
          <a:off x="3767103" y="931608"/>
          <a:ext cx="1010823" cy="101094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61C7630F-2F68-4D7A-807B-A9D92A976A26}">
      <dsp:nvSpPr>
        <dsp:cNvPr id="0" name=""/>
        <dsp:cNvSpPr/>
      </dsp:nvSpPr>
      <dsp:spPr>
        <a:xfrm>
          <a:off x="4902595" y="588841"/>
          <a:ext cx="1095058" cy="681816"/>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a:latin typeface="Times" pitchFamily="18" charset="0"/>
            </a:rPr>
            <a:t>Sexual</a:t>
          </a:r>
        </a:p>
      </dsp:txBody>
      <dsp:txXfrm>
        <a:off x="4902595" y="588841"/>
        <a:ext cx="1095058" cy="681816"/>
      </dsp:txXfrm>
    </dsp:sp>
    <dsp:sp modelId="{93942BAD-C792-4F8F-971A-40F45E10F30F}">
      <dsp:nvSpPr>
        <dsp:cNvPr id="0" name=""/>
        <dsp:cNvSpPr/>
      </dsp:nvSpPr>
      <dsp:spPr>
        <a:xfrm>
          <a:off x="3839967" y="1252372"/>
          <a:ext cx="1010823" cy="101094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08EA3D5-77F7-4E68-B1DD-C57B85F4DD95}">
      <dsp:nvSpPr>
        <dsp:cNvPr id="0" name=""/>
        <dsp:cNvSpPr/>
      </dsp:nvSpPr>
      <dsp:spPr>
        <a:xfrm>
          <a:off x="5007889" y="1456607"/>
          <a:ext cx="1073999" cy="728303"/>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a:latin typeface="Times" pitchFamily="18" charset="0"/>
            </a:rPr>
            <a:t>Familial</a:t>
          </a:r>
        </a:p>
      </dsp:txBody>
      <dsp:txXfrm>
        <a:off x="5007889" y="1456607"/>
        <a:ext cx="1073999" cy="728303"/>
      </dsp:txXfrm>
    </dsp:sp>
    <dsp:sp modelId="{ADE400D0-48B0-4A83-A1BF-3D34F6D62A86}">
      <dsp:nvSpPr>
        <dsp:cNvPr id="0" name=""/>
        <dsp:cNvSpPr/>
      </dsp:nvSpPr>
      <dsp:spPr>
        <a:xfrm>
          <a:off x="3634854" y="1509602"/>
          <a:ext cx="1010823" cy="101094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4B36D99-BCD1-4AAD-A5D6-E0F74E1F23B4}">
      <dsp:nvSpPr>
        <dsp:cNvPr id="0" name=""/>
        <dsp:cNvSpPr/>
      </dsp:nvSpPr>
      <dsp:spPr>
        <a:xfrm>
          <a:off x="4544595" y="2432843"/>
          <a:ext cx="1158235" cy="666320"/>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a:latin typeface="Times" pitchFamily="18" charset="0"/>
            </a:rPr>
            <a:t>Intimate partner </a:t>
          </a:r>
        </a:p>
      </dsp:txBody>
      <dsp:txXfrm>
        <a:off x="4544595" y="2432843"/>
        <a:ext cx="1158235" cy="666320"/>
      </dsp:txXfrm>
    </dsp:sp>
    <dsp:sp modelId="{FB6A1C78-2597-4ABB-BBD4-8AD3350802E7}">
      <dsp:nvSpPr>
        <dsp:cNvPr id="0" name=""/>
        <dsp:cNvSpPr/>
      </dsp:nvSpPr>
      <dsp:spPr>
        <a:xfrm>
          <a:off x="3306336" y="1509602"/>
          <a:ext cx="1010823" cy="101094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C748282-DB0B-43FB-9B44-E744A1DD4C45}">
      <dsp:nvSpPr>
        <dsp:cNvPr id="0" name=""/>
        <dsp:cNvSpPr/>
      </dsp:nvSpPr>
      <dsp:spPr>
        <a:xfrm>
          <a:off x="2249183" y="2432843"/>
          <a:ext cx="1158235" cy="666320"/>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a:latin typeface="Times" pitchFamily="18" charset="0"/>
            </a:rPr>
            <a:t>Fire-raising</a:t>
          </a:r>
        </a:p>
      </dsp:txBody>
      <dsp:txXfrm>
        <a:off x="2249183" y="2432843"/>
        <a:ext cx="1158235" cy="666320"/>
      </dsp:txXfrm>
    </dsp:sp>
    <dsp:sp modelId="{CE27109A-7F83-4B25-A8CF-6897F6E0D1DC}">
      <dsp:nvSpPr>
        <dsp:cNvPr id="0" name=""/>
        <dsp:cNvSpPr/>
      </dsp:nvSpPr>
      <dsp:spPr>
        <a:xfrm>
          <a:off x="3101223" y="1252372"/>
          <a:ext cx="1010823" cy="101094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29C69B71-A0E1-4F0E-A7EB-88B4629E7F76}">
      <dsp:nvSpPr>
        <dsp:cNvPr id="0" name=""/>
        <dsp:cNvSpPr/>
      </dsp:nvSpPr>
      <dsp:spPr>
        <a:xfrm>
          <a:off x="1870125" y="1456607"/>
          <a:ext cx="1073999" cy="728303"/>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a:latin typeface="Times" pitchFamily="18" charset="0"/>
            </a:rPr>
            <a:t>Extremist</a:t>
          </a:r>
        </a:p>
      </dsp:txBody>
      <dsp:txXfrm>
        <a:off x="1870125" y="1456607"/>
        <a:ext cx="1073999" cy="728303"/>
      </dsp:txXfrm>
    </dsp:sp>
    <dsp:sp modelId="{4FC6ED78-BBFC-4A14-936E-2A8E68487572}">
      <dsp:nvSpPr>
        <dsp:cNvPr id="0" name=""/>
        <dsp:cNvSpPr/>
      </dsp:nvSpPr>
      <dsp:spPr>
        <a:xfrm>
          <a:off x="3174087" y="931608"/>
          <a:ext cx="1010823" cy="101094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0B3D5C5D-89C3-4C53-B103-873B15603A49}">
      <dsp:nvSpPr>
        <dsp:cNvPr id="0" name=""/>
        <dsp:cNvSpPr/>
      </dsp:nvSpPr>
      <dsp:spPr>
        <a:xfrm>
          <a:off x="1954360" y="588841"/>
          <a:ext cx="1095058" cy="681816"/>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a:latin typeface="Times" pitchFamily="18" charset="0"/>
            </a:rPr>
            <a:t>Stalking</a:t>
          </a:r>
        </a:p>
      </dsp:txBody>
      <dsp:txXfrm>
        <a:off x="1954360" y="588841"/>
        <a:ext cx="1095058" cy="681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8B2E8-0380-4BB9-B298-A89B16984F95}">
      <dsp:nvSpPr>
        <dsp:cNvPr id="0" name=""/>
        <dsp:cNvSpPr/>
      </dsp:nvSpPr>
      <dsp:spPr>
        <a:xfrm>
          <a:off x="512815" y="412"/>
          <a:ext cx="2121470" cy="1272882"/>
        </a:xfrm>
        <a:prstGeom prst="rect">
          <a:avLst/>
        </a:prstGeom>
        <a:gradFill rotWithShape="0">
          <a:gsLst>
            <a:gs pos="0">
              <a:schemeClr val="accent6">
                <a:shade val="80000"/>
                <a:hueOff val="0"/>
                <a:satOff val="0"/>
                <a:lumOff val="0"/>
                <a:alphaOff val="0"/>
                <a:tint val="95000"/>
                <a:shade val="70000"/>
                <a:satMod val="150000"/>
              </a:schemeClr>
            </a:gs>
            <a:gs pos="100000">
              <a:schemeClr val="accent6">
                <a:shade val="8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Early and Effective Intervention (EEI) 8-15</a:t>
          </a:r>
          <a:endParaRPr lang="en-GB" sz="2000" kern="1200" dirty="0"/>
        </a:p>
      </dsp:txBody>
      <dsp:txXfrm>
        <a:off x="512815" y="412"/>
        <a:ext cx="2121470" cy="1272882"/>
      </dsp:txXfrm>
    </dsp:sp>
    <dsp:sp modelId="{354C2F26-794E-4ECE-800F-76CF3E205A1C}">
      <dsp:nvSpPr>
        <dsp:cNvPr id="0" name=""/>
        <dsp:cNvSpPr/>
      </dsp:nvSpPr>
      <dsp:spPr>
        <a:xfrm>
          <a:off x="2846433" y="412"/>
          <a:ext cx="2121470" cy="1272882"/>
        </a:xfrm>
        <a:prstGeom prst="rect">
          <a:avLst/>
        </a:prstGeom>
        <a:gradFill rotWithShape="0">
          <a:gsLst>
            <a:gs pos="0">
              <a:schemeClr val="accent6">
                <a:shade val="80000"/>
                <a:hueOff val="0"/>
                <a:satOff val="0"/>
                <a:lumOff val="5332"/>
                <a:alphaOff val="0"/>
                <a:tint val="95000"/>
                <a:shade val="70000"/>
                <a:satMod val="150000"/>
              </a:schemeClr>
            </a:gs>
            <a:gs pos="100000">
              <a:schemeClr val="accent6">
                <a:shade val="80000"/>
                <a:hueOff val="0"/>
                <a:satOff val="0"/>
                <a:lumOff val="5332"/>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Diversion from prosecution</a:t>
          </a:r>
          <a:endParaRPr lang="en-GB" sz="2000" kern="1200" dirty="0"/>
        </a:p>
      </dsp:txBody>
      <dsp:txXfrm>
        <a:off x="2846433" y="412"/>
        <a:ext cx="2121470" cy="1272882"/>
      </dsp:txXfrm>
    </dsp:sp>
    <dsp:sp modelId="{B6E60BF7-87E1-4B2C-A48E-6D23C88D30FF}">
      <dsp:nvSpPr>
        <dsp:cNvPr id="0" name=""/>
        <dsp:cNvSpPr/>
      </dsp:nvSpPr>
      <dsp:spPr>
        <a:xfrm>
          <a:off x="5180051" y="412"/>
          <a:ext cx="2121470" cy="1272882"/>
        </a:xfrm>
        <a:prstGeom prst="rect">
          <a:avLst/>
        </a:prstGeom>
        <a:gradFill rotWithShape="0">
          <a:gsLst>
            <a:gs pos="0">
              <a:schemeClr val="accent6">
                <a:shade val="80000"/>
                <a:hueOff val="0"/>
                <a:satOff val="0"/>
                <a:lumOff val="10665"/>
                <a:alphaOff val="0"/>
                <a:tint val="95000"/>
                <a:shade val="70000"/>
                <a:satMod val="150000"/>
              </a:schemeClr>
            </a:gs>
            <a:gs pos="100000">
              <a:schemeClr val="accent6">
                <a:shade val="80000"/>
                <a:hueOff val="0"/>
                <a:satOff val="0"/>
                <a:lumOff val="10665"/>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The Children’s Hearing system</a:t>
          </a:r>
          <a:endParaRPr lang="en-GB" sz="2000" kern="1200" dirty="0"/>
        </a:p>
      </dsp:txBody>
      <dsp:txXfrm>
        <a:off x="5180051" y="412"/>
        <a:ext cx="2121470" cy="1272882"/>
      </dsp:txXfrm>
    </dsp:sp>
    <dsp:sp modelId="{40F43741-C9A6-4167-B66D-85395BBD6516}">
      <dsp:nvSpPr>
        <dsp:cNvPr id="0" name=""/>
        <dsp:cNvSpPr/>
      </dsp:nvSpPr>
      <dsp:spPr>
        <a:xfrm>
          <a:off x="512815" y="1485441"/>
          <a:ext cx="2121470" cy="1272882"/>
        </a:xfrm>
        <a:prstGeom prst="rect">
          <a:avLst/>
        </a:prstGeom>
        <a:gradFill rotWithShape="0">
          <a:gsLst>
            <a:gs pos="0">
              <a:schemeClr val="accent6">
                <a:shade val="80000"/>
                <a:hueOff val="0"/>
                <a:satOff val="0"/>
                <a:lumOff val="15997"/>
                <a:alphaOff val="0"/>
                <a:tint val="95000"/>
                <a:shade val="70000"/>
                <a:satMod val="150000"/>
              </a:schemeClr>
            </a:gs>
            <a:gs pos="100000">
              <a:schemeClr val="accent6">
                <a:shade val="80000"/>
                <a:hueOff val="0"/>
                <a:satOff val="0"/>
                <a:lumOff val="15997"/>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Address risks and needs</a:t>
          </a:r>
          <a:endParaRPr lang="en-GB" sz="2000" kern="1200" dirty="0"/>
        </a:p>
      </dsp:txBody>
      <dsp:txXfrm>
        <a:off x="512815" y="1485441"/>
        <a:ext cx="2121470" cy="1272882"/>
      </dsp:txXfrm>
    </dsp:sp>
    <dsp:sp modelId="{97C34C62-7AF1-4BAD-A4C2-07EC7EF6DF5C}">
      <dsp:nvSpPr>
        <dsp:cNvPr id="0" name=""/>
        <dsp:cNvSpPr/>
      </dsp:nvSpPr>
      <dsp:spPr>
        <a:xfrm>
          <a:off x="2846433" y="1485441"/>
          <a:ext cx="2121470" cy="1272882"/>
        </a:xfrm>
        <a:prstGeom prst="rect">
          <a:avLst/>
        </a:prstGeom>
        <a:gradFill rotWithShape="0">
          <a:gsLst>
            <a:gs pos="0">
              <a:schemeClr val="accent6">
                <a:shade val="80000"/>
                <a:hueOff val="0"/>
                <a:satOff val="0"/>
                <a:lumOff val="21330"/>
                <a:alphaOff val="0"/>
                <a:tint val="95000"/>
                <a:shade val="70000"/>
                <a:satMod val="150000"/>
              </a:schemeClr>
            </a:gs>
            <a:gs pos="100000">
              <a:schemeClr val="accent6">
                <a:shade val="80000"/>
                <a:hueOff val="0"/>
                <a:satOff val="0"/>
                <a:lumOff val="2133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Alternatives to secure care</a:t>
          </a:r>
          <a:endParaRPr lang="en-GB" sz="2000" kern="1200" dirty="0"/>
        </a:p>
      </dsp:txBody>
      <dsp:txXfrm>
        <a:off x="2846433" y="1485441"/>
        <a:ext cx="2121470" cy="1272882"/>
      </dsp:txXfrm>
    </dsp:sp>
    <dsp:sp modelId="{0DE56D17-7105-4D84-96C4-125376987426}">
      <dsp:nvSpPr>
        <dsp:cNvPr id="0" name=""/>
        <dsp:cNvSpPr/>
      </dsp:nvSpPr>
      <dsp:spPr>
        <a:xfrm>
          <a:off x="5180051" y="1485441"/>
          <a:ext cx="2121470" cy="1272882"/>
        </a:xfrm>
        <a:prstGeom prst="rect">
          <a:avLst/>
        </a:prstGeom>
        <a:gradFill rotWithShape="0">
          <a:gsLst>
            <a:gs pos="0">
              <a:schemeClr val="accent6">
                <a:shade val="80000"/>
                <a:hueOff val="0"/>
                <a:satOff val="0"/>
                <a:lumOff val="26662"/>
                <a:alphaOff val="0"/>
                <a:tint val="95000"/>
                <a:shade val="70000"/>
                <a:satMod val="150000"/>
              </a:schemeClr>
            </a:gs>
            <a:gs pos="100000">
              <a:schemeClr val="accent6">
                <a:shade val="80000"/>
                <a:hueOff val="0"/>
                <a:satOff val="0"/>
                <a:lumOff val="26662"/>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Supporting YP if the do go to court, aid decision makers</a:t>
          </a:r>
          <a:endParaRPr lang="en-GB" sz="2000" kern="1200" dirty="0"/>
        </a:p>
      </dsp:txBody>
      <dsp:txXfrm>
        <a:off x="5180051" y="1485441"/>
        <a:ext cx="2121470" cy="1272882"/>
      </dsp:txXfrm>
    </dsp:sp>
    <dsp:sp modelId="{0DD740E5-C377-4FC9-B30C-D5A41EBE87DF}">
      <dsp:nvSpPr>
        <dsp:cNvPr id="0" name=""/>
        <dsp:cNvSpPr/>
      </dsp:nvSpPr>
      <dsp:spPr>
        <a:xfrm>
          <a:off x="512815" y="2970471"/>
          <a:ext cx="2121470" cy="1272882"/>
        </a:xfrm>
        <a:prstGeom prst="rect">
          <a:avLst/>
        </a:prstGeom>
        <a:gradFill rotWithShape="0">
          <a:gsLst>
            <a:gs pos="0">
              <a:schemeClr val="accent6">
                <a:shade val="80000"/>
                <a:hueOff val="0"/>
                <a:satOff val="0"/>
                <a:lumOff val="31994"/>
                <a:alphaOff val="0"/>
                <a:tint val="95000"/>
                <a:shade val="70000"/>
                <a:satMod val="150000"/>
              </a:schemeClr>
            </a:gs>
            <a:gs pos="100000">
              <a:schemeClr val="accent6">
                <a:shade val="80000"/>
                <a:hueOff val="0"/>
                <a:satOff val="0"/>
                <a:lumOff val="31994"/>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Risk Management by multiagency partners</a:t>
          </a:r>
          <a:endParaRPr lang="en-GB" sz="2000" kern="1200" dirty="0"/>
        </a:p>
      </dsp:txBody>
      <dsp:txXfrm>
        <a:off x="512815" y="2970471"/>
        <a:ext cx="2121470" cy="1272882"/>
      </dsp:txXfrm>
    </dsp:sp>
    <dsp:sp modelId="{4836E37D-6D95-4AEF-8BDF-D75517F11C1A}">
      <dsp:nvSpPr>
        <dsp:cNvPr id="0" name=""/>
        <dsp:cNvSpPr/>
      </dsp:nvSpPr>
      <dsp:spPr>
        <a:xfrm>
          <a:off x="2846433" y="2970471"/>
          <a:ext cx="2121470" cy="1272882"/>
        </a:xfrm>
        <a:prstGeom prst="rect">
          <a:avLst/>
        </a:prstGeom>
        <a:gradFill rotWithShape="0">
          <a:gsLst>
            <a:gs pos="0">
              <a:schemeClr val="accent6">
                <a:shade val="80000"/>
                <a:hueOff val="0"/>
                <a:satOff val="0"/>
                <a:lumOff val="37327"/>
                <a:alphaOff val="0"/>
                <a:tint val="95000"/>
                <a:shade val="70000"/>
                <a:satMod val="150000"/>
              </a:schemeClr>
            </a:gs>
            <a:gs pos="100000">
              <a:schemeClr val="accent6">
                <a:shade val="80000"/>
                <a:hueOff val="0"/>
                <a:satOff val="0"/>
                <a:lumOff val="37327"/>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Support reintegration after secure care</a:t>
          </a:r>
          <a:endParaRPr lang="en-GB" sz="2000" kern="1200" dirty="0"/>
        </a:p>
      </dsp:txBody>
      <dsp:txXfrm>
        <a:off x="2846433" y="2970471"/>
        <a:ext cx="2121470" cy="1272882"/>
      </dsp:txXfrm>
    </dsp:sp>
    <dsp:sp modelId="{74843EE8-C825-46DB-BB1B-ABC120AD2488}">
      <dsp:nvSpPr>
        <dsp:cNvPr id="0" name=""/>
        <dsp:cNvSpPr/>
      </dsp:nvSpPr>
      <dsp:spPr>
        <a:xfrm>
          <a:off x="5180051" y="2970471"/>
          <a:ext cx="2121470" cy="1272882"/>
        </a:xfrm>
        <a:prstGeom prst="rect">
          <a:avLst/>
        </a:prstGeom>
        <a:gradFill rotWithShape="0">
          <a:gsLst>
            <a:gs pos="0">
              <a:schemeClr val="accent6">
                <a:shade val="80000"/>
                <a:hueOff val="0"/>
                <a:satOff val="0"/>
                <a:lumOff val="42659"/>
                <a:alphaOff val="0"/>
                <a:tint val="95000"/>
                <a:shade val="70000"/>
                <a:satMod val="150000"/>
              </a:schemeClr>
            </a:gs>
            <a:gs pos="100000">
              <a:schemeClr val="accent6">
                <a:shade val="80000"/>
                <a:hueOff val="0"/>
                <a:satOff val="0"/>
                <a:lumOff val="42659"/>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Use supervision requirements as legal status</a:t>
          </a:r>
          <a:endParaRPr lang="en-GB" sz="2000" kern="1200" dirty="0"/>
        </a:p>
      </dsp:txBody>
      <dsp:txXfrm>
        <a:off x="5180051" y="2970471"/>
        <a:ext cx="2121470" cy="1272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CCFF1-FA5D-A547-A9B0-4EA7CF4A7308}">
      <dsp:nvSpPr>
        <dsp:cNvPr id="0" name=""/>
        <dsp:cNvSpPr/>
      </dsp:nvSpPr>
      <dsp:spPr>
        <a:xfrm>
          <a:off x="3386574" y="2452308"/>
          <a:ext cx="1816384" cy="1816384"/>
        </a:xfrm>
        <a:prstGeom prst="ellipse">
          <a:avLst/>
        </a:prstGeom>
        <a:solidFill>
          <a:srgbClr val="800000"/>
        </a:solidFill>
        <a:ln>
          <a:solidFill>
            <a:srgbClr val="FF0000"/>
          </a:solid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Youth Violence</a:t>
          </a:r>
          <a:endParaRPr lang="en-US" sz="2000" kern="1200" dirty="0"/>
        </a:p>
      </dsp:txBody>
      <dsp:txXfrm>
        <a:off x="3652577" y="2718311"/>
        <a:ext cx="1284378" cy="1284378"/>
      </dsp:txXfrm>
    </dsp:sp>
    <dsp:sp modelId="{6ABAB9EA-4A1C-464C-90DC-A954B072AD88}">
      <dsp:nvSpPr>
        <dsp:cNvPr id="0" name=""/>
        <dsp:cNvSpPr/>
      </dsp:nvSpPr>
      <dsp:spPr>
        <a:xfrm rot="10800000">
          <a:off x="1624631" y="3101666"/>
          <a:ext cx="1665035" cy="517669"/>
        </a:xfrm>
        <a:prstGeom prst="leftArrow">
          <a:avLst>
            <a:gd name="adj1" fmla="val 60000"/>
            <a:gd name="adj2" fmla="val 50000"/>
          </a:avLst>
        </a:prstGeom>
        <a:solidFill>
          <a:schemeClr val="tx1"/>
        </a:soli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325ED0AA-F744-AF48-8E57-11C0D66D8025}">
      <dsp:nvSpPr>
        <dsp:cNvPr id="0" name=""/>
        <dsp:cNvSpPr/>
      </dsp:nvSpPr>
      <dsp:spPr>
        <a:xfrm>
          <a:off x="761849" y="2670274"/>
          <a:ext cx="1725565" cy="1380452"/>
        </a:xfrm>
        <a:prstGeom prst="roundRect">
          <a:avLst>
            <a:gd name="adj" fmla="val 10000"/>
          </a:avLst>
        </a:prstGeom>
        <a:blipFill rotWithShape="0">
          <a:blip xmlns:r="http://schemas.openxmlformats.org/officeDocument/2006/relationships" r:embed="rId1"/>
          <a:stretch>
            <a:fillRect/>
          </a:stretch>
        </a:blip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solidFill>
                <a:srgbClr val="FFFF00"/>
              </a:solidFill>
            </a:rPr>
            <a:t>Individual Factors</a:t>
          </a:r>
          <a:endParaRPr lang="en-US" b="1" kern="1200" dirty="0">
            <a:solidFill>
              <a:srgbClr val="FFFF00"/>
            </a:solidFill>
          </a:endParaRPr>
        </a:p>
      </dsp:txBody>
      <dsp:txXfrm>
        <a:off x="802281" y="2710706"/>
        <a:ext cx="1644701" cy="1299588"/>
      </dsp:txXfrm>
    </dsp:sp>
    <dsp:sp modelId="{C963539E-CBA9-C949-8FBC-95123B529F76}">
      <dsp:nvSpPr>
        <dsp:cNvPr id="0" name=""/>
        <dsp:cNvSpPr/>
      </dsp:nvSpPr>
      <dsp:spPr>
        <a:xfrm rot="13500000">
          <a:off x="2162857" y="1802274"/>
          <a:ext cx="1665035" cy="517669"/>
        </a:xfrm>
        <a:prstGeom prst="leftArrow">
          <a:avLst>
            <a:gd name="adj1" fmla="val 60000"/>
            <a:gd name="adj2" fmla="val 50000"/>
          </a:avLst>
        </a:prstGeom>
        <a:solidFill>
          <a:schemeClr val="tx1"/>
        </a:soli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E4372706-8473-7740-B54F-4401BEC82059}">
      <dsp:nvSpPr>
        <dsp:cNvPr id="0" name=""/>
        <dsp:cNvSpPr/>
      </dsp:nvSpPr>
      <dsp:spPr>
        <a:xfrm>
          <a:off x="1543913" y="782204"/>
          <a:ext cx="1725565" cy="1380452"/>
        </a:xfrm>
        <a:prstGeom prst="roundRect">
          <a:avLst>
            <a:gd name="adj" fmla="val 10000"/>
          </a:avLst>
        </a:prstGeom>
        <a:blipFill rotWithShape="0">
          <a:blip xmlns:r="http://schemas.openxmlformats.org/officeDocument/2006/relationships" r:embed="rId2"/>
          <a:stretch>
            <a:fillRect/>
          </a:stretch>
        </a:blip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endParaRPr lang="en-US" sz="1400" b="1" kern="1200" dirty="0" smtClean="0">
            <a:solidFill>
              <a:srgbClr val="FFFF00"/>
            </a:solidFill>
          </a:endParaRPr>
        </a:p>
        <a:p>
          <a:pPr lvl="0" algn="ctr" defTabSz="622300">
            <a:lnSpc>
              <a:spcPct val="90000"/>
            </a:lnSpc>
            <a:spcBef>
              <a:spcPct val="0"/>
            </a:spcBef>
            <a:spcAft>
              <a:spcPct val="35000"/>
            </a:spcAft>
          </a:pPr>
          <a:endParaRPr lang="en-US" sz="1400" b="1" kern="1200" dirty="0" smtClean="0">
            <a:solidFill>
              <a:srgbClr val="FFFF00"/>
            </a:solidFill>
          </a:endParaRPr>
        </a:p>
        <a:p>
          <a:pPr lvl="0" algn="ctr" defTabSz="622300">
            <a:lnSpc>
              <a:spcPct val="50000"/>
            </a:lnSpc>
            <a:spcBef>
              <a:spcPct val="0"/>
            </a:spcBef>
            <a:spcAft>
              <a:spcPct val="35000"/>
            </a:spcAft>
          </a:pPr>
          <a:r>
            <a:rPr lang="en-US" sz="1400" b="1" kern="1200" dirty="0" smtClean="0">
              <a:solidFill>
                <a:srgbClr val="FFFF00"/>
              </a:solidFill>
            </a:rPr>
            <a:t>Developmental</a:t>
          </a:r>
        </a:p>
        <a:p>
          <a:pPr lvl="0" algn="ctr" defTabSz="622300">
            <a:lnSpc>
              <a:spcPct val="50000"/>
            </a:lnSpc>
            <a:spcBef>
              <a:spcPct val="0"/>
            </a:spcBef>
            <a:spcAft>
              <a:spcPct val="35000"/>
            </a:spcAft>
          </a:pPr>
          <a:r>
            <a:rPr lang="en-US" sz="1400" b="1" kern="1200" dirty="0" smtClean="0">
              <a:solidFill>
                <a:srgbClr val="FFFF00"/>
              </a:solidFill>
            </a:rPr>
            <a:t>Factors</a:t>
          </a:r>
          <a:r>
            <a:rPr lang="en-US" sz="3600" b="1" kern="1200" dirty="0" smtClean="0">
              <a:solidFill>
                <a:srgbClr val="FFFF00"/>
              </a:solidFill>
            </a:rPr>
            <a:t> </a:t>
          </a:r>
          <a:endParaRPr lang="en-US" sz="3600" b="1" kern="1200" dirty="0">
            <a:solidFill>
              <a:srgbClr val="FFFF00"/>
            </a:solidFill>
          </a:endParaRPr>
        </a:p>
      </dsp:txBody>
      <dsp:txXfrm>
        <a:off x="1584345" y="822636"/>
        <a:ext cx="1644701" cy="1299588"/>
      </dsp:txXfrm>
    </dsp:sp>
    <dsp:sp modelId="{9F58C15D-7B0D-1749-A4F4-886E88C6B658}">
      <dsp:nvSpPr>
        <dsp:cNvPr id="0" name=""/>
        <dsp:cNvSpPr/>
      </dsp:nvSpPr>
      <dsp:spPr>
        <a:xfrm rot="16200000">
          <a:off x="3462249" y="1264049"/>
          <a:ext cx="1665035" cy="517669"/>
        </a:xfrm>
        <a:prstGeom prst="leftArrow">
          <a:avLst>
            <a:gd name="adj1" fmla="val 60000"/>
            <a:gd name="adj2" fmla="val 50000"/>
          </a:avLst>
        </a:prstGeom>
        <a:solidFill>
          <a:schemeClr val="tx1"/>
        </a:soli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CDBFDC26-9DB4-1544-88A1-5780200F9AB8}">
      <dsp:nvSpPr>
        <dsp:cNvPr id="0" name=""/>
        <dsp:cNvSpPr/>
      </dsp:nvSpPr>
      <dsp:spPr>
        <a:xfrm>
          <a:off x="3431984" y="139"/>
          <a:ext cx="1725565" cy="1380452"/>
        </a:xfrm>
        <a:prstGeom prst="roundRect">
          <a:avLst>
            <a:gd name="adj" fmla="val 10000"/>
          </a:avLst>
        </a:prstGeom>
        <a:blipFill rotWithShape="0">
          <a:blip xmlns:r="http://schemas.openxmlformats.org/officeDocument/2006/relationships" r:embed="rId3"/>
          <a:stretch>
            <a:fillRect/>
          </a:stretch>
        </a:blip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600" b="1" kern="1200" dirty="0" smtClean="0">
            <a:solidFill>
              <a:srgbClr val="FFFF00"/>
            </a:solidFill>
          </a:endParaRPr>
        </a:p>
        <a:p>
          <a:pPr lvl="0" algn="ctr" defTabSz="800100">
            <a:lnSpc>
              <a:spcPct val="90000"/>
            </a:lnSpc>
            <a:spcBef>
              <a:spcPct val="0"/>
            </a:spcBef>
            <a:spcAft>
              <a:spcPct val="35000"/>
            </a:spcAft>
          </a:pPr>
          <a:r>
            <a:rPr lang="en-US" sz="1600" b="1" kern="1200" dirty="0" smtClean="0">
              <a:solidFill>
                <a:srgbClr val="FFFF00"/>
              </a:solidFill>
            </a:rPr>
            <a:t>Family Factors</a:t>
          </a:r>
          <a:endParaRPr lang="en-US" sz="1600" b="1" kern="1200" dirty="0">
            <a:solidFill>
              <a:srgbClr val="FFFF00"/>
            </a:solidFill>
          </a:endParaRPr>
        </a:p>
      </dsp:txBody>
      <dsp:txXfrm>
        <a:off x="3472416" y="40571"/>
        <a:ext cx="1644701" cy="1299588"/>
      </dsp:txXfrm>
    </dsp:sp>
    <dsp:sp modelId="{8FD27CBF-868E-4D4B-B963-AE3DA9199808}">
      <dsp:nvSpPr>
        <dsp:cNvPr id="0" name=""/>
        <dsp:cNvSpPr/>
      </dsp:nvSpPr>
      <dsp:spPr>
        <a:xfrm rot="18900000">
          <a:off x="4761640" y="1802274"/>
          <a:ext cx="1665035" cy="517669"/>
        </a:xfrm>
        <a:prstGeom prst="leftArrow">
          <a:avLst>
            <a:gd name="adj1" fmla="val 60000"/>
            <a:gd name="adj2" fmla="val 50000"/>
          </a:avLst>
        </a:prstGeom>
        <a:solidFill>
          <a:schemeClr val="tx1"/>
        </a:soli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AE37B1F8-A8EC-0E45-B9A8-32007E19035D}">
      <dsp:nvSpPr>
        <dsp:cNvPr id="0" name=""/>
        <dsp:cNvSpPr/>
      </dsp:nvSpPr>
      <dsp:spPr>
        <a:xfrm>
          <a:off x="5320054" y="782204"/>
          <a:ext cx="1725565" cy="1380452"/>
        </a:xfrm>
        <a:prstGeom prst="roundRect">
          <a:avLst>
            <a:gd name="adj" fmla="val 10000"/>
          </a:avLst>
        </a:prstGeom>
        <a:blipFill rotWithShape="0">
          <a:blip xmlns:r="http://schemas.openxmlformats.org/officeDocument/2006/relationships" r:embed="rId4"/>
          <a:stretch>
            <a:fillRect/>
          </a:stretch>
        </a:blip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b="1" kern="1200" dirty="0" smtClean="0">
            <a:solidFill>
              <a:srgbClr val="FFFF00"/>
            </a:solidFill>
          </a:endParaRPr>
        </a:p>
        <a:p>
          <a:pPr lvl="0" algn="ctr" defTabSz="577850">
            <a:lnSpc>
              <a:spcPct val="90000"/>
            </a:lnSpc>
            <a:spcBef>
              <a:spcPct val="0"/>
            </a:spcBef>
            <a:spcAft>
              <a:spcPct val="35000"/>
            </a:spcAft>
          </a:pPr>
          <a:endParaRPr lang="en-US" sz="1300" b="1" kern="1200" dirty="0" smtClean="0">
            <a:solidFill>
              <a:srgbClr val="FFFF00"/>
            </a:solidFill>
          </a:endParaRPr>
        </a:p>
        <a:p>
          <a:pPr lvl="0" algn="ctr" defTabSz="577850">
            <a:lnSpc>
              <a:spcPct val="90000"/>
            </a:lnSpc>
            <a:spcBef>
              <a:spcPct val="0"/>
            </a:spcBef>
            <a:spcAft>
              <a:spcPct val="35000"/>
            </a:spcAft>
          </a:pPr>
          <a:r>
            <a:rPr lang="en-US" sz="1300" b="1" kern="1200" dirty="0" smtClean="0">
              <a:solidFill>
                <a:srgbClr val="FFFF00"/>
              </a:solidFill>
            </a:rPr>
            <a:t>Community Factors </a:t>
          </a:r>
          <a:endParaRPr lang="en-US" sz="1300" b="1" kern="1200" dirty="0">
            <a:solidFill>
              <a:srgbClr val="FFFF00"/>
            </a:solidFill>
          </a:endParaRPr>
        </a:p>
      </dsp:txBody>
      <dsp:txXfrm>
        <a:off x="5360486" y="822636"/>
        <a:ext cx="1644701" cy="1299588"/>
      </dsp:txXfrm>
    </dsp:sp>
    <dsp:sp modelId="{8660196B-FEE4-AD4A-AA74-0ACC527A19F4}">
      <dsp:nvSpPr>
        <dsp:cNvPr id="0" name=""/>
        <dsp:cNvSpPr/>
      </dsp:nvSpPr>
      <dsp:spPr>
        <a:xfrm>
          <a:off x="5299866" y="3101666"/>
          <a:ext cx="1665035" cy="517669"/>
        </a:xfrm>
        <a:prstGeom prst="leftArrow">
          <a:avLst>
            <a:gd name="adj1" fmla="val 60000"/>
            <a:gd name="adj2" fmla="val 50000"/>
          </a:avLst>
        </a:prstGeom>
        <a:solidFill>
          <a:srgbClr val="000000"/>
        </a:soli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7DD962DF-C8EE-BD4E-839C-FE889F34C031}">
      <dsp:nvSpPr>
        <dsp:cNvPr id="0" name=""/>
        <dsp:cNvSpPr/>
      </dsp:nvSpPr>
      <dsp:spPr>
        <a:xfrm>
          <a:off x="6102119" y="2670274"/>
          <a:ext cx="1725565" cy="1380452"/>
        </a:xfrm>
        <a:prstGeom prst="roundRect">
          <a:avLst>
            <a:gd name="adj" fmla="val 10000"/>
          </a:avLst>
        </a:prstGeom>
        <a:blipFill rotWithShape="0">
          <a:blip xmlns:r="http://schemas.openxmlformats.org/officeDocument/2006/relationships" r:embed="rId5"/>
          <a:stretch>
            <a:fillRect/>
          </a:stretch>
        </a:blip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b="1" kern="1200" dirty="0" smtClean="0">
            <a:solidFill>
              <a:srgbClr val="FFFF00"/>
            </a:solidFill>
          </a:endParaRPr>
        </a:p>
        <a:p>
          <a:pPr lvl="0" algn="ctr" defTabSz="577850">
            <a:lnSpc>
              <a:spcPct val="90000"/>
            </a:lnSpc>
            <a:spcBef>
              <a:spcPct val="0"/>
            </a:spcBef>
            <a:spcAft>
              <a:spcPct val="35000"/>
            </a:spcAft>
          </a:pPr>
          <a:endParaRPr lang="en-US" sz="1300" b="1" kern="1200" dirty="0" smtClean="0">
            <a:solidFill>
              <a:srgbClr val="FFFF00"/>
            </a:solidFill>
          </a:endParaRPr>
        </a:p>
        <a:p>
          <a:pPr lvl="0" algn="ctr" defTabSz="577850">
            <a:lnSpc>
              <a:spcPct val="90000"/>
            </a:lnSpc>
            <a:spcBef>
              <a:spcPct val="0"/>
            </a:spcBef>
            <a:spcAft>
              <a:spcPct val="35000"/>
            </a:spcAft>
          </a:pPr>
          <a:r>
            <a:rPr lang="en-US" sz="1300" b="1" kern="1200" dirty="0" smtClean="0">
              <a:solidFill>
                <a:srgbClr val="FFFF00"/>
              </a:solidFill>
            </a:rPr>
            <a:t>Peer Factors </a:t>
          </a:r>
          <a:endParaRPr lang="en-US" sz="1300" b="1" kern="1200" dirty="0">
            <a:solidFill>
              <a:srgbClr val="FFFF00"/>
            </a:solidFill>
          </a:endParaRPr>
        </a:p>
      </dsp:txBody>
      <dsp:txXfrm>
        <a:off x="6142551" y="2710706"/>
        <a:ext cx="1644701" cy="1299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4D4BA-842D-F842-907C-3BF7DC7ACE5D}">
      <dsp:nvSpPr>
        <dsp:cNvPr id="0" name=""/>
        <dsp:cNvSpPr/>
      </dsp:nvSpPr>
      <dsp:spPr>
        <a:xfrm>
          <a:off x="2259264" y="0"/>
          <a:ext cx="4520473" cy="4520473"/>
        </a:xfrm>
        <a:prstGeom prst="triangle">
          <a:avLst/>
        </a:prstGeom>
        <a:solidFill>
          <a:schemeClr val="dk2">
            <a:hueOff val="0"/>
            <a:satOff val="0"/>
            <a:lumOff val="0"/>
            <a:alphaOff val="0"/>
          </a:schemeClr>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E898B6-4557-2143-82D7-16CF9BC266C4}">
      <dsp:nvSpPr>
        <dsp:cNvPr id="0" name=""/>
        <dsp:cNvSpPr/>
      </dsp:nvSpPr>
      <dsp:spPr>
        <a:xfrm>
          <a:off x="4457428" y="454475"/>
          <a:ext cx="3062450" cy="1070080"/>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Level 3</a:t>
          </a:r>
          <a:r>
            <a:rPr lang="en-US" sz="1800" kern="1200" dirty="0" smtClean="0"/>
            <a:t>: </a:t>
          </a:r>
        </a:p>
        <a:p>
          <a:pPr lvl="0" algn="ctr" defTabSz="800100">
            <a:lnSpc>
              <a:spcPct val="90000"/>
            </a:lnSpc>
            <a:spcBef>
              <a:spcPct val="0"/>
            </a:spcBef>
            <a:spcAft>
              <a:spcPct val="35000"/>
            </a:spcAft>
          </a:pPr>
          <a:r>
            <a:rPr lang="en-US" sz="1800" kern="1200" dirty="0" smtClean="0"/>
            <a:t>Formulation-led, eclectic treatment </a:t>
          </a:r>
          <a:endParaRPr lang="en-US" sz="1800" kern="1200" dirty="0"/>
        </a:p>
      </dsp:txBody>
      <dsp:txXfrm>
        <a:off x="4509665" y="506712"/>
        <a:ext cx="2957976" cy="965606"/>
      </dsp:txXfrm>
    </dsp:sp>
    <dsp:sp modelId="{8209307E-39B7-5B40-97F2-44E87AD5FB34}">
      <dsp:nvSpPr>
        <dsp:cNvPr id="0" name=""/>
        <dsp:cNvSpPr/>
      </dsp:nvSpPr>
      <dsp:spPr>
        <a:xfrm>
          <a:off x="4440724" y="1658316"/>
          <a:ext cx="3095859" cy="1070080"/>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Level 2: </a:t>
          </a:r>
        </a:p>
        <a:p>
          <a:pPr lvl="0" algn="ctr" defTabSz="800100">
            <a:lnSpc>
              <a:spcPct val="90000"/>
            </a:lnSpc>
            <a:spcBef>
              <a:spcPct val="0"/>
            </a:spcBef>
            <a:spcAft>
              <a:spcPct val="35000"/>
            </a:spcAft>
          </a:pPr>
          <a:r>
            <a:rPr lang="en-US" sz="1800" kern="1200" dirty="0" smtClean="0"/>
            <a:t>Specialist Assessment</a:t>
          </a:r>
          <a:endParaRPr lang="en-US" sz="1800" kern="1200" dirty="0"/>
        </a:p>
      </dsp:txBody>
      <dsp:txXfrm>
        <a:off x="4492961" y="1710553"/>
        <a:ext cx="2991385" cy="965606"/>
      </dsp:txXfrm>
    </dsp:sp>
    <dsp:sp modelId="{E95D2A15-67BD-344D-9EC2-45B0D90EE73C}">
      <dsp:nvSpPr>
        <dsp:cNvPr id="0" name=""/>
        <dsp:cNvSpPr/>
      </dsp:nvSpPr>
      <dsp:spPr>
        <a:xfrm>
          <a:off x="4465788" y="2862156"/>
          <a:ext cx="3045731" cy="1070080"/>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Level 1:</a:t>
          </a:r>
          <a:r>
            <a:rPr lang="en-US" sz="1800" kern="1200" dirty="0" smtClean="0"/>
            <a:t> </a:t>
          </a:r>
        </a:p>
        <a:p>
          <a:pPr lvl="0" algn="ctr" defTabSz="800100">
            <a:lnSpc>
              <a:spcPct val="90000"/>
            </a:lnSpc>
            <a:spcBef>
              <a:spcPct val="0"/>
            </a:spcBef>
            <a:spcAft>
              <a:spcPct val="35000"/>
            </a:spcAft>
          </a:pPr>
          <a:r>
            <a:rPr lang="en-US" sz="1800" kern="1200" dirty="0" smtClean="0"/>
            <a:t>Consultation </a:t>
          </a:r>
          <a:endParaRPr lang="en-US" sz="1800" kern="1200" dirty="0"/>
        </a:p>
      </dsp:txBody>
      <dsp:txXfrm>
        <a:off x="4518025" y="2914393"/>
        <a:ext cx="2941257" cy="965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D41F-B883-40DA-ADCE-74503B4B2D3C}">
      <dsp:nvSpPr>
        <dsp:cNvPr id="0" name=""/>
        <dsp:cNvSpPr/>
      </dsp:nvSpPr>
      <dsp:spPr>
        <a:xfrm>
          <a:off x="2018367" y="1301"/>
          <a:ext cx="3736910" cy="1032378"/>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GB" sz="1100" b="1" kern="1200" dirty="0" smtClean="0"/>
            <a:t>Improved mental and psychological health</a:t>
          </a:r>
          <a:endParaRPr lang="en-GB" sz="1100" b="1" kern="1200" dirty="0"/>
        </a:p>
        <a:p>
          <a:pPr marL="57150" lvl="1" indent="-57150" algn="l" defTabSz="488950">
            <a:lnSpc>
              <a:spcPct val="90000"/>
            </a:lnSpc>
            <a:spcBef>
              <a:spcPct val="0"/>
            </a:spcBef>
            <a:spcAft>
              <a:spcPct val="15000"/>
            </a:spcAft>
            <a:buChar char="••"/>
          </a:pPr>
          <a:r>
            <a:rPr lang="en-GB" sz="1100" b="1" kern="1200" smtClean="0"/>
            <a:t>Reduced risk by understanding risk</a:t>
          </a:r>
          <a:endParaRPr lang="en-GB" sz="1100" b="1" kern="1200" dirty="0"/>
        </a:p>
        <a:p>
          <a:pPr marL="57150" lvl="1" indent="-57150" algn="l" defTabSz="488950">
            <a:lnSpc>
              <a:spcPct val="90000"/>
            </a:lnSpc>
            <a:spcBef>
              <a:spcPct val="0"/>
            </a:spcBef>
            <a:spcAft>
              <a:spcPct val="15000"/>
            </a:spcAft>
            <a:buChar char="••"/>
          </a:pPr>
          <a:r>
            <a:rPr lang="en-GB" sz="1100" b="1" kern="1200" smtClean="0"/>
            <a:t>Maintaining in the community</a:t>
          </a:r>
          <a:endParaRPr lang="en-GB" sz="1100" b="1" kern="1200" dirty="0"/>
        </a:p>
      </dsp:txBody>
      <dsp:txXfrm>
        <a:off x="2018367" y="130348"/>
        <a:ext cx="3349768" cy="774284"/>
      </dsp:txXfrm>
    </dsp:sp>
    <dsp:sp modelId="{726502CB-7687-48FD-9B9B-9176124A47DA}">
      <dsp:nvSpPr>
        <dsp:cNvPr id="0" name=""/>
        <dsp:cNvSpPr/>
      </dsp:nvSpPr>
      <dsp:spPr>
        <a:xfrm>
          <a:off x="472906" y="1301"/>
          <a:ext cx="1545461" cy="1032378"/>
        </a:xfrm>
        <a:prstGeom prst="roundRect">
          <a:avLst/>
        </a:prstGeom>
        <a:gradFill rotWithShape="0">
          <a:gsLst>
            <a:gs pos="0">
              <a:schemeClr val="accent6">
                <a:shade val="50000"/>
                <a:hueOff val="0"/>
                <a:satOff val="0"/>
                <a:lumOff val="0"/>
                <a:alphaOff val="0"/>
                <a:tint val="95000"/>
                <a:shade val="70000"/>
                <a:satMod val="150000"/>
              </a:schemeClr>
            </a:gs>
            <a:gs pos="100000">
              <a:schemeClr val="accent6">
                <a:shade val="5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smtClean="0"/>
            <a:t>Individual</a:t>
          </a:r>
          <a:endParaRPr lang="en-GB" sz="1400" b="1" kern="1200" dirty="0"/>
        </a:p>
      </dsp:txBody>
      <dsp:txXfrm>
        <a:off x="523303" y="51698"/>
        <a:ext cx="1444667" cy="931584"/>
      </dsp:txXfrm>
    </dsp:sp>
    <dsp:sp modelId="{BBB6971C-CB20-4666-9ACF-84192D51935D}">
      <dsp:nvSpPr>
        <dsp:cNvPr id="0" name=""/>
        <dsp:cNvSpPr/>
      </dsp:nvSpPr>
      <dsp:spPr>
        <a:xfrm>
          <a:off x="2018367" y="1136917"/>
          <a:ext cx="3736910" cy="1032378"/>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GB" sz="1100" b="1" kern="1200" smtClean="0"/>
            <a:t>Reduced risk of harm to  significant others</a:t>
          </a:r>
          <a:endParaRPr lang="en-GB" sz="1100" b="1" kern="1200" dirty="0"/>
        </a:p>
        <a:p>
          <a:pPr marL="57150" lvl="1" indent="-57150" algn="l" defTabSz="488950">
            <a:lnSpc>
              <a:spcPct val="90000"/>
            </a:lnSpc>
            <a:spcBef>
              <a:spcPct val="0"/>
            </a:spcBef>
            <a:spcAft>
              <a:spcPct val="15000"/>
            </a:spcAft>
            <a:buChar char="••"/>
          </a:pPr>
          <a:r>
            <a:rPr lang="en-GB" sz="1100" b="1" kern="1200" smtClean="0"/>
            <a:t>Improved family functioning / stabilised placement</a:t>
          </a:r>
          <a:endParaRPr lang="en-GB" sz="1100" b="1" kern="1200" dirty="0"/>
        </a:p>
        <a:p>
          <a:pPr marL="57150" lvl="1" indent="-57150" algn="l" defTabSz="488950">
            <a:lnSpc>
              <a:spcPct val="90000"/>
            </a:lnSpc>
            <a:spcBef>
              <a:spcPct val="0"/>
            </a:spcBef>
            <a:spcAft>
              <a:spcPct val="15000"/>
            </a:spcAft>
            <a:buChar char="••"/>
          </a:pPr>
          <a:r>
            <a:rPr lang="en-GB" sz="1100" b="1" kern="1200" smtClean="0"/>
            <a:t>Engagement with education/occupation</a:t>
          </a:r>
          <a:endParaRPr lang="en-GB" sz="1100" b="1" kern="1200" dirty="0"/>
        </a:p>
        <a:p>
          <a:pPr marL="57150" lvl="1" indent="-57150" algn="l" defTabSz="488950">
            <a:lnSpc>
              <a:spcPct val="90000"/>
            </a:lnSpc>
            <a:spcBef>
              <a:spcPct val="0"/>
            </a:spcBef>
            <a:spcAft>
              <a:spcPct val="15000"/>
            </a:spcAft>
            <a:buChar char="••"/>
          </a:pPr>
          <a:r>
            <a:rPr lang="en-GB" sz="1100" b="1" kern="1200" smtClean="0"/>
            <a:t>Improved relationships</a:t>
          </a:r>
          <a:endParaRPr lang="en-GB" sz="1100" b="1" kern="1200" dirty="0"/>
        </a:p>
      </dsp:txBody>
      <dsp:txXfrm>
        <a:off x="2018367" y="1265964"/>
        <a:ext cx="3349768" cy="774284"/>
      </dsp:txXfrm>
    </dsp:sp>
    <dsp:sp modelId="{20FE4A06-1A42-4F34-A3EA-6062CDA21389}">
      <dsp:nvSpPr>
        <dsp:cNvPr id="0" name=""/>
        <dsp:cNvSpPr/>
      </dsp:nvSpPr>
      <dsp:spPr>
        <a:xfrm>
          <a:off x="472906" y="1136917"/>
          <a:ext cx="1545461" cy="1032378"/>
        </a:xfrm>
        <a:prstGeom prst="roundRect">
          <a:avLst/>
        </a:prstGeom>
        <a:gradFill rotWithShape="0">
          <a:gsLst>
            <a:gs pos="0">
              <a:schemeClr val="accent6">
                <a:shade val="50000"/>
                <a:hueOff val="0"/>
                <a:satOff val="0"/>
                <a:lumOff val="28899"/>
                <a:alphaOff val="0"/>
                <a:tint val="95000"/>
                <a:shade val="70000"/>
                <a:satMod val="150000"/>
              </a:schemeClr>
            </a:gs>
            <a:gs pos="100000">
              <a:schemeClr val="accent6">
                <a:shade val="50000"/>
                <a:hueOff val="0"/>
                <a:satOff val="0"/>
                <a:lumOff val="28899"/>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smtClean="0"/>
            <a:t>Microsystem</a:t>
          </a:r>
          <a:endParaRPr lang="en-GB" sz="1400" b="1" kern="1200" dirty="0"/>
        </a:p>
      </dsp:txBody>
      <dsp:txXfrm>
        <a:off x="523303" y="1187314"/>
        <a:ext cx="1444667" cy="931584"/>
      </dsp:txXfrm>
    </dsp:sp>
    <dsp:sp modelId="{AF15D34E-DD9C-4442-B428-55A10CAAA439}">
      <dsp:nvSpPr>
        <dsp:cNvPr id="0" name=""/>
        <dsp:cNvSpPr/>
      </dsp:nvSpPr>
      <dsp:spPr>
        <a:xfrm>
          <a:off x="2018367" y="2272533"/>
          <a:ext cx="3736910" cy="1032378"/>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GB" sz="1100" b="1" kern="1200" smtClean="0"/>
            <a:t>Decreased anxiety in wider system</a:t>
          </a:r>
          <a:endParaRPr lang="en-GB" sz="1100" b="1" kern="1200" dirty="0"/>
        </a:p>
        <a:p>
          <a:pPr marL="57150" lvl="1" indent="-57150" algn="l" defTabSz="488950">
            <a:lnSpc>
              <a:spcPct val="90000"/>
            </a:lnSpc>
            <a:spcBef>
              <a:spcPct val="0"/>
            </a:spcBef>
            <a:spcAft>
              <a:spcPct val="15000"/>
            </a:spcAft>
            <a:buChar char="••"/>
          </a:pPr>
          <a:r>
            <a:rPr lang="en-GB" sz="1100" b="1" kern="1200" smtClean="0"/>
            <a:t>Shared understanding</a:t>
          </a:r>
          <a:endParaRPr lang="en-GB" sz="1100" b="1" kern="1200" dirty="0"/>
        </a:p>
        <a:p>
          <a:pPr marL="57150" lvl="1" indent="-57150" algn="l" defTabSz="488950">
            <a:lnSpc>
              <a:spcPct val="90000"/>
            </a:lnSpc>
            <a:spcBef>
              <a:spcPct val="0"/>
            </a:spcBef>
            <a:spcAft>
              <a:spcPct val="15000"/>
            </a:spcAft>
            <a:buChar char="••"/>
          </a:pPr>
          <a:r>
            <a:rPr lang="en-GB" sz="1100" b="1" kern="1200" smtClean="0"/>
            <a:t>Reduced risk of harm  to  community</a:t>
          </a:r>
          <a:endParaRPr lang="en-GB" sz="1100" b="1" kern="1200" dirty="0"/>
        </a:p>
        <a:p>
          <a:pPr marL="57150" lvl="1" indent="-57150" algn="l" defTabSz="488950">
            <a:lnSpc>
              <a:spcPct val="90000"/>
            </a:lnSpc>
            <a:spcBef>
              <a:spcPct val="0"/>
            </a:spcBef>
            <a:spcAft>
              <a:spcPct val="15000"/>
            </a:spcAft>
            <a:buChar char="••"/>
          </a:pPr>
          <a:r>
            <a:rPr lang="en-GB" sz="1100" b="1" kern="1200" smtClean="0"/>
            <a:t>Increased capacity of wider network</a:t>
          </a:r>
          <a:endParaRPr lang="en-GB" sz="1100" b="1" kern="1200" dirty="0"/>
        </a:p>
      </dsp:txBody>
      <dsp:txXfrm>
        <a:off x="2018367" y="2401580"/>
        <a:ext cx="3349768" cy="774284"/>
      </dsp:txXfrm>
    </dsp:sp>
    <dsp:sp modelId="{75426C32-0A71-4C2B-AF7D-10F0E028E398}">
      <dsp:nvSpPr>
        <dsp:cNvPr id="0" name=""/>
        <dsp:cNvSpPr/>
      </dsp:nvSpPr>
      <dsp:spPr>
        <a:xfrm>
          <a:off x="472906" y="2272533"/>
          <a:ext cx="1545461" cy="1032378"/>
        </a:xfrm>
        <a:prstGeom prst="roundRect">
          <a:avLst/>
        </a:prstGeom>
        <a:gradFill rotWithShape="0">
          <a:gsLst>
            <a:gs pos="0">
              <a:schemeClr val="accent6">
                <a:shade val="50000"/>
                <a:hueOff val="0"/>
                <a:satOff val="0"/>
                <a:lumOff val="57799"/>
                <a:alphaOff val="0"/>
                <a:tint val="95000"/>
                <a:shade val="70000"/>
                <a:satMod val="150000"/>
              </a:schemeClr>
            </a:gs>
            <a:gs pos="100000">
              <a:schemeClr val="accent6">
                <a:shade val="50000"/>
                <a:hueOff val="0"/>
                <a:satOff val="0"/>
                <a:lumOff val="57799"/>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smtClean="0"/>
            <a:t>Exosystem</a:t>
          </a:r>
          <a:endParaRPr lang="en-GB" sz="1400" b="1" kern="1200" dirty="0"/>
        </a:p>
      </dsp:txBody>
      <dsp:txXfrm>
        <a:off x="523303" y="2322930"/>
        <a:ext cx="1444667" cy="931584"/>
      </dsp:txXfrm>
    </dsp:sp>
    <dsp:sp modelId="{77C797DD-F7F7-47F5-9501-C13426F32B2D}">
      <dsp:nvSpPr>
        <dsp:cNvPr id="0" name=""/>
        <dsp:cNvSpPr/>
      </dsp:nvSpPr>
      <dsp:spPr>
        <a:xfrm>
          <a:off x="1817844" y="3409451"/>
          <a:ext cx="3736910" cy="1032378"/>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GB" sz="1100" b="1" kern="1200" smtClean="0"/>
            <a:t>      Greater understanding of antecedents of crime</a:t>
          </a:r>
          <a:endParaRPr lang="en-GB" sz="1100" b="1" kern="1200" dirty="0"/>
        </a:p>
        <a:p>
          <a:pPr marL="57150" lvl="1" indent="-57150" algn="l" defTabSz="488950">
            <a:lnSpc>
              <a:spcPct val="90000"/>
            </a:lnSpc>
            <a:spcBef>
              <a:spcPct val="0"/>
            </a:spcBef>
            <a:spcAft>
              <a:spcPct val="15000"/>
            </a:spcAft>
            <a:buChar char="••"/>
          </a:pPr>
          <a:r>
            <a:rPr lang="en-GB" sz="1100" b="1" kern="1200" smtClean="0"/>
            <a:t>S    Sense of service provision and met need</a:t>
          </a:r>
          <a:endParaRPr lang="en-GB" sz="1100" b="1" kern="1200" dirty="0"/>
        </a:p>
        <a:p>
          <a:pPr marL="57150" lvl="1" indent="-57150" algn="l" defTabSz="488950">
            <a:lnSpc>
              <a:spcPct val="90000"/>
            </a:lnSpc>
            <a:spcBef>
              <a:spcPct val="0"/>
            </a:spcBef>
            <a:spcAft>
              <a:spcPct val="15000"/>
            </a:spcAft>
            <a:buChar char="••"/>
          </a:pPr>
          <a:r>
            <a:rPr lang="en-GB" sz="1100" b="1" kern="1200" smtClean="0"/>
            <a:t>E    Economical benefits – diversion from secure care</a:t>
          </a:r>
          <a:endParaRPr lang="en-GB" sz="1100" b="1" kern="1200" dirty="0"/>
        </a:p>
        <a:p>
          <a:pPr marL="57150" lvl="1" indent="-57150" algn="l" defTabSz="488950">
            <a:lnSpc>
              <a:spcPct val="90000"/>
            </a:lnSpc>
            <a:spcBef>
              <a:spcPct val="0"/>
            </a:spcBef>
            <a:spcAft>
              <a:spcPct val="15000"/>
            </a:spcAft>
            <a:buChar char="••"/>
          </a:pPr>
          <a:r>
            <a:rPr lang="en-GB" sz="1100" b="1" kern="1200" smtClean="0"/>
            <a:t>      Reduced rates of crime</a:t>
          </a:r>
          <a:endParaRPr lang="en-GB" sz="1100" b="1" kern="1200" dirty="0"/>
        </a:p>
      </dsp:txBody>
      <dsp:txXfrm>
        <a:off x="1817844" y="3538498"/>
        <a:ext cx="3349768" cy="774284"/>
      </dsp:txXfrm>
    </dsp:sp>
    <dsp:sp modelId="{EC85653D-5C30-405E-9FF5-AD7735E3169E}">
      <dsp:nvSpPr>
        <dsp:cNvPr id="0" name=""/>
        <dsp:cNvSpPr/>
      </dsp:nvSpPr>
      <dsp:spPr>
        <a:xfrm>
          <a:off x="472906" y="3408150"/>
          <a:ext cx="1545461" cy="1032378"/>
        </a:xfrm>
        <a:prstGeom prst="roundRect">
          <a:avLst/>
        </a:prstGeom>
        <a:gradFill rotWithShape="0">
          <a:gsLst>
            <a:gs pos="0">
              <a:schemeClr val="accent6">
                <a:shade val="50000"/>
                <a:hueOff val="0"/>
                <a:satOff val="0"/>
                <a:lumOff val="28899"/>
                <a:alphaOff val="0"/>
                <a:tint val="95000"/>
                <a:shade val="70000"/>
                <a:satMod val="150000"/>
              </a:schemeClr>
            </a:gs>
            <a:gs pos="100000">
              <a:schemeClr val="accent6">
                <a:shade val="50000"/>
                <a:hueOff val="0"/>
                <a:satOff val="0"/>
                <a:lumOff val="28899"/>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smtClean="0"/>
            <a:t>Macrosystem</a:t>
          </a:r>
          <a:endParaRPr lang="en-GB" sz="1400" b="1" kern="1200" dirty="0"/>
        </a:p>
      </dsp:txBody>
      <dsp:txXfrm>
        <a:off x="523303" y="3458547"/>
        <a:ext cx="1444667" cy="9315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57E9F-17C4-A64D-BB39-E7C57F99340D}" type="datetimeFigureOut">
              <a:rPr lang="en-US" smtClean="0"/>
              <a:t>6/16/2014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D29CB-8736-ED47-ABB4-DAEB528ABB6D}" type="slidenum">
              <a:rPr lang="en-US" smtClean="0"/>
              <a:t>‹#›</a:t>
            </a:fld>
            <a:endParaRPr lang="en-US"/>
          </a:p>
        </p:txBody>
      </p:sp>
    </p:spTree>
    <p:extLst>
      <p:ext uri="{BB962C8B-B14F-4D97-AF65-F5344CB8AC3E}">
        <p14:creationId xmlns:p14="http://schemas.microsoft.com/office/powerpoint/2010/main" val="11187100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Few groups are more marginalised, vulnerable or misunderstood than children and adolescents who perpetrate acts of serious violence on others. They are typically of a profile that reflects issues of deprivation, neglect, trauma and abandonment, exposure to antisocial role modelling, lack of social support, placement breakdown and instability (REF). They can manifest a range of emotional and behavioural difficulties and they typically show early precursors of mental disorders known to place them at risk of persistent offending (REF). Indeed, early initiation and history of violent offending is a significant prognostic indicator of poor long-term outcomes (Douglas et al., 2013). Of course, the construct of violence refers to highly complex behaviour and while some people will be ‘exclusive’ in terms of the risk they pose, others will present a diverse risk (REF). Violence profiles may take one or more types illustrated in figure 1 below and victims can include peers, parents, siblings, strangers, professionals, intimate partners, vulnerable others, etc.. </a:t>
            </a:r>
          </a:p>
          <a:p>
            <a:endParaRPr lang="en-US" dirty="0"/>
          </a:p>
        </p:txBody>
      </p:sp>
      <p:sp>
        <p:nvSpPr>
          <p:cNvPr id="4" name="Slide Number Placeholder 3"/>
          <p:cNvSpPr>
            <a:spLocks noGrp="1"/>
          </p:cNvSpPr>
          <p:nvPr>
            <p:ph type="sldNum" sz="quarter" idx="10"/>
          </p:nvPr>
        </p:nvSpPr>
        <p:spPr/>
        <p:txBody>
          <a:bodyPr/>
          <a:lstStyle/>
          <a:p>
            <a:fld id="{C12C7C67-CCB5-DD48-96DE-F39DEA8ED044}" type="slidenum">
              <a:rPr lang="en-US" smtClean="0"/>
              <a:t>2</a:t>
            </a:fld>
            <a:endParaRPr lang="en-US"/>
          </a:p>
        </p:txBody>
      </p:sp>
    </p:spTree>
    <p:extLst>
      <p:ext uri="{BB962C8B-B14F-4D97-AF65-F5344CB8AC3E}">
        <p14:creationId xmlns:p14="http://schemas.microsoft.com/office/powerpoint/2010/main" val="21249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Accepted referrals</a:t>
            </a:r>
            <a:r>
              <a:rPr lang="en-GB" baseline="0" dirty="0" smtClean="0"/>
              <a:t> 02.09.13 – 02.03.14</a:t>
            </a:r>
            <a:endParaRPr lang="en-GB" dirty="0"/>
          </a:p>
        </p:txBody>
      </p:sp>
      <p:sp>
        <p:nvSpPr>
          <p:cNvPr id="4" name="Slide Number Placeholder 3"/>
          <p:cNvSpPr>
            <a:spLocks noGrp="1"/>
          </p:cNvSpPr>
          <p:nvPr>
            <p:ph type="sldNum" sz="quarter" idx="10"/>
          </p:nvPr>
        </p:nvSpPr>
        <p:spPr/>
        <p:txBody>
          <a:bodyPr/>
          <a:lstStyle/>
          <a:p>
            <a:fld id="{2D1570EC-F648-4F9C-9AFC-75A7C0E5042E}" type="slidenum">
              <a:rPr lang="en-GB" smtClean="0"/>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1570EC-F648-4F9C-9AFC-75A7C0E5042E}" type="slidenum">
              <a:rPr lang="en-GB" smtClean="0"/>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1570EC-F648-4F9C-9AFC-75A7C0E5042E}" type="slidenum">
              <a:rPr lang="en-GB" smtClean="0"/>
              <a:pPr/>
              <a:t>18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Self-harm</a:t>
            </a:r>
            <a:r>
              <a:rPr lang="en-US" baseline="0" dirty="0" smtClean="0"/>
              <a:t> and </a:t>
            </a:r>
            <a:r>
              <a:rPr lang="en-US" baseline="0" dirty="0" err="1" smtClean="0"/>
              <a:t>suicidality</a:t>
            </a:r>
            <a:r>
              <a:rPr lang="en-US" baseline="0" dirty="0" smtClean="0"/>
              <a:t> = 3</a:t>
            </a:r>
            <a:endParaRPr lang="en-US" dirty="0"/>
          </a:p>
        </p:txBody>
      </p:sp>
      <p:sp>
        <p:nvSpPr>
          <p:cNvPr id="4" name="Slide Number Placeholder 3"/>
          <p:cNvSpPr>
            <a:spLocks noGrp="1"/>
          </p:cNvSpPr>
          <p:nvPr>
            <p:ph type="sldNum" sz="quarter" idx="10"/>
          </p:nvPr>
        </p:nvSpPr>
        <p:spPr/>
        <p:txBody>
          <a:bodyPr/>
          <a:lstStyle/>
          <a:p>
            <a:fld id="{C12C7C67-CCB5-DD48-96DE-F39DEA8ED044}" type="slidenum">
              <a:rPr lang="en-US" smtClean="0"/>
              <a:t>19</a:t>
            </a:fld>
            <a:endParaRPr lang="en-US"/>
          </a:p>
        </p:txBody>
      </p:sp>
    </p:spTree>
    <p:extLst>
      <p:ext uri="{BB962C8B-B14F-4D97-AF65-F5344CB8AC3E}">
        <p14:creationId xmlns:p14="http://schemas.microsoft.com/office/powerpoint/2010/main" val="1103491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1570EC-F648-4F9C-9AFC-75A7C0E5042E}" type="slidenum">
              <a:rPr lang="en-GB" smtClean="0"/>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1570EC-F648-4F9C-9AFC-75A7C0E5042E}" type="slidenum">
              <a:rPr lang="en-GB" smtClean="0"/>
              <a:pPr/>
              <a:t>22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smtClean="0">
                <a:solidFill>
                  <a:schemeClr val="bg1"/>
                </a:solidFill>
              </a:rPr>
              <a:t>“It’s excellent to be able to access this kind of support, and so quickly”</a:t>
            </a:r>
          </a:p>
          <a:p>
            <a:pPr algn="ctr"/>
            <a:endParaRPr lang="en-GB" b="1" dirty="0" smtClean="0">
              <a:solidFill>
                <a:schemeClr val="bg1"/>
              </a:solidFill>
            </a:endParaRPr>
          </a:p>
          <a:p>
            <a:pPr algn="ctr"/>
            <a:r>
              <a:rPr lang="en-GB" b="1" dirty="0" smtClean="0">
                <a:solidFill>
                  <a:schemeClr val="bg1"/>
                </a:solidFill>
              </a:rPr>
              <a:t>“Having a minute and risk assessment within a fortnight is unheard of, thank you”</a:t>
            </a:r>
          </a:p>
          <a:p>
            <a:pPr algn="ctr"/>
            <a:endParaRPr lang="en-GB" b="1" dirty="0" smtClean="0">
              <a:solidFill>
                <a:schemeClr val="bg1"/>
              </a:solidFill>
            </a:endParaRPr>
          </a:p>
          <a:p>
            <a:pPr algn="ctr"/>
            <a:r>
              <a:rPr lang="en-GB" b="1" dirty="0" smtClean="0">
                <a:solidFill>
                  <a:schemeClr val="bg1"/>
                </a:solidFill>
              </a:rPr>
              <a:t>“The report is spot on, excellent. It’s an excellent service”</a:t>
            </a:r>
          </a:p>
          <a:p>
            <a:pPr algn="ctr"/>
            <a:endParaRPr lang="en-GB" b="1" dirty="0" smtClean="0">
              <a:solidFill>
                <a:schemeClr val="bg1"/>
              </a:solidFill>
            </a:endParaRPr>
          </a:p>
          <a:p>
            <a:pPr algn="ctr"/>
            <a:r>
              <a:rPr lang="en-GB" b="1" dirty="0" smtClean="0">
                <a:solidFill>
                  <a:schemeClr val="bg1"/>
                </a:solidFill>
              </a:rPr>
              <a:t>“This group offers a very supportive environment, where extensive experience is shared from a multidisciplinary team with practitioners.  This not only assists with the support of young people, but offers a realistic way forward”  </a:t>
            </a:r>
          </a:p>
          <a:p>
            <a:pPr algn="ctr"/>
            <a:endParaRPr lang="en-GB" b="1" dirty="0" smtClean="0">
              <a:solidFill>
                <a:schemeClr val="bg1"/>
              </a:solidFill>
            </a:endParaRPr>
          </a:p>
          <a:p>
            <a:pPr algn="ctr"/>
            <a:r>
              <a:rPr lang="en-GB" b="1" dirty="0" smtClean="0">
                <a:solidFill>
                  <a:schemeClr val="bg1"/>
                </a:solidFill>
              </a:rPr>
              <a:t>“The consultation was really positive to help formulate a better plan”</a:t>
            </a:r>
            <a:endParaRPr lang="en-US" dirty="0"/>
          </a:p>
        </p:txBody>
      </p:sp>
      <p:sp>
        <p:nvSpPr>
          <p:cNvPr id="4" name="Slide Number Placeholder 3"/>
          <p:cNvSpPr>
            <a:spLocks noGrp="1"/>
          </p:cNvSpPr>
          <p:nvPr>
            <p:ph type="sldNum" sz="quarter" idx="10"/>
          </p:nvPr>
        </p:nvSpPr>
        <p:spPr/>
        <p:txBody>
          <a:bodyPr/>
          <a:lstStyle/>
          <a:p>
            <a:fld id="{58ED29CB-8736-ED47-ABB4-DAEB528ABB6D}" type="slidenum">
              <a:rPr lang="en-US" smtClean="0"/>
              <a:t>24</a:t>
            </a:fld>
            <a:endParaRPr lang="en-US"/>
          </a:p>
        </p:txBody>
      </p:sp>
    </p:spTree>
    <p:extLst>
      <p:ext uri="{BB962C8B-B14F-4D97-AF65-F5344CB8AC3E}">
        <p14:creationId xmlns:p14="http://schemas.microsoft.com/office/powerpoint/2010/main" val="103978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The Children’s Hearings System is Scotland’s unique care and justice system for children and young people. It aims to ensure the safety and wellbeing of vulnerable children and young people through a decision making lay tribunal called the Children’s</a:t>
            </a:r>
            <a:r>
              <a:rPr lang="en-GB" b="1" baseline="0" dirty="0" smtClean="0"/>
              <a:t> </a:t>
            </a:r>
            <a:r>
              <a:rPr lang="en-GB" b="1" dirty="0" smtClean="0"/>
              <a:t>Panel.</a:t>
            </a:r>
            <a:endParaRPr lang="en-GB" dirty="0" smtClean="0"/>
          </a:p>
          <a:p>
            <a:endParaRPr lang="en-GB" b="1" dirty="0" smtClean="0"/>
          </a:p>
          <a:p>
            <a:endParaRPr lang="en-GB" dirty="0" smtClean="0"/>
          </a:p>
          <a:p>
            <a:r>
              <a:rPr lang="en-GB" dirty="0" smtClean="0"/>
              <a:t>A number of different agencies work together within the Children’s Hearings System to deliver care, protection and support services to the children and young people involved. These include social work, police, education, the Scottish Children’s Reporter Administration (SCRA) and Children’s Hearings Scotland (CHS).</a:t>
            </a:r>
          </a:p>
          <a:p>
            <a:endParaRPr lang="en-GB" dirty="0" smtClean="0"/>
          </a:p>
          <a:p>
            <a:r>
              <a:rPr lang="en-GB" dirty="0" smtClean="0"/>
              <a:t>One of the fundamental principles of the Children’s Hearings System is that children and young people who commit offences, and children and young people who need care and protection, are dealt with in the same system – as they are often the same children and young people.</a:t>
            </a:r>
          </a:p>
          <a:p>
            <a:endParaRPr lang="en-GB" dirty="0" smtClean="0"/>
          </a:p>
          <a:p>
            <a:r>
              <a:rPr lang="en-GB" dirty="0" smtClean="0"/>
              <a:t>In 2012/13, 22,561 children and young people were referred to SCRA. Of those:</a:t>
            </a:r>
          </a:p>
          <a:p>
            <a:r>
              <a:rPr lang="en-GB" dirty="0" smtClean="0"/>
              <a:t>20,308 were referred on non-offence (care and protection) grounds</a:t>
            </a:r>
          </a:p>
          <a:p>
            <a:r>
              <a:rPr lang="en-GB" dirty="0" smtClean="0"/>
              <a:t>3,636 were referred on offence grounds</a:t>
            </a:r>
          </a:p>
          <a:p>
            <a:r>
              <a:rPr lang="en-GB" dirty="0" smtClean="0"/>
              <a:t>During the same period, 38,316 children’s hearings were held (down from 40,708 in 2011/12</a:t>
            </a:r>
          </a:p>
          <a:p>
            <a:endParaRPr lang="en-GB" dirty="0"/>
          </a:p>
        </p:txBody>
      </p:sp>
      <p:sp>
        <p:nvSpPr>
          <p:cNvPr id="4" name="Slide Number Placeholder 3"/>
          <p:cNvSpPr>
            <a:spLocks noGrp="1"/>
          </p:cNvSpPr>
          <p:nvPr>
            <p:ph type="sldNum" sz="quarter" idx="10"/>
          </p:nvPr>
        </p:nvSpPr>
        <p:spPr/>
        <p:txBody>
          <a:bodyPr/>
          <a:lstStyle/>
          <a:p>
            <a:fld id="{C12C7C67-CCB5-DD48-96DE-F39DEA8ED044}" type="slidenum">
              <a:rPr lang="en-US" smtClean="0"/>
              <a:t>3</a:t>
            </a:fld>
            <a:endParaRPr lang="en-US"/>
          </a:p>
        </p:txBody>
      </p:sp>
    </p:spTree>
    <p:extLst>
      <p:ext uri="{BB962C8B-B14F-4D97-AF65-F5344CB8AC3E}">
        <p14:creationId xmlns:p14="http://schemas.microsoft.com/office/powerpoint/2010/main" val="33549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buFont typeface="Arial" pitchFamily="34" charset="0"/>
              <a:buNone/>
              <a:defRPr/>
            </a:pPr>
            <a:r>
              <a:rPr lang="en-GB" dirty="0" smtClean="0">
                <a:ea typeface="+mn-ea"/>
              </a:rPr>
              <a:t>Past delinquency/aggression</a:t>
            </a:r>
          </a:p>
          <a:p>
            <a:pPr fontAlgn="auto">
              <a:spcAft>
                <a:spcPts val="0"/>
              </a:spcAft>
              <a:buFont typeface="Arial" pitchFamily="34" charset="0"/>
              <a:buNone/>
              <a:defRPr/>
            </a:pPr>
            <a:r>
              <a:rPr lang="en-GB" dirty="0" smtClean="0">
                <a:ea typeface="+mn-ea"/>
              </a:rPr>
              <a:t>Early age of onset </a:t>
            </a:r>
          </a:p>
          <a:p>
            <a:pPr fontAlgn="auto">
              <a:spcAft>
                <a:spcPts val="0"/>
              </a:spcAft>
              <a:buFont typeface="Arial" pitchFamily="34" charset="0"/>
              <a:buNone/>
              <a:defRPr/>
            </a:pPr>
            <a:r>
              <a:rPr lang="en-GB" dirty="0" smtClean="0">
                <a:ea typeface="+mn-ea"/>
              </a:rPr>
              <a:t>Low levels of serotonin</a:t>
            </a:r>
          </a:p>
          <a:p>
            <a:pPr fontAlgn="auto">
              <a:spcAft>
                <a:spcPts val="0"/>
              </a:spcAft>
              <a:buFont typeface="Arial" pitchFamily="34" charset="0"/>
              <a:buNone/>
              <a:defRPr/>
            </a:pPr>
            <a:r>
              <a:rPr lang="en-GB" dirty="0" smtClean="0">
                <a:ea typeface="+mn-ea"/>
              </a:rPr>
              <a:t>Low salivary cortisol</a:t>
            </a:r>
          </a:p>
          <a:p>
            <a:pPr fontAlgn="auto">
              <a:spcAft>
                <a:spcPts val="0"/>
              </a:spcAft>
              <a:buFont typeface="Arial" pitchFamily="34" charset="0"/>
              <a:buNone/>
              <a:defRPr/>
            </a:pPr>
            <a:r>
              <a:rPr lang="en-GB" dirty="0" smtClean="0">
                <a:ea typeface="+mn-ea"/>
              </a:rPr>
              <a:t>Low levels of arousal &amp; reactivity </a:t>
            </a:r>
          </a:p>
          <a:p>
            <a:pPr fontAlgn="auto">
              <a:spcAft>
                <a:spcPts val="0"/>
              </a:spcAft>
              <a:buFont typeface="Arial" pitchFamily="34" charset="0"/>
              <a:buNone/>
              <a:defRPr/>
            </a:pPr>
            <a:r>
              <a:rPr lang="en-GB" dirty="0" smtClean="0">
                <a:ea typeface="+mn-ea"/>
              </a:rPr>
              <a:t>Prefrontal dysfunction</a:t>
            </a:r>
          </a:p>
          <a:p>
            <a:pPr fontAlgn="auto">
              <a:spcAft>
                <a:spcPts val="0"/>
              </a:spcAft>
              <a:buFont typeface="Arial" pitchFamily="34" charset="0"/>
              <a:buNone/>
              <a:defRPr/>
            </a:pPr>
            <a:r>
              <a:rPr lang="en-GB" dirty="0" smtClean="0">
                <a:ea typeface="+mn-ea"/>
              </a:rPr>
              <a:t>Prenatal complications</a:t>
            </a:r>
          </a:p>
          <a:p>
            <a:pPr fontAlgn="auto">
              <a:spcAft>
                <a:spcPts val="0"/>
              </a:spcAft>
              <a:buFont typeface="Arial" pitchFamily="34" charset="0"/>
              <a:buNone/>
              <a:defRPr/>
            </a:pPr>
            <a:r>
              <a:rPr lang="en-GB" dirty="0" smtClean="0">
                <a:ea typeface="+mn-ea"/>
              </a:rPr>
              <a:t>Delivery complications</a:t>
            </a:r>
          </a:p>
          <a:p>
            <a:pPr fontAlgn="auto">
              <a:spcAft>
                <a:spcPts val="0"/>
              </a:spcAft>
              <a:buFont typeface="Arial" pitchFamily="34" charset="0"/>
              <a:buNone/>
              <a:defRPr/>
            </a:pPr>
            <a:r>
              <a:rPr lang="en-GB" dirty="0" smtClean="0">
                <a:ea typeface="+mn-ea"/>
              </a:rPr>
              <a:t>Cognitive abilities</a:t>
            </a:r>
          </a:p>
          <a:p>
            <a:pPr fontAlgn="auto">
              <a:spcAft>
                <a:spcPts val="0"/>
              </a:spcAft>
              <a:buFont typeface="Arial" pitchFamily="34" charset="0"/>
              <a:buNone/>
              <a:defRPr/>
            </a:pPr>
            <a:r>
              <a:rPr lang="en-GB" dirty="0" smtClean="0">
                <a:ea typeface="+mn-ea"/>
              </a:rPr>
              <a:t>Academic failure</a:t>
            </a:r>
          </a:p>
          <a:p>
            <a:pPr fontAlgn="auto">
              <a:spcAft>
                <a:spcPts val="0"/>
              </a:spcAft>
              <a:buFont typeface="Arial" pitchFamily="34" charset="0"/>
              <a:buNone/>
              <a:defRPr/>
            </a:pPr>
            <a:r>
              <a:rPr lang="en-GB" dirty="0" smtClean="0">
                <a:ea typeface="+mn-ea"/>
              </a:rPr>
              <a:t>Deficits in executive functioning </a:t>
            </a:r>
          </a:p>
          <a:p>
            <a:pPr fontAlgn="auto">
              <a:spcAft>
                <a:spcPts val="0"/>
              </a:spcAft>
              <a:buFont typeface="Arial" pitchFamily="34" charset="0"/>
              <a:buNone/>
              <a:defRPr/>
            </a:pPr>
            <a:r>
              <a:rPr lang="en-GB" dirty="0" err="1" smtClean="0">
                <a:ea typeface="+mn-ea"/>
              </a:rPr>
              <a:t>Attributional</a:t>
            </a:r>
            <a:r>
              <a:rPr lang="en-GB" dirty="0" smtClean="0">
                <a:ea typeface="+mn-ea"/>
              </a:rPr>
              <a:t> biases</a:t>
            </a:r>
          </a:p>
          <a:p>
            <a:pPr fontAlgn="auto">
              <a:spcAft>
                <a:spcPts val="0"/>
              </a:spcAft>
              <a:buFont typeface="Arial" pitchFamily="34" charset="0"/>
              <a:buNone/>
              <a:defRPr/>
            </a:pPr>
            <a:endParaRPr lang="en-GB" dirty="0" smtClean="0">
              <a:ea typeface="+mn-ea"/>
            </a:endParaRPr>
          </a:p>
          <a:p>
            <a:pPr fontAlgn="auto">
              <a:spcAft>
                <a:spcPts val="0"/>
              </a:spcAft>
              <a:buFont typeface="Arial" pitchFamily="34" charset="0"/>
              <a:buChar char="•"/>
              <a:defRPr/>
            </a:pPr>
            <a:r>
              <a:rPr lang="en-GB" dirty="0" smtClean="0">
                <a:ea typeface="+mn-ea"/>
              </a:rPr>
              <a:t>Witnessed family violence </a:t>
            </a:r>
          </a:p>
          <a:p>
            <a:pPr fontAlgn="auto">
              <a:spcAft>
                <a:spcPts val="0"/>
              </a:spcAft>
              <a:buFont typeface="Arial" pitchFamily="34" charset="0"/>
              <a:buChar char="•"/>
              <a:defRPr/>
            </a:pPr>
            <a:r>
              <a:rPr lang="en-GB" dirty="0" smtClean="0">
                <a:ea typeface="+mn-ea"/>
              </a:rPr>
              <a:t>Experienced maltreatment</a:t>
            </a:r>
          </a:p>
          <a:p>
            <a:pPr fontAlgn="auto">
              <a:spcAft>
                <a:spcPts val="0"/>
              </a:spcAft>
              <a:buFont typeface="Arial" pitchFamily="34" charset="0"/>
              <a:buChar char="•"/>
              <a:defRPr/>
            </a:pPr>
            <a:r>
              <a:rPr lang="en-GB" dirty="0" smtClean="0">
                <a:ea typeface="+mn-ea"/>
              </a:rPr>
              <a:t>Early disruptions with caregivers</a:t>
            </a:r>
          </a:p>
          <a:p>
            <a:pPr fontAlgn="auto">
              <a:spcAft>
                <a:spcPts val="0"/>
              </a:spcAft>
              <a:buFont typeface="Arial" pitchFamily="34" charset="0"/>
              <a:buChar char="•"/>
              <a:defRPr/>
            </a:pPr>
            <a:r>
              <a:rPr lang="en-GB" dirty="0" smtClean="0">
                <a:ea typeface="+mn-ea"/>
              </a:rPr>
              <a:t>Low parental involvement and attachment</a:t>
            </a:r>
          </a:p>
          <a:p>
            <a:pPr fontAlgn="auto">
              <a:spcAft>
                <a:spcPts val="0"/>
              </a:spcAft>
              <a:buFont typeface="Arial" pitchFamily="34" charset="0"/>
              <a:buChar char="•"/>
              <a:defRPr/>
            </a:pPr>
            <a:r>
              <a:rPr lang="en-GB" dirty="0" smtClean="0">
                <a:ea typeface="+mn-ea"/>
              </a:rPr>
              <a:t>Parental criminality </a:t>
            </a:r>
          </a:p>
          <a:p>
            <a:pPr fontAlgn="auto">
              <a:spcAft>
                <a:spcPts val="0"/>
              </a:spcAft>
              <a:buFont typeface="Arial" pitchFamily="34" charset="0"/>
              <a:buChar char="•"/>
              <a:defRPr/>
            </a:pPr>
            <a:endParaRPr lang="en-GB" dirty="0" smtClean="0">
              <a:ea typeface="+mn-ea"/>
            </a:endParaRPr>
          </a:p>
          <a:p>
            <a:r>
              <a:rPr lang="en-GB" dirty="0" smtClean="0">
                <a:latin typeface="Calibri" charset="0"/>
              </a:rPr>
              <a:t>High crime area</a:t>
            </a:r>
          </a:p>
          <a:p>
            <a:endParaRPr lang="en-GB" dirty="0" smtClean="0">
              <a:latin typeface="Calibri" charset="0"/>
            </a:endParaRPr>
          </a:p>
          <a:p>
            <a:r>
              <a:rPr lang="en-GB" dirty="0" smtClean="0">
                <a:latin typeface="Calibri" charset="0"/>
              </a:rPr>
              <a:t>Substance use</a:t>
            </a:r>
          </a:p>
          <a:p>
            <a:r>
              <a:rPr lang="en-GB" dirty="0" smtClean="0">
                <a:latin typeface="Calibri" charset="0"/>
              </a:rPr>
              <a:t>Poor housing and poverty</a:t>
            </a:r>
          </a:p>
          <a:p>
            <a:r>
              <a:rPr lang="en-GB" dirty="0" smtClean="0">
                <a:latin typeface="Calibri" charset="0"/>
              </a:rPr>
              <a:t>Housing problems</a:t>
            </a:r>
          </a:p>
          <a:p>
            <a:r>
              <a:rPr lang="en-GB" dirty="0" smtClean="0">
                <a:latin typeface="Calibri" charset="0"/>
              </a:rPr>
              <a:t>Racial discrimination</a:t>
            </a:r>
          </a:p>
          <a:p>
            <a:pPr fontAlgn="auto">
              <a:spcAft>
                <a:spcPts val="0"/>
              </a:spcAft>
              <a:buFont typeface="Arial" pitchFamily="34" charset="0"/>
              <a:buChar char="•"/>
              <a:defRPr/>
            </a:pPr>
            <a:endParaRPr lang="en-GB" dirty="0" smtClean="0">
              <a:ea typeface="+mn-ea"/>
            </a:endParaRPr>
          </a:p>
          <a:p>
            <a:pPr fontAlgn="auto">
              <a:spcAft>
                <a:spcPts val="0"/>
              </a:spcAft>
              <a:buFont typeface="Arial" pitchFamily="34" charset="0"/>
              <a:buNone/>
              <a:defRPr/>
            </a:pPr>
            <a:endParaRPr lang="en-GB" dirty="0" smtClean="0">
              <a:ea typeface="+mn-ea"/>
            </a:endParaRPr>
          </a:p>
          <a:p>
            <a:pPr fontAlgn="auto">
              <a:spcAft>
                <a:spcPts val="0"/>
              </a:spcAft>
              <a:buFont typeface="Arial" pitchFamily="34" charset="0"/>
              <a:buChar char="•"/>
              <a:defRPr/>
            </a:pPr>
            <a:r>
              <a:rPr lang="en-GB" sz="1200" dirty="0" smtClean="0">
                <a:ea typeface="+mn-ea"/>
              </a:rPr>
              <a:t>ADHD</a:t>
            </a:r>
          </a:p>
          <a:p>
            <a:pPr fontAlgn="auto">
              <a:spcAft>
                <a:spcPts val="0"/>
              </a:spcAft>
              <a:buFont typeface="Arial" pitchFamily="34" charset="0"/>
              <a:buChar char="•"/>
              <a:defRPr/>
            </a:pPr>
            <a:r>
              <a:rPr lang="en-GB" sz="1200" dirty="0" smtClean="0">
                <a:ea typeface="+mn-ea"/>
              </a:rPr>
              <a:t>Substance use </a:t>
            </a:r>
          </a:p>
          <a:p>
            <a:pPr fontAlgn="auto">
              <a:spcAft>
                <a:spcPts val="0"/>
              </a:spcAft>
              <a:buFont typeface="Arial" pitchFamily="34" charset="0"/>
              <a:buChar char="•"/>
              <a:defRPr/>
            </a:pPr>
            <a:r>
              <a:rPr lang="en-GB" sz="1200" dirty="0" smtClean="0">
                <a:ea typeface="+mn-ea"/>
              </a:rPr>
              <a:t>Post-traumatic stress disorder</a:t>
            </a:r>
          </a:p>
          <a:p>
            <a:pPr fontAlgn="auto">
              <a:spcAft>
                <a:spcPts val="0"/>
              </a:spcAft>
              <a:buFont typeface="Arial" pitchFamily="34" charset="0"/>
              <a:buChar char="•"/>
              <a:defRPr/>
            </a:pPr>
            <a:r>
              <a:rPr lang="en-GB" sz="1200" dirty="0" smtClean="0">
                <a:ea typeface="+mn-ea"/>
              </a:rPr>
              <a:t>Affective Disorders </a:t>
            </a:r>
          </a:p>
          <a:p>
            <a:pPr fontAlgn="auto">
              <a:spcAft>
                <a:spcPts val="0"/>
              </a:spcAft>
              <a:buFont typeface="Arial" pitchFamily="34" charset="0"/>
              <a:buChar char="•"/>
              <a:defRPr/>
            </a:pPr>
            <a:r>
              <a:rPr lang="en-GB" sz="1200" dirty="0" smtClean="0">
                <a:ea typeface="+mn-ea"/>
              </a:rPr>
              <a:t>Pre-psychotic disorders</a:t>
            </a:r>
          </a:p>
          <a:p>
            <a:pPr fontAlgn="auto">
              <a:spcAft>
                <a:spcPts val="0"/>
              </a:spcAft>
              <a:buFont typeface="Arial" pitchFamily="34" charset="0"/>
              <a:buChar char="•"/>
              <a:defRPr/>
            </a:pPr>
            <a:r>
              <a:rPr lang="en-GB" sz="1200" dirty="0" smtClean="0">
                <a:ea typeface="+mn-ea"/>
              </a:rPr>
              <a:t>Neurodevelopmental dysfunction</a:t>
            </a:r>
          </a:p>
          <a:p>
            <a:pPr fontAlgn="auto">
              <a:spcAft>
                <a:spcPts val="0"/>
              </a:spcAft>
              <a:buFont typeface="Arial" pitchFamily="34" charset="0"/>
              <a:buChar char="•"/>
              <a:defRPr/>
            </a:pPr>
            <a:r>
              <a:rPr lang="en-GB" sz="1200" dirty="0" smtClean="0">
                <a:ea typeface="+mn-ea"/>
              </a:rPr>
              <a:t>Autistic Spectrum Disorders and Learning Disability  </a:t>
            </a:r>
          </a:p>
          <a:p>
            <a:pPr fontAlgn="auto">
              <a:spcAft>
                <a:spcPts val="0"/>
              </a:spcAft>
              <a:buFont typeface="Arial" pitchFamily="34" charset="0"/>
              <a:buChar char="•"/>
              <a:defRPr/>
            </a:pPr>
            <a:r>
              <a:rPr lang="en-GB" sz="1200" dirty="0" smtClean="0">
                <a:ea typeface="+mn-ea"/>
              </a:rPr>
              <a:t>Personality Disorder</a:t>
            </a:r>
          </a:p>
          <a:p>
            <a:pPr fontAlgn="auto">
              <a:spcAft>
                <a:spcPts val="0"/>
              </a:spcAft>
              <a:buFont typeface="Arial" pitchFamily="34" charset="0"/>
              <a:buNone/>
              <a:defRPr/>
            </a:pPr>
            <a:endParaRPr lang="en-GB" dirty="0" smtClean="0">
              <a:ea typeface="+mn-ea"/>
            </a:endParaRPr>
          </a:p>
          <a:p>
            <a:endParaRPr lang="en-US" dirty="0"/>
          </a:p>
        </p:txBody>
      </p:sp>
      <p:sp>
        <p:nvSpPr>
          <p:cNvPr id="4" name="Slide Number Placeholder 3"/>
          <p:cNvSpPr>
            <a:spLocks noGrp="1"/>
          </p:cNvSpPr>
          <p:nvPr>
            <p:ph type="sldNum" sz="quarter" idx="10"/>
          </p:nvPr>
        </p:nvSpPr>
        <p:spPr/>
        <p:txBody>
          <a:bodyPr/>
          <a:lstStyle/>
          <a:p>
            <a:fld id="{C12C7C67-CCB5-DD48-96DE-F39DEA8ED044}" type="slidenum">
              <a:rPr lang="en-US" smtClean="0"/>
              <a:t>4</a:t>
            </a:fld>
            <a:endParaRPr lang="en-US"/>
          </a:p>
        </p:txBody>
      </p:sp>
    </p:spTree>
    <p:extLst>
      <p:ext uri="{BB962C8B-B14F-4D97-AF65-F5344CB8AC3E}">
        <p14:creationId xmlns:p14="http://schemas.microsoft.com/office/powerpoint/2010/main" val="46240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smtClean="0"/>
              <a:t>LEVEL ONE – CONSULTATION </a:t>
            </a:r>
            <a:r>
              <a:rPr lang="en-GB" dirty="0" smtClean="0"/>
              <a:t>– IVY meet with involved professionals to discuss a young person.  A SPJ risk assessment opinion incorporating risk factor ratings, a risk formulation, risk scenarios and recommendations for risk assessment/management</a:t>
            </a:r>
          </a:p>
          <a:p>
            <a:pPr lvl="0"/>
            <a:r>
              <a:rPr lang="en-GB" b="1" dirty="0" smtClean="0"/>
              <a:t>LEVEL TWO – ASSESSMENT </a:t>
            </a:r>
            <a:r>
              <a:rPr lang="en-GB" dirty="0" smtClean="0"/>
              <a:t>- Builds on the data available at level 1 but includes direct specialist assessments of mental health, psychological or offending needs necessary for a more complete formulation. </a:t>
            </a:r>
          </a:p>
          <a:p>
            <a:pPr lvl="0"/>
            <a:r>
              <a:rPr lang="en-GB" b="1" dirty="0" smtClean="0"/>
              <a:t>LEVEL THREE – TREATMENT </a:t>
            </a:r>
            <a:r>
              <a:rPr lang="en-GB" dirty="0" smtClean="0"/>
              <a:t>– Is offered where treatment needs are identified and cannot be met by local services.  It is a formulation-led and eclectic approach to </a:t>
            </a:r>
            <a:r>
              <a:rPr lang="en-GB" dirty="0" err="1" smtClean="0"/>
              <a:t>interven</a:t>
            </a:r>
            <a:endParaRPr lang="en-US" dirty="0" smtClean="0"/>
          </a:p>
          <a:p>
            <a:endParaRPr lang="en-US" dirty="0"/>
          </a:p>
        </p:txBody>
      </p:sp>
      <p:sp>
        <p:nvSpPr>
          <p:cNvPr id="4" name="Slide Number Placeholder 3"/>
          <p:cNvSpPr>
            <a:spLocks noGrp="1"/>
          </p:cNvSpPr>
          <p:nvPr>
            <p:ph type="sldNum" sz="quarter" idx="10"/>
          </p:nvPr>
        </p:nvSpPr>
        <p:spPr/>
        <p:txBody>
          <a:bodyPr/>
          <a:lstStyle/>
          <a:p>
            <a:fld id="{C12C7C67-CCB5-DD48-96DE-F39DEA8ED044}" type="slidenum">
              <a:rPr lang="en-US" smtClean="0"/>
              <a:t>8</a:t>
            </a:fld>
            <a:endParaRPr lang="en-US"/>
          </a:p>
        </p:txBody>
      </p:sp>
    </p:spTree>
    <p:extLst>
      <p:ext uri="{BB962C8B-B14F-4D97-AF65-F5344CB8AC3E}">
        <p14:creationId xmlns:p14="http://schemas.microsoft.com/office/powerpoint/2010/main" val="71003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aims, in</a:t>
            </a:r>
            <a:r>
              <a:rPr lang="en-GB" baseline="0" dirty="0" smtClean="0"/>
              <a:t> conjunction with the rest of the system. </a:t>
            </a:r>
            <a:endParaRPr lang="en-GB" dirty="0"/>
          </a:p>
        </p:txBody>
      </p:sp>
      <p:sp>
        <p:nvSpPr>
          <p:cNvPr id="4" name="Slide Number Placeholder 3"/>
          <p:cNvSpPr>
            <a:spLocks noGrp="1"/>
          </p:cNvSpPr>
          <p:nvPr>
            <p:ph type="sldNum" sz="quarter" idx="10"/>
          </p:nvPr>
        </p:nvSpPr>
        <p:spPr/>
        <p:txBody>
          <a:bodyPr/>
          <a:lstStyle/>
          <a:p>
            <a:fld id="{2D1570EC-F648-4F9C-9AFC-75A7C0E5042E}"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Team: One consultant clinical forensic psychologist/</a:t>
            </a:r>
            <a:r>
              <a:rPr lang="en-US" dirty="0" err="1" smtClean="0"/>
              <a:t>resercher</a:t>
            </a:r>
            <a:r>
              <a:rPr lang="en-US" dirty="0" smtClean="0"/>
              <a:t>, a clinical psychologist with competencies in forensic psychology, two social work consultants with expertise in sexually harmful </a:t>
            </a:r>
            <a:r>
              <a:rPr lang="en-US" dirty="0" err="1" smtClean="0"/>
              <a:t>behaviour</a:t>
            </a:r>
            <a:r>
              <a:rPr lang="en-US" dirty="0" smtClean="0"/>
              <a:t> and violence risk (total years qualified = approx. 50+)</a:t>
            </a:r>
          </a:p>
          <a:p>
            <a:endParaRPr lang="en-US" dirty="0"/>
          </a:p>
        </p:txBody>
      </p:sp>
      <p:sp>
        <p:nvSpPr>
          <p:cNvPr id="4" name="Slide Number Placeholder 3"/>
          <p:cNvSpPr>
            <a:spLocks noGrp="1"/>
          </p:cNvSpPr>
          <p:nvPr>
            <p:ph type="sldNum" sz="quarter" idx="10"/>
          </p:nvPr>
        </p:nvSpPr>
        <p:spPr/>
        <p:txBody>
          <a:bodyPr/>
          <a:lstStyle/>
          <a:p>
            <a:fld id="{C12C7C67-CCB5-DD48-96DE-F39DEA8ED044}" type="slidenum">
              <a:rPr lang="en-US" smtClean="0"/>
              <a:t>10</a:t>
            </a:fld>
            <a:endParaRPr lang="en-US"/>
          </a:p>
        </p:txBody>
      </p:sp>
    </p:spTree>
    <p:extLst>
      <p:ext uri="{BB962C8B-B14F-4D97-AF65-F5344CB8AC3E}">
        <p14:creationId xmlns:p14="http://schemas.microsoft.com/office/powerpoint/2010/main" val="221825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144588" y="687388"/>
            <a:ext cx="4570412" cy="3427412"/>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93539" name="Rectangle 3"/>
          <p:cNvSpPr>
            <a:spLocks noGrp="1" noChangeArrowheads="1"/>
          </p:cNvSpPr>
          <p:nvPr>
            <p:ph type="body" idx="1"/>
          </p:nvPr>
        </p:nvSpPr>
        <p:spPr bwMode="auto">
          <a:xfrm>
            <a:off x="685480" y="4341683"/>
            <a:ext cx="5487041" cy="4115019"/>
          </a:xfrm>
          <a:solidFill>
            <a:srgbClr val="FFFFFF"/>
          </a:solidFill>
          <a:ln>
            <a:solidFill>
              <a:srgbClr val="000000"/>
            </a:solidFill>
            <a:miter lim="800000"/>
            <a:headEnd/>
            <a:tailEnd/>
          </a:ln>
        </p:spPr>
        <p:txBody>
          <a:bodyPr wrap="square" lIns="92507" tIns="46253" rIns="92507" bIns="46253" numCol="1" anchor="t" anchorCtr="0" compatLnSpc="1">
            <a:prstTxWarp prst="textNoShape">
              <a:avLst/>
            </a:prstTxWarp>
          </a:bodyPr>
          <a:lstStyle/>
          <a:p>
            <a:pPr>
              <a:lnSpc>
                <a:spcPct val="80000"/>
              </a:lnSpc>
              <a:spcBef>
                <a:spcPct val="0"/>
              </a:spcBef>
            </a:pPr>
            <a:r>
              <a:rPr lang="en-GB" sz="800">
                <a:latin typeface="Calibri" charset="0"/>
              </a:rPr>
              <a:t>Violence risk assessment in forensic mental health settings includes the process of gathering information for use in making clinical/forensic decisions. A detailed assessment can involve many different modalities and methods of information collecting and may include, for example, interviews with the service user, interviews with family members, employers, friends, victims, administration of specialist tests such as personality disorder and intellectual assessments, a review of health, social work, police, prison, education, employer records etc. A violence risk assessment is the process of gathering information in order to: </a:t>
            </a:r>
          </a:p>
          <a:p>
            <a:pPr>
              <a:lnSpc>
                <a:spcPct val="80000"/>
              </a:lnSpc>
              <a:spcBef>
                <a:spcPct val="0"/>
              </a:spcBef>
            </a:pPr>
            <a:endParaRPr lang="en-GB" sz="800">
              <a:latin typeface="Calibri" charset="0"/>
            </a:endParaRPr>
          </a:p>
          <a:p>
            <a:pPr>
              <a:lnSpc>
                <a:spcPct val="80000"/>
              </a:lnSpc>
              <a:spcBef>
                <a:spcPct val="0"/>
              </a:spcBef>
            </a:pPr>
            <a:r>
              <a:rPr lang="en-GB" sz="800" b="1">
                <a:latin typeface="Calibri" charset="0"/>
              </a:rPr>
              <a:t>Background: </a:t>
            </a:r>
            <a:r>
              <a:rPr lang="en-GB" sz="800">
                <a:latin typeface="Calibri" charset="0"/>
              </a:rPr>
              <a:t>Ensure a detailed and comprehensive knowledge of the person’s background. This ensure that all potential risks (not just the index offence type) are identified and assessed. It also is essential to producing a detailed formulation as it is only through the process of examining the person’s background that factors that help us explain the behaviours can become apparent. </a:t>
            </a:r>
          </a:p>
          <a:p>
            <a:pPr>
              <a:lnSpc>
                <a:spcPct val="80000"/>
              </a:lnSpc>
              <a:spcBef>
                <a:spcPct val="0"/>
              </a:spcBef>
            </a:pPr>
            <a:endParaRPr lang="en-GB" sz="800">
              <a:latin typeface="Calibri" charset="0"/>
            </a:endParaRPr>
          </a:p>
          <a:p>
            <a:pPr>
              <a:lnSpc>
                <a:spcPct val="80000"/>
              </a:lnSpc>
              <a:spcBef>
                <a:spcPct val="0"/>
              </a:spcBef>
            </a:pPr>
            <a:r>
              <a:rPr lang="en-GB" sz="800" b="1">
                <a:latin typeface="Calibri" charset="0"/>
              </a:rPr>
              <a:t>Risk Factors: </a:t>
            </a:r>
            <a:r>
              <a:rPr lang="en-GB" sz="800">
                <a:latin typeface="Calibri" charset="0"/>
              </a:rPr>
              <a:t>Ensure a thorough analysis of the risk factors shown in the research and clinical literatures as being relevant to the types of risk posed </a:t>
            </a:r>
          </a:p>
          <a:p>
            <a:pPr>
              <a:lnSpc>
                <a:spcPct val="80000"/>
              </a:lnSpc>
              <a:spcBef>
                <a:spcPct val="0"/>
              </a:spcBef>
            </a:pPr>
            <a:endParaRPr lang="en-GB" sz="800">
              <a:latin typeface="Calibri" charset="0"/>
            </a:endParaRPr>
          </a:p>
          <a:p>
            <a:pPr>
              <a:lnSpc>
                <a:spcPct val="80000"/>
              </a:lnSpc>
              <a:spcBef>
                <a:spcPct val="0"/>
              </a:spcBef>
            </a:pPr>
            <a:r>
              <a:rPr lang="en-GB" sz="800" b="1">
                <a:latin typeface="Calibri" charset="0"/>
              </a:rPr>
              <a:t>Risk Formulation: </a:t>
            </a:r>
          </a:p>
          <a:p>
            <a:pPr>
              <a:lnSpc>
                <a:spcPct val="80000"/>
              </a:lnSpc>
              <a:spcBef>
                <a:spcPct val="0"/>
              </a:spcBef>
            </a:pPr>
            <a:r>
              <a:rPr lang="en-GB" sz="800">
                <a:latin typeface="Calibri" charset="0"/>
              </a:rPr>
              <a:t>Produce a risk formulation (narrative) of the nature of the person’s risk (4Ps model). This is the process whereby the evaluator pulls all the relevant information together to produce a coherent explanation or narrative of the person’s history, their risk factors and how and when these risks function in order to increase the likelihood of the risk. </a:t>
            </a:r>
          </a:p>
          <a:p>
            <a:pPr>
              <a:lnSpc>
                <a:spcPct val="80000"/>
              </a:lnSpc>
              <a:spcBef>
                <a:spcPct val="0"/>
              </a:spcBef>
            </a:pPr>
            <a:endParaRPr lang="en-GB" sz="800">
              <a:latin typeface="Calibri" charset="0"/>
            </a:endParaRPr>
          </a:p>
          <a:p>
            <a:pPr>
              <a:lnSpc>
                <a:spcPct val="80000"/>
              </a:lnSpc>
              <a:spcBef>
                <a:spcPct val="0"/>
              </a:spcBef>
            </a:pPr>
            <a:r>
              <a:rPr lang="en-GB" sz="800" b="1">
                <a:latin typeface="Calibri" charset="0"/>
              </a:rPr>
              <a:t>Risk Scenarios: </a:t>
            </a:r>
            <a:r>
              <a:rPr lang="en-GB" sz="800">
                <a:latin typeface="Calibri" charset="0"/>
              </a:rPr>
              <a:t>Make a projection about the likelihood of this risk in given circumstances (scenarios)</a:t>
            </a:r>
          </a:p>
          <a:p>
            <a:pPr>
              <a:lnSpc>
                <a:spcPct val="80000"/>
              </a:lnSpc>
              <a:spcBef>
                <a:spcPct val="0"/>
              </a:spcBef>
            </a:pPr>
            <a:r>
              <a:rPr lang="en-GB" sz="800">
                <a:latin typeface="Calibri" charset="0"/>
              </a:rPr>
              <a:t>Identify areas in need of intervention and inform the timing and context of these interventions </a:t>
            </a:r>
          </a:p>
          <a:p>
            <a:pPr>
              <a:lnSpc>
                <a:spcPct val="80000"/>
              </a:lnSpc>
              <a:spcBef>
                <a:spcPct val="0"/>
              </a:spcBef>
            </a:pPr>
            <a:endParaRPr lang="en-GB" sz="800">
              <a:latin typeface="Calibri" charset="0"/>
            </a:endParaRPr>
          </a:p>
          <a:p>
            <a:pPr>
              <a:lnSpc>
                <a:spcPct val="80000"/>
              </a:lnSpc>
              <a:spcBef>
                <a:spcPct val="0"/>
              </a:spcBef>
            </a:pPr>
            <a:r>
              <a:rPr lang="en-GB" sz="800" b="1">
                <a:latin typeface="Calibri" charset="0"/>
              </a:rPr>
              <a:t>Risk Management: </a:t>
            </a:r>
            <a:r>
              <a:rPr lang="en-GB" sz="800">
                <a:latin typeface="Calibri" charset="0"/>
              </a:rPr>
              <a:t>To assist in the selection of other risk management interventions and to determine the level of input required to manage the risk. The content and comprehensiveness of a risk management plan will  be dependent on the quality of risk assessment information. </a:t>
            </a:r>
          </a:p>
          <a:p>
            <a:pPr>
              <a:lnSpc>
                <a:spcPct val="80000"/>
              </a:lnSpc>
              <a:spcBef>
                <a:spcPct val="0"/>
              </a:spcBef>
            </a:pPr>
            <a:endParaRPr lang="en-GB" sz="800">
              <a:latin typeface="Calibri" charset="0"/>
            </a:endParaRPr>
          </a:p>
          <a:p>
            <a:pPr>
              <a:lnSpc>
                <a:spcPct val="80000"/>
              </a:lnSpc>
              <a:spcBef>
                <a:spcPct val="0"/>
              </a:spcBef>
            </a:pPr>
            <a:r>
              <a:rPr lang="en-GB" sz="800">
                <a:latin typeface="Calibri" charset="0"/>
              </a:rPr>
              <a:t>In some circumstances the right recommendation will be simply to gather more information. </a:t>
            </a:r>
          </a:p>
          <a:p>
            <a:pPr>
              <a:lnSpc>
                <a:spcPct val="80000"/>
              </a:lnSpc>
              <a:spcBef>
                <a:spcPct val="0"/>
              </a:spcBef>
            </a:pPr>
            <a:r>
              <a:rPr lang="en-GB" sz="800">
                <a:latin typeface="Calibri" charset="0"/>
              </a:rPr>
              <a:t>In other circumstances you might be in a position to make recommendations about treatment, monitoring, supervision and victim safety planning. </a:t>
            </a:r>
          </a:p>
          <a:p>
            <a:pPr>
              <a:lnSpc>
                <a:spcPct val="80000"/>
              </a:lnSpc>
              <a:spcBef>
                <a:spcPct val="0"/>
              </a:spcBef>
            </a:pPr>
            <a:r>
              <a:rPr lang="en-GB" sz="800">
                <a:latin typeface="Calibri" charset="0"/>
              </a:rPr>
              <a:t>Irrespective of what, the policy should make it clear that all patients should have a risk management plan. </a:t>
            </a:r>
          </a:p>
          <a:p>
            <a:pPr>
              <a:lnSpc>
                <a:spcPct val="80000"/>
              </a:lnSpc>
              <a:spcBef>
                <a:spcPct val="0"/>
              </a:spcBef>
            </a:pPr>
            <a:endParaRPr lang="en-GB" sz="800">
              <a:latin typeface="Calibri" charset="0"/>
            </a:endParaRPr>
          </a:p>
          <a:p>
            <a:pPr>
              <a:lnSpc>
                <a:spcPct val="80000"/>
              </a:lnSpc>
              <a:spcBef>
                <a:spcPct val="0"/>
              </a:spcBef>
            </a:pPr>
            <a:r>
              <a:rPr lang="en-GB" sz="800" b="1">
                <a:latin typeface="Calibri" charset="0"/>
              </a:rPr>
              <a:t>Communication. </a:t>
            </a:r>
            <a:r>
              <a:rPr lang="en-GB" sz="800">
                <a:latin typeface="Calibri" charset="0"/>
              </a:rPr>
              <a:t>It is futile to spend time completing a detailed risk assessment and risk management if it is not communicated. From a policy perspective, it is also impossible to audit or govern practice if it is not written down. A policy statement should therefore state clearly that a key purpose of violence risk assessment is to communicate and document risk. </a:t>
            </a:r>
            <a:endParaRPr lang="en-GB" sz="800" b="1">
              <a:latin typeface="Calibri" charset="0"/>
            </a:endParaRPr>
          </a:p>
          <a:p>
            <a:pPr>
              <a:lnSpc>
                <a:spcPct val="80000"/>
              </a:lnSpc>
              <a:spcBef>
                <a:spcPct val="0"/>
              </a:spcBef>
            </a:pPr>
            <a:endParaRPr lang="en-GB" sz="800">
              <a:latin typeface="Calibri" charset="0"/>
            </a:endParaRPr>
          </a:p>
          <a:p>
            <a:pPr>
              <a:lnSpc>
                <a:spcPct val="80000"/>
              </a:lnSpc>
              <a:spcBef>
                <a:spcPct val="0"/>
              </a:spcBef>
            </a:pPr>
            <a:r>
              <a:rPr lang="en-GB" sz="800">
                <a:latin typeface="Calibri" charset="0"/>
              </a:rPr>
              <a:t>By explicitly stating this definition in the policy document, the problems associated with people using only self-report are reduced e.g. Distorted information, failure to recognise a potential risk, etc. </a:t>
            </a:r>
          </a:p>
          <a:p>
            <a:pPr>
              <a:lnSpc>
                <a:spcPct val="80000"/>
              </a:lnSpc>
              <a:spcBef>
                <a:spcPct val="0"/>
              </a:spcBef>
            </a:pPr>
            <a:endParaRPr lang="en-GB" sz="800">
              <a:latin typeface="Calibri" charset="0"/>
            </a:endParaRPr>
          </a:p>
          <a:p>
            <a:pPr>
              <a:lnSpc>
                <a:spcPct val="80000"/>
              </a:lnSpc>
              <a:spcBef>
                <a:spcPct val="0"/>
              </a:spcBef>
            </a:pPr>
            <a:r>
              <a:rPr lang="en-US" sz="800">
                <a:latin typeface="Calibri" charset="0"/>
              </a:rPr>
              <a:t>Each of these steps in the violence risk assessment process could be, and perhaps should be, defined as a standard.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Three main X determined the model of service delivery.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According to </a:t>
            </a:r>
            <a:r>
              <a:rPr lang="en-GB" sz="1200" kern="1200" dirty="0" err="1" smtClean="0">
                <a:solidFill>
                  <a:schemeClr val="tx1"/>
                </a:solidFill>
                <a:effectLst/>
                <a:latin typeface="+mn-lt"/>
                <a:ea typeface="+mn-ea"/>
                <a:cs typeface="+mn-cs"/>
              </a:rPr>
              <a:t>Caplan</a:t>
            </a:r>
            <a:r>
              <a:rPr lang="en-GB" sz="1200" kern="1200" dirty="0" smtClean="0">
                <a:solidFill>
                  <a:schemeClr val="tx1"/>
                </a:solidFill>
                <a:effectLst/>
                <a:latin typeface="+mn-lt"/>
                <a:ea typeface="+mn-ea"/>
                <a:cs typeface="+mn-cs"/>
              </a:rPr>
              <a:t>, mental health consultation/psychological refers to “A process of interaction between two [or more] professional persons – the consultant, who is a specialist, and the </a:t>
            </a:r>
            <a:r>
              <a:rPr lang="en-GB" sz="1200" kern="1200" dirty="0" err="1" smtClean="0">
                <a:solidFill>
                  <a:schemeClr val="tx1"/>
                </a:solidFill>
                <a:effectLst/>
                <a:latin typeface="+mn-lt"/>
                <a:ea typeface="+mn-ea"/>
                <a:cs typeface="+mn-cs"/>
              </a:rPr>
              <a:t>consultee</a:t>
            </a:r>
            <a:r>
              <a:rPr lang="en-GB" sz="1200" kern="1200" dirty="0" smtClean="0">
                <a:solidFill>
                  <a:schemeClr val="tx1"/>
                </a:solidFill>
                <a:effectLst/>
                <a:latin typeface="+mn-lt"/>
                <a:ea typeface="+mn-ea"/>
                <a:cs typeface="+mn-cs"/>
              </a:rPr>
              <a:t>, who invokes the consultant’s help in regard to a current work problem with which he [or she] is having difficulty and which he [or she] has decided is within the other’s area of specialized competence.” However, Wallace and Halle (1996) noted that mental health/psychological consultation has additional outputs including that it “involves a broad helping approach in which qualified psychological consultants help </a:t>
            </a:r>
            <a:r>
              <a:rPr lang="en-GB" sz="1200" kern="1200" dirty="0" err="1" smtClean="0">
                <a:solidFill>
                  <a:schemeClr val="tx1"/>
                </a:solidFill>
                <a:effectLst/>
                <a:latin typeface="+mn-lt"/>
                <a:ea typeface="+mn-ea"/>
                <a:cs typeface="+mn-cs"/>
              </a:rPr>
              <a:t>consultees</a:t>
            </a:r>
            <a:r>
              <a:rPr lang="en-GB" sz="1200" kern="1200" dirty="0" smtClean="0">
                <a:solidFill>
                  <a:schemeClr val="tx1"/>
                </a:solidFill>
                <a:effectLst/>
                <a:latin typeface="+mn-lt"/>
                <a:ea typeface="+mn-ea"/>
                <a:cs typeface="+mn-cs"/>
              </a:rPr>
              <a:t> (1) resolve work-related issues pertaining to individuals, clients, or programs that they are responsible for, (2) become active agents in achieving solutions to problems, or (3) strengthen </a:t>
            </a:r>
            <a:r>
              <a:rPr lang="en-GB" sz="1200" kern="1200" dirty="0" err="1" smtClean="0">
                <a:solidFill>
                  <a:schemeClr val="tx1"/>
                </a:solidFill>
                <a:effectLst/>
                <a:latin typeface="+mn-lt"/>
                <a:ea typeface="+mn-ea"/>
                <a:cs typeface="+mn-cs"/>
              </a:rPr>
              <a:t>consultees</a:t>
            </a:r>
            <a:r>
              <a:rPr lang="en-GB" sz="1200" kern="1200" dirty="0" smtClean="0">
                <a:solidFill>
                  <a:schemeClr val="tx1"/>
                </a:solidFill>
                <a:effectLst/>
                <a:latin typeface="+mn-lt"/>
                <a:ea typeface="+mn-ea"/>
                <a:cs typeface="+mn-cs"/>
              </a:rPr>
              <a:t>’ work-related competencies to address similar issues in the future.” Thus, there are multiple direct and indirect effects of consultation models. As such, this was the preferred model of service delivery. </a:t>
            </a:r>
          </a:p>
          <a:p>
            <a:r>
              <a:rPr lang="en-GB" sz="1200" kern="1200" dirty="0" smtClean="0">
                <a:solidFill>
                  <a:schemeClr val="tx1"/>
                </a:solidFill>
                <a:effectLst/>
                <a:latin typeface="+mn-lt"/>
                <a:ea typeface="+mn-ea"/>
                <a:cs typeface="+mn-cs"/>
              </a:rPr>
              <a:t>In order to ensure that referrers had access to requisite skills and expertise, the project team included two highly experienced social workers (one male, one female), a dual trained consultant grade psychologist (forensic and clinical) and a highly specialist clinical psychologist (both females). The mean number of years experience was X (ranging from X to Y) mean = X). The project was hosted by the Centre for Youth and Criminal Justice Department at Strathclyde University. This was selected as it offered an easily accessible base for all local authorities via road, rail and/or air travel where necessary. Funding was from the Scottish Government and the university is paid to provide the necessary physical, administrative and educational infrastructure and support of an academic and learning institution.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Firstly, the project was explicitly designed according to an established model of consultation in mental health practice (Brown, </a:t>
            </a:r>
            <a:r>
              <a:rPr lang="en-GB" sz="1200" kern="1200" dirty="0" err="1" smtClean="0">
                <a:solidFill>
                  <a:schemeClr val="tx1"/>
                </a:solidFill>
                <a:effectLst/>
                <a:latin typeface="+mn-lt"/>
                <a:ea typeface="+mn-ea"/>
                <a:cs typeface="+mn-cs"/>
              </a:rPr>
              <a:t>Pryzwansky</a:t>
            </a:r>
            <a:r>
              <a:rPr lang="en-GB" sz="1200" kern="1200" dirty="0" smtClean="0">
                <a:solidFill>
                  <a:schemeClr val="tx1"/>
                </a:solidFill>
                <a:effectLst/>
                <a:latin typeface="+mn-lt"/>
                <a:ea typeface="+mn-ea"/>
                <a:cs typeface="+mn-cs"/>
              </a:rPr>
              <a:t> &amp; Schulte; </a:t>
            </a:r>
            <a:r>
              <a:rPr lang="en-GB" sz="1200" kern="1200" dirty="0" err="1" smtClean="0">
                <a:solidFill>
                  <a:schemeClr val="tx1"/>
                </a:solidFill>
                <a:effectLst/>
                <a:latin typeface="+mn-lt"/>
                <a:ea typeface="+mn-ea"/>
                <a:cs typeface="+mn-cs"/>
              </a:rPr>
              <a:t>Caplin</a:t>
            </a:r>
            <a:r>
              <a:rPr lang="en-GB" sz="1200" kern="1200" dirty="0" smtClean="0">
                <a:solidFill>
                  <a:schemeClr val="tx1"/>
                </a:solidFill>
                <a:effectLst/>
                <a:latin typeface="+mn-lt"/>
                <a:ea typeface="+mn-ea"/>
                <a:cs typeface="+mn-cs"/>
              </a:rPr>
              <a:t>, 1970). Secondly, a fundamental was that the risk assessment process would reflect best-practice as outlined in the Structured Professional Judgement Paradigm for assessing risk. Third, drawing on the principles of stepped care and the provision of psychological therapies to complex cases, the treatment interventions were delivered in accordance with the principles espoused in the forensic and psychology matrices (REFS).  </a:t>
            </a:r>
          </a:p>
          <a:p>
            <a:endParaRPr lang="en-US" dirty="0"/>
          </a:p>
        </p:txBody>
      </p:sp>
      <p:sp>
        <p:nvSpPr>
          <p:cNvPr id="4" name="Slide Number Placeholder 3"/>
          <p:cNvSpPr>
            <a:spLocks noGrp="1"/>
          </p:cNvSpPr>
          <p:nvPr>
            <p:ph type="sldNum" sz="quarter" idx="10"/>
          </p:nvPr>
        </p:nvSpPr>
        <p:spPr/>
        <p:txBody>
          <a:bodyPr/>
          <a:lstStyle/>
          <a:p>
            <a:fld id="{C12C7C67-CCB5-DD48-96DE-F39DEA8ED044}" type="slidenum">
              <a:rPr lang="en-US" smtClean="0"/>
              <a:t>12</a:t>
            </a:fld>
            <a:endParaRPr lang="en-US"/>
          </a:p>
        </p:txBody>
      </p:sp>
    </p:spTree>
    <p:extLst>
      <p:ext uri="{BB962C8B-B14F-4D97-AF65-F5344CB8AC3E}">
        <p14:creationId xmlns:p14="http://schemas.microsoft.com/office/powerpoint/2010/main" val="3118663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Three main X determined the model of service delivery.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According to </a:t>
            </a:r>
            <a:r>
              <a:rPr lang="en-GB" sz="1200" kern="1200" dirty="0" err="1" smtClean="0">
                <a:solidFill>
                  <a:schemeClr val="tx1"/>
                </a:solidFill>
                <a:effectLst/>
                <a:latin typeface="+mn-lt"/>
                <a:ea typeface="+mn-ea"/>
                <a:cs typeface="+mn-cs"/>
              </a:rPr>
              <a:t>Caplan</a:t>
            </a:r>
            <a:r>
              <a:rPr lang="en-GB" sz="1200" kern="1200" dirty="0" smtClean="0">
                <a:solidFill>
                  <a:schemeClr val="tx1"/>
                </a:solidFill>
                <a:effectLst/>
                <a:latin typeface="+mn-lt"/>
                <a:ea typeface="+mn-ea"/>
                <a:cs typeface="+mn-cs"/>
              </a:rPr>
              <a:t>, mental health consultation/psychological refers to “A process of interaction between two [or more] professional persons – the consultant, who is a specialist, and the </a:t>
            </a:r>
            <a:r>
              <a:rPr lang="en-GB" sz="1200" kern="1200" dirty="0" err="1" smtClean="0">
                <a:solidFill>
                  <a:schemeClr val="tx1"/>
                </a:solidFill>
                <a:effectLst/>
                <a:latin typeface="+mn-lt"/>
                <a:ea typeface="+mn-ea"/>
                <a:cs typeface="+mn-cs"/>
              </a:rPr>
              <a:t>consultee</a:t>
            </a:r>
            <a:r>
              <a:rPr lang="en-GB" sz="1200" kern="1200" dirty="0" smtClean="0">
                <a:solidFill>
                  <a:schemeClr val="tx1"/>
                </a:solidFill>
                <a:effectLst/>
                <a:latin typeface="+mn-lt"/>
                <a:ea typeface="+mn-ea"/>
                <a:cs typeface="+mn-cs"/>
              </a:rPr>
              <a:t>, who invokes the consultant’s help in regard to a current work problem with which he [or she] is having difficulty and which he [or she] has decided is within the other’s area of specialized competence.” However, Wallace and Halle (1996) noted that mental health/psychological consultation has additional outputs including that it “involves a broad helping approach in which qualified psychological consultants help </a:t>
            </a:r>
            <a:r>
              <a:rPr lang="en-GB" sz="1200" kern="1200" dirty="0" err="1" smtClean="0">
                <a:solidFill>
                  <a:schemeClr val="tx1"/>
                </a:solidFill>
                <a:effectLst/>
                <a:latin typeface="+mn-lt"/>
                <a:ea typeface="+mn-ea"/>
                <a:cs typeface="+mn-cs"/>
              </a:rPr>
              <a:t>consultees</a:t>
            </a:r>
            <a:r>
              <a:rPr lang="en-GB" sz="1200" kern="1200" dirty="0" smtClean="0">
                <a:solidFill>
                  <a:schemeClr val="tx1"/>
                </a:solidFill>
                <a:effectLst/>
                <a:latin typeface="+mn-lt"/>
                <a:ea typeface="+mn-ea"/>
                <a:cs typeface="+mn-cs"/>
              </a:rPr>
              <a:t> (1) resolve work-related issues pertaining to individuals, clients, or programs that they are responsible for, (2) become active agents in achieving solutions to problems, or (3) strengthen </a:t>
            </a:r>
            <a:r>
              <a:rPr lang="en-GB" sz="1200" kern="1200" dirty="0" err="1" smtClean="0">
                <a:solidFill>
                  <a:schemeClr val="tx1"/>
                </a:solidFill>
                <a:effectLst/>
                <a:latin typeface="+mn-lt"/>
                <a:ea typeface="+mn-ea"/>
                <a:cs typeface="+mn-cs"/>
              </a:rPr>
              <a:t>consultees</a:t>
            </a:r>
            <a:r>
              <a:rPr lang="en-GB" sz="1200" kern="1200" dirty="0" smtClean="0">
                <a:solidFill>
                  <a:schemeClr val="tx1"/>
                </a:solidFill>
                <a:effectLst/>
                <a:latin typeface="+mn-lt"/>
                <a:ea typeface="+mn-ea"/>
                <a:cs typeface="+mn-cs"/>
              </a:rPr>
              <a:t>’ work-related competencies to address similar issues in the future.” Thus, there are multiple direct and indirect effects of consultation models. As such, this was the preferred model of service delivery. </a:t>
            </a:r>
          </a:p>
          <a:p>
            <a:r>
              <a:rPr lang="en-GB" sz="1200" kern="1200" dirty="0" smtClean="0">
                <a:solidFill>
                  <a:schemeClr val="tx1"/>
                </a:solidFill>
                <a:effectLst/>
                <a:latin typeface="+mn-lt"/>
                <a:ea typeface="+mn-ea"/>
                <a:cs typeface="+mn-cs"/>
              </a:rPr>
              <a:t>In order to ensure that referrers had access to requisite skills and expertise, the project team included two highly experienced social workers (one male, one female), a dual trained consultant grade psychologist (forensic and clinical) and a highly specialist clinical psychologist (both females). The mean number of years experience was X (ranging from X to Y) mean = X). The project was hosted by the Centre for Youth and Criminal Justice Department at Strathclyde University. This was selected as it offered an easily accessible base for all local authorities via road, rail and/or air travel where necessary. Funding was from the Scottish Government and the university is paid to provide the necessary physical, administrative and educational infrastructure and support of an academic and learning institution.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Firstly, the project was explicitly designed according to an established model of consultation in mental health practice (Brown, </a:t>
            </a:r>
            <a:r>
              <a:rPr lang="en-GB" sz="1200" kern="1200" dirty="0" err="1" smtClean="0">
                <a:solidFill>
                  <a:schemeClr val="tx1"/>
                </a:solidFill>
                <a:effectLst/>
                <a:latin typeface="+mn-lt"/>
                <a:ea typeface="+mn-ea"/>
                <a:cs typeface="+mn-cs"/>
              </a:rPr>
              <a:t>Pryzwansky</a:t>
            </a:r>
            <a:r>
              <a:rPr lang="en-GB" sz="1200" kern="1200" dirty="0" smtClean="0">
                <a:solidFill>
                  <a:schemeClr val="tx1"/>
                </a:solidFill>
                <a:effectLst/>
                <a:latin typeface="+mn-lt"/>
                <a:ea typeface="+mn-ea"/>
                <a:cs typeface="+mn-cs"/>
              </a:rPr>
              <a:t> &amp; Schulte; </a:t>
            </a:r>
            <a:r>
              <a:rPr lang="en-GB" sz="1200" kern="1200" dirty="0" err="1" smtClean="0">
                <a:solidFill>
                  <a:schemeClr val="tx1"/>
                </a:solidFill>
                <a:effectLst/>
                <a:latin typeface="+mn-lt"/>
                <a:ea typeface="+mn-ea"/>
                <a:cs typeface="+mn-cs"/>
              </a:rPr>
              <a:t>Caplin</a:t>
            </a:r>
            <a:r>
              <a:rPr lang="en-GB" sz="1200" kern="1200" dirty="0" smtClean="0">
                <a:solidFill>
                  <a:schemeClr val="tx1"/>
                </a:solidFill>
                <a:effectLst/>
                <a:latin typeface="+mn-lt"/>
                <a:ea typeface="+mn-ea"/>
                <a:cs typeface="+mn-cs"/>
              </a:rPr>
              <a:t>, 1970). Secondly, a fundamental was that the risk assessment process would reflect best-practice as outlined in the Structured Professional Judgement Paradigm for assessing risk. Third, drawing on the principles of stepped care and the provision of psychological therapies to complex cases, the treatment interventions were delivered in accordance with the principles espoused in the forensic and psychology matrices (REFS).  </a:t>
            </a:r>
          </a:p>
          <a:p>
            <a:endParaRPr lang="en-US" dirty="0"/>
          </a:p>
        </p:txBody>
      </p:sp>
      <p:sp>
        <p:nvSpPr>
          <p:cNvPr id="4" name="Slide Number Placeholder 3"/>
          <p:cNvSpPr>
            <a:spLocks noGrp="1"/>
          </p:cNvSpPr>
          <p:nvPr>
            <p:ph type="sldNum" sz="quarter" idx="10"/>
          </p:nvPr>
        </p:nvSpPr>
        <p:spPr/>
        <p:txBody>
          <a:bodyPr/>
          <a:lstStyle/>
          <a:p>
            <a:fld id="{C12C7C67-CCB5-DD48-96DE-F39DEA8ED044}" type="slidenum">
              <a:rPr lang="en-US" smtClean="0"/>
              <a:t>13</a:t>
            </a:fld>
            <a:endParaRPr lang="en-US"/>
          </a:p>
        </p:txBody>
      </p:sp>
    </p:spTree>
    <p:extLst>
      <p:ext uri="{BB962C8B-B14F-4D97-AF65-F5344CB8AC3E}">
        <p14:creationId xmlns:p14="http://schemas.microsoft.com/office/powerpoint/2010/main" val="311866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A58B6A-3E22-A049-989D-6849CA43FC68}"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CC89-C84B-2E4C-A1F0-DD7C637A2B20}"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GB"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7A58B6A-3E22-A049-989D-6849CA43FC68}"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CC89-C84B-2E4C-A1F0-DD7C637A2B20}"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7A58B6A-3E22-A049-989D-6849CA43FC68}"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CC89-C84B-2E4C-A1F0-DD7C637A2B2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GB"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7A58B6A-3E22-A049-989D-6849CA43FC68}"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CC89-C84B-2E4C-A1F0-DD7C637A2B2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E7A58B6A-3E22-A049-989D-6849CA43FC68}"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CC89-C84B-2E4C-A1F0-DD7C637A2B20}"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GB"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GB"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7A58B6A-3E22-A049-989D-6849CA43FC68}"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CC89-C84B-2E4C-A1F0-DD7C637A2B20}"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7A58B6A-3E22-A049-989D-6849CA43FC68}"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CC89-C84B-2E4C-A1F0-DD7C637A2B2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GB"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7A58B6A-3E22-A049-989D-6849CA43FC68}"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CC89-C84B-2E4C-A1F0-DD7C637A2B20}"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7A58B6A-3E22-A049-989D-6849CA43FC68}"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CC89-C84B-2E4C-A1F0-DD7C637A2B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E7A58B6A-3E22-A049-989D-6849CA43FC68}"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CC89-C84B-2E4C-A1F0-DD7C637A2B20}"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GB"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GB"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GB" smtClean="0"/>
              <a:t>Click to edit Master text styles</a:t>
            </a:r>
          </a:p>
        </p:txBody>
      </p:sp>
      <p:sp>
        <p:nvSpPr>
          <p:cNvPr id="4" name="Date Placeholder 3"/>
          <p:cNvSpPr>
            <a:spLocks noGrp="1"/>
          </p:cNvSpPr>
          <p:nvPr>
            <p:ph type="dt" sz="half" idx="10"/>
          </p:nvPr>
        </p:nvSpPr>
        <p:spPr/>
        <p:txBody>
          <a:bodyPr/>
          <a:lstStyle/>
          <a:p>
            <a:fld id="{E7A58B6A-3E22-A049-989D-6849CA43FC68}"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CC89-C84B-2E4C-A1F0-DD7C637A2B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GB" smtClean="0"/>
              <a:t>Drag picture to placeholder or click icon to add</a:t>
            </a:r>
            <a:endParaRPr/>
          </a:p>
        </p:txBody>
      </p:sp>
      <p:sp>
        <p:nvSpPr>
          <p:cNvPr id="4" name="Date Placeholder 3"/>
          <p:cNvSpPr>
            <a:spLocks noGrp="1"/>
          </p:cNvSpPr>
          <p:nvPr>
            <p:ph type="dt" sz="half" idx="10"/>
          </p:nvPr>
        </p:nvSpPr>
        <p:spPr/>
        <p:txBody>
          <a:bodyPr/>
          <a:lstStyle/>
          <a:p>
            <a:fld id="{E7A58B6A-3E22-A049-989D-6849CA43FC68}"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CC89-C84B-2E4C-A1F0-DD7C637A2B20}"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GB"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E7A58B6A-3E22-A049-989D-6849CA43FC68}"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CC89-C84B-2E4C-A1F0-DD7C637A2B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E7A58B6A-3E22-A049-989D-6849CA43FC68}" type="datetimeFigureOut">
              <a:rPr lang="en-US" smtClean="0"/>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4CC89-C84B-2E4C-A1F0-DD7C637A2B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E7A58B6A-3E22-A049-989D-6849CA43FC68}" type="datetimeFigureOut">
              <a:rPr lang="en-US" smtClean="0"/>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4CC89-C84B-2E4C-A1F0-DD7C637A2B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58B6A-3E22-A049-989D-6849CA43FC68}" type="datetimeFigureOut">
              <a:rPr lang="en-US" smtClean="0"/>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4CC89-C84B-2E4C-A1F0-DD7C637A2B20}"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E7A58B6A-3E22-A049-989D-6849CA43FC68}" type="datetimeFigureOut">
              <a:rPr lang="en-US" smtClean="0"/>
              <a:t>6/16/2014</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E184CC89-C84B-2E4C-A1F0-DD7C637A2B20}"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GB"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 Id="rId1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035" y="634081"/>
            <a:ext cx="5940728" cy="967840"/>
          </a:xfrm>
        </p:spPr>
        <p:txBody>
          <a:bodyPr>
            <a:normAutofit fontScale="90000"/>
          </a:bodyPr>
          <a:lstStyle/>
          <a:p>
            <a:r>
              <a:rPr lang="en-US" sz="3600" b="1" dirty="0" smtClean="0"/>
              <a:t>Interventions for Vulnerable Youth (IVY)</a:t>
            </a:r>
            <a:endParaRPr lang="en-US" sz="3600" b="1" dirty="0"/>
          </a:p>
        </p:txBody>
      </p:sp>
      <p:sp>
        <p:nvSpPr>
          <p:cNvPr id="3" name="Subtitle 2"/>
          <p:cNvSpPr>
            <a:spLocks noGrp="1"/>
          </p:cNvSpPr>
          <p:nvPr>
            <p:ph idx="1"/>
          </p:nvPr>
        </p:nvSpPr>
        <p:spPr>
          <a:xfrm>
            <a:off x="317507" y="2347972"/>
            <a:ext cx="8280256" cy="3845037"/>
          </a:xfrm>
        </p:spPr>
        <p:txBody>
          <a:bodyPr>
            <a:noAutofit/>
          </a:bodyPr>
          <a:lstStyle/>
          <a:p>
            <a:pPr marL="0" indent="0" algn="ctr">
              <a:lnSpc>
                <a:spcPct val="50000"/>
              </a:lnSpc>
              <a:spcBef>
                <a:spcPts val="700"/>
              </a:spcBef>
              <a:buNone/>
            </a:pPr>
            <a:endParaRPr lang="en-US" dirty="0" smtClean="0">
              <a:solidFill>
                <a:srgbClr val="000000"/>
              </a:solidFill>
            </a:endParaRPr>
          </a:p>
          <a:p>
            <a:pPr marL="0" indent="0" algn="ctr">
              <a:lnSpc>
                <a:spcPct val="50000"/>
              </a:lnSpc>
              <a:spcBef>
                <a:spcPts val="700"/>
              </a:spcBef>
              <a:buNone/>
            </a:pPr>
            <a:r>
              <a:rPr lang="en-US" sz="1200" b="1" dirty="0" smtClean="0">
                <a:solidFill>
                  <a:schemeClr val="accent4">
                    <a:lumMod val="75000"/>
                  </a:schemeClr>
                </a:solidFill>
              </a:rPr>
              <a:t>DR LORRAINE JOHNSTONE</a:t>
            </a:r>
          </a:p>
          <a:p>
            <a:pPr marL="0" indent="0" algn="ctr">
              <a:lnSpc>
                <a:spcPct val="50000"/>
              </a:lnSpc>
              <a:spcBef>
                <a:spcPts val="700"/>
              </a:spcBef>
              <a:buNone/>
            </a:pPr>
            <a:r>
              <a:rPr lang="en-US" sz="1200" b="1" i="1" dirty="0" smtClean="0">
                <a:solidFill>
                  <a:schemeClr val="tx1"/>
                </a:solidFill>
              </a:rPr>
              <a:t>Consultant Clinical and Forensic Psychologist, Senior Research Fellow and Project Lead</a:t>
            </a:r>
          </a:p>
          <a:p>
            <a:pPr marL="0" indent="0" algn="ctr">
              <a:lnSpc>
                <a:spcPct val="50000"/>
              </a:lnSpc>
              <a:spcBef>
                <a:spcPts val="700"/>
              </a:spcBef>
              <a:buNone/>
            </a:pPr>
            <a:endParaRPr lang="en-US" sz="1200" b="1" dirty="0" smtClean="0">
              <a:solidFill>
                <a:schemeClr val="accent5">
                  <a:lumMod val="75000"/>
                </a:schemeClr>
              </a:solidFill>
            </a:endParaRPr>
          </a:p>
          <a:p>
            <a:pPr marL="0" indent="0" algn="ctr">
              <a:lnSpc>
                <a:spcPct val="50000"/>
              </a:lnSpc>
              <a:spcBef>
                <a:spcPts val="700"/>
              </a:spcBef>
              <a:buNone/>
            </a:pPr>
            <a:r>
              <a:rPr lang="en-US" sz="1200" b="1" dirty="0" smtClean="0">
                <a:solidFill>
                  <a:schemeClr val="accent5">
                    <a:lumMod val="75000"/>
                  </a:schemeClr>
                </a:solidFill>
              </a:rPr>
              <a:t>FIONA DYER</a:t>
            </a:r>
          </a:p>
          <a:p>
            <a:pPr marL="0" indent="0" algn="ctr">
              <a:lnSpc>
                <a:spcPct val="50000"/>
              </a:lnSpc>
              <a:spcBef>
                <a:spcPts val="700"/>
              </a:spcBef>
              <a:buNone/>
            </a:pPr>
            <a:r>
              <a:rPr lang="en-US" sz="1200" b="1" i="1" dirty="0" smtClean="0">
                <a:solidFill>
                  <a:schemeClr val="tx1"/>
                </a:solidFill>
              </a:rPr>
              <a:t>Team Manager and Co-Lead</a:t>
            </a:r>
          </a:p>
          <a:p>
            <a:pPr marL="0" indent="0" algn="ctr">
              <a:lnSpc>
                <a:spcPct val="50000"/>
              </a:lnSpc>
              <a:spcBef>
                <a:spcPts val="700"/>
              </a:spcBef>
              <a:buNone/>
            </a:pPr>
            <a:endParaRPr lang="en-US" sz="1200" b="1" dirty="0" smtClean="0">
              <a:solidFill>
                <a:schemeClr val="tx1"/>
              </a:solidFill>
            </a:endParaRPr>
          </a:p>
          <a:p>
            <a:pPr marL="0" indent="0" algn="ctr">
              <a:lnSpc>
                <a:spcPct val="50000"/>
              </a:lnSpc>
              <a:spcBef>
                <a:spcPts val="700"/>
              </a:spcBef>
              <a:buNone/>
            </a:pPr>
            <a:r>
              <a:rPr lang="en-US" sz="1200" b="1" dirty="0" smtClean="0">
                <a:solidFill>
                  <a:schemeClr val="accent5">
                    <a:lumMod val="75000"/>
                  </a:schemeClr>
                </a:solidFill>
              </a:rPr>
              <a:t>DR LEANNE GREGORY</a:t>
            </a:r>
          </a:p>
          <a:p>
            <a:pPr marL="0" indent="0" algn="ctr">
              <a:lnSpc>
                <a:spcPct val="50000"/>
              </a:lnSpc>
              <a:spcBef>
                <a:spcPts val="700"/>
              </a:spcBef>
              <a:buNone/>
            </a:pPr>
            <a:r>
              <a:rPr lang="en-US" sz="1200" b="1" i="1" dirty="0" smtClean="0">
                <a:solidFill>
                  <a:schemeClr val="tx1"/>
                </a:solidFill>
              </a:rPr>
              <a:t>Clinical Psychologist and Project Manager</a:t>
            </a:r>
          </a:p>
          <a:p>
            <a:pPr marL="0" indent="0" algn="ctr">
              <a:lnSpc>
                <a:spcPct val="50000"/>
              </a:lnSpc>
              <a:spcBef>
                <a:spcPts val="700"/>
              </a:spcBef>
              <a:buNone/>
            </a:pPr>
            <a:endParaRPr lang="en-US" sz="1200" b="1" i="1" dirty="0" smtClean="0">
              <a:solidFill>
                <a:schemeClr val="tx1"/>
              </a:solidFill>
            </a:endParaRPr>
          </a:p>
          <a:p>
            <a:pPr marL="0" indent="0" algn="ctr">
              <a:lnSpc>
                <a:spcPct val="50000"/>
              </a:lnSpc>
              <a:spcBef>
                <a:spcPts val="700"/>
              </a:spcBef>
              <a:buNone/>
            </a:pPr>
            <a:r>
              <a:rPr lang="en-US" sz="1200" b="1" dirty="0" smtClean="0">
                <a:solidFill>
                  <a:schemeClr val="accent5">
                    <a:lumMod val="50000"/>
                  </a:schemeClr>
                </a:solidFill>
              </a:rPr>
              <a:t>STUART ALLARDYCE</a:t>
            </a:r>
          </a:p>
          <a:p>
            <a:pPr marL="0" indent="0" algn="ctr">
              <a:lnSpc>
                <a:spcPct val="50000"/>
              </a:lnSpc>
              <a:spcBef>
                <a:spcPts val="700"/>
              </a:spcBef>
              <a:buNone/>
            </a:pPr>
            <a:r>
              <a:rPr lang="en-US" sz="1200" b="1" i="1" dirty="0" smtClean="0">
                <a:solidFill>
                  <a:schemeClr val="tx1"/>
                </a:solidFill>
              </a:rPr>
              <a:t>Consultant Social Worker</a:t>
            </a:r>
            <a:endParaRPr lang="en-US" sz="1200" b="1" i="1" dirty="0">
              <a:solidFill>
                <a:schemeClr val="tx1"/>
              </a:solidFill>
            </a:endParaRPr>
          </a:p>
          <a:p>
            <a:pPr marL="0" indent="0" algn="ctr">
              <a:lnSpc>
                <a:spcPct val="50000"/>
              </a:lnSpc>
              <a:spcBef>
                <a:spcPts val="700"/>
              </a:spcBef>
              <a:buNone/>
            </a:pPr>
            <a:endParaRPr lang="en-US" sz="1200" b="1" dirty="0" smtClean="0">
              <a:solidFill>
                <a:schemeClr val="tx1"/>
              </a:solidFill>
            </a:endParaRPr>
          </a:p>
          <a:p>
            <a:pPr marL="0" indent="0" algn="ctr">
              <a:lnSpc>
                <a:spcPct val="50000"/>
              </a:lnSpc>
              <a:spcBef>
                <a:spcPts val="700"/>
              </a:spcBef>
              <a:buNone/>
            </a:pPr>
            <a:r>
              <a:rPr lang="en-US" sz="1200" b="1" dirty="0" smtClean="0">
                <a:solidFill>
                  <a:schemeClr val="accent5"/>
                </a:solidFill>
              </a:rPr>
              <a:t>HEATHER IRVING</a:t>
            </a:r>
          </a:p>
          <a:p>
            <a:pPr marL="0" indent="0" algn="ctr">
              <a:lnSpc>
                <a:spcPct val="50000"/>
              </a:lnSpc>
              <a:spcBef>
                <a:spcPts val="700"/>
              </a:spcBef>
              <a:buNone/>
            </a:pPr>
            <a:r>
              <a:rPr lang="en-US" sz="1200" b="1" i="1" dirty="0" smtClean="0">
                <a:solidFill>
                  <a:schemeClr val="tx1"/>
                </a:solidFill>
              </a:rPr>
              <a:t>Consultant Social Worker (RMA)</a:t>
            </a:r>
            <a:endParaRPr lang="en-US" sz="1200" b="1" i="1" dirty="0">
              <a:solidFill>
                <a:schemeClr val="tx1"/>
              </a:solidFill>
            </a:endParaRPr>
          </a:p>
          <a:p>
            <a:pPr marL="0" indent="0" algn="ctr">
              <a:lnSpc>
                <a:spcPct val="50000"/>
              </a:lnSpc>
              <a:spcBef>
                <a:spcPts val="700"/>
              </a:spcBef>
              <a:buNone/>
            </a:pPr>
            <a:endParaRPr lang="en-US" sz="1200" b="1" i="1" dirty="0" smtClean="0">
              <a:solidFill>
                <a:schemeClr val="tx1"/>
              </a:solidFill>
            </a:endParaRPr>
          </a:p>
          <a:p>
            <a:pPr marL="0" indent="0" algn="ctr">
              <a:lnSpc>
                <a:spcPct val="50000"/>
              </a:lnSpc>
              <a:spcBef>
                <a:spcPts val="700"/>
              </a:spcBef>
              <a:buNone/>
            </a:pPr>
            <a:r>
              <a:rPr lang="en-US" sz="1200" b="1" i="1" dirty="0" smtClean="0">
                <a:solidFill>
                  <a:srgbClr val="528A02"/>
                </a:solidFill>
              </a:rPr>
              <a:t>With thanks to</a:t>
            </a:r>
          </a:p>
          <a:p>
            <a:pPr marL="0" indent="0" algn="ctr">
              <a:lnSpc>
                <a:spcPct val="50000"/>
              </a:lnSpc>
              <a:spcBef>
                <a:spcPts val="700"/>
              </a:spcBef>
              <a:buNone/>
            </a:pPr>
            <a:endParaRPr lang="en-US" sz="1200" b="1" i="1" dirty="0" smtClean="0">
              <a:solidFill>
                <a:srgbClr val="528A02"/>
              </a:solidFill>
            </a:endParaRPr>
          </a:p>
          <a:p>
            <a:pPr marL="0" indent="0" algn="ctr">
              <a:lnSpc>
                <a:spcPct val="50000"/>
              </a:lnSpc>
              <a:spcBef>
                <a:spcPts val="700"/>
              </a:spcBef>
              <a:buNone/>
            </a:pPr>
            <a:r>
              <a:rPr lang="en-US" sz="1200" b="1" dirty="0" smtClean="0">
                <a:solidFill>
                  <a:schemeClr val="tx1"/>
                </a:solidFill>
              </a:rPr>
              <a:t>The Scottish Government </a:t>
            </a:r>
          </a:p>
          <a:p>
            <a:pPr marL="0" indent="0" algn="ctr">
              <a:lnSpc>
                <a:spcPct val="50000"/>
              </a:lnSpc>
              <a:spcBef>
                <a:spcPts val="700"/>
              </a:spcBef>
              <a:buNone/>
            </a:pPr>
            <a:r>
              <a:rPr lang="en-US" sz="1200" b="1" dirty="0" smtClean="0">
                <a:solidFill>
                  <a:schemeClr val="tx1"/>
                </a:solidFill>
              </a:rPr>
              <a:t>The Centre for Youth and Criminal Justice, </a:t>
            </a:r>
            <a:r>
              <a:rPr lang="en-US" sz="1200" b="1" dirty="0" err="1" smtClean="0">
                <a:solidFill>
                  <a:schemeClr val="tx1"/>
                </a:solidFill>
              </a:rPr>
              <a:t>Strathclyde</a:t>
            </a:r>
            <a:r>
              <a:rPr lang="en-US" sz="1200" b="1" dirty="0" smtClean="0">
                <a:solidFill>
                  <a:schemeClr val="tx1"/>
                </a:solidFill>
              </a:rPr>
              <a:t> University </a:t>
            </a:r>
          </a:p>
          <a:p>
            <a:endParaRPr lang="en-US" dirty="0">
              <a:solidFill>
                <a:schemeClr val="tx1"/>
              </a:solidFill>
            </a:endParaRPr>
          </a:p>
        </p:txBody>
      </p:sp>
      <p:pic>
        <p:nvPicPr>
          <p:cNvPr id="4" name="Picture 3" descr="I:\HASS-New\Centres\CYCJ\IVY\IVY logo_full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834" y="301921"/>
            <a:ext cx="2122287" cy="1553062"/>
          </a:xfrm>
          <a:prstGeom prst="rect">
            <a:avLst/>
          </a:prstGeom>
          <a:ln/>
        </p:spPr>
        <p:style>
          <a:lnRef idx="2">
            <a:schemeClr val="dk1"/>
          </a:lnRef>
          <a:fillRef idx="1">
            <a:schemeClr val="lt1"/>
          </a:fillRef>
          <a:effectRef idx="0">
            <a:schemeClr val="dk1"/>
          </a:effectRef>
          <a:fontRef idx="minor">
            <a:schemeClr val="dk1"/>
          </a:fontRef>
        </p:style>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9821837" y="5602136"/>
            <a:ext cx="877322" cy="590873"/>
          </a:xfrm>
          <a:prstGeom prst="rect">
            <a:avLst/>
          </a:prstGeom>
          <a:scene3d>
            <a:camera prst="obliqueTopLeft"/>
            <a:lightRig rig="threePt" dir="t"/>
          </a:scene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9272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IVY: The Team </a:t>
            </a:r>
            <a:endParaRPr lang="en-US" dirty="0"/>
          </a:p>
        </p:txBody>
      </p:sp>
      <p:sp>
        <p:nvSpPr>
          <p:cNvPr id="3" name="Content Placeholder 2"/>
          <p:cNvSpPr>
            <a:spLocks noGrp="1"/>
          </p:cNvSpPr>
          <p:nvPr>
            <p:ph idx="1"/>
          </p:nvPr>
        </p:nvSpPr>
        <p:spPr>
          <a:xfrm>
            <a:off x="499477" y="1997650"/>
            <a:ext cx="8225423" cy="4268680"/>
          </a:xfrm>
        </p:spPr>
        <p:txBody>
          <a:bodyPr>
            <a:normAutofit/>
          </a:bodyPr>
          <a:lstStyle/>
          <a:p>
            <a:pPr marL="0" indent="0">
              <a:buNone/>
            </a:pPr>
            <a:r>
              <a:rPr lang="en-US" b="1" dirty="0" smtClean="0"/>
              <a:t>Four Consultants</a:t>
            </a:r>
          </a:p>
          <a:p>
            <a:pPr lvl="1"/>
            <a:r>
              <a:rPr lang="en-US" dirty="0" smtClean="0"/>
              <a:t>Consultant Clinical and Forensic Psychologist/Research Fellow (Project Lead 0.2 WTE)</a:t>
            </a:r>
          </a:p>
          <a:p>
            <a:pPr lvl="1"/>
            <a:r>
              <a:rPr lang="en-US" dirty="0" smtClean="0"/>
              <a:t>Clinical Psychologist with Formal Training in Forensic Psychology(1.8WTE)</a:t>
            </a:r>
          </a:p>
          <a:p>
            <a:pPr lvl="1"/>
            <a:r>
              <a:rPr lang="en-US" dirty="0" smtClean="0"/>
              <a:t>Social Work Consultant with expertise in SHB (0.2 WTE)</a:t>
            </a:r>
          </a:p>
          <a:p>
            <a:pPr lvl="1"/>
            <a:r>
              <a:rPr lang="en-US" dirty="0" smtClean="0"/>
              <a:t>Social Work Consultant with expertise in Violence Risk Assessment (0.2 WTE)</a:t>
            </a:r>
          </a:p>
          <a:p>
            <a:pPr marL="457200" lvl="1" indent="0">
              <a:buNone/>
            </a:pPr>
            <a:r>
              <a:rPr lang="en-US" b="1" u="sng" dirty="0" smtClean="0"/>
              <a:t>Total years working with vulnerable youth/offenders = +60 years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938" y="5665214"/>
            <a:ext cx="1884363" cy="103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71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Arc 2"/>
          <p:cNvSpPr>
            <a:spLocks/>
          </p:cNvSpPr>
          <p:nvPr/>
        </p:nvSpPr>
        <p:spPr bwMode="auto">
          <a:xfrm rot="3648366" flipH="1" flipV="1">
            <a:off x="3296444" y="-831056"/>
            <a:ext cx="3240088" cy="9074150"/>
          </a:xfrm>
          <a:custGeom>
            <a:avLst/>
            <a:gdLst>
              <a:gd name="G0" fmla="+- 21600 0 0"/>
              <a:gd name="G1" fmla="+- 21600 0 0"/>
              <a:gd name="G2" fmla="+- 21600 0 0"/>
              <a:gd name="T0" fmla="*/ 21600 w 43200"/>
              <a:gd name="T1" fmla="*/ 0 h 43200"/>
              <a:gd name="T2" fmla="*/ 11 w 43200"/>
              <a:gd name="T3" fmla="*/ 20918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21372"/>
                  <a:pt x="3" y="21145"/>
                  <a:pt x="10" y="2091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21372"/>
                  <a:pt x="3" y="21145"/>
                  <a:pt x="10" y="20917"/>
                </a:cubicBezTo>
                <a:lnTo>
                  <a:pt x="21600" y="21600"/>
                </a:lnTo>
                <a:close/>
              </a:path>
            </a:pathLst>
          </a:custGeom>
          <a:noFill/>
          <a:ln w="76200" cmpd="tri">
            <a:solidFill>
              <a:srgbClr val="008000"/>
            </a:solidFill>
            <a:round/>
            <a:headEnd/>
            <a:tailEnd/>
          </a:ln>
          <a:effectLst/>
        </p:spPr>
        <p:txBody>
          <a:bodyPr wrap="none" anchor="ctr"/>
          <a:lstStyle/>
          <a:p>
            <a:pPr eaLnBrk="0" fontAlgn="auto" hangingPunct="0">
              <a:spcBef>
                <a:spcPts val="0"/>
              </a:spcBef>
              <a:spcAft>
                <a:spcPts val="0"/>
              </a:spcAft>
              <a:defRPr/>
            </a:pPr>
            <a:endParaRPr lang="en-GB">
              <a:effectLst>
                <a:outerShdw blurRad="38100" dist="38100" dir="2700000" algn="tl">
                  <a:srgbClr val="000000">
                    <a:alpha val="43137"/>
                  </a:srgbClr>
                </a:outerShdw>
              </a:effectLst>
              <a:latin typeface="+mn-lt"/>
              <a:ea typeface="+mn-ea"/>
              <a:cs typeface="+mn-cs"/>
            </a:endParaRPr>
          </a:p>
        </p:txBody>
      </p:sp>
      <p:sp>
        <p:nvSpPr>
          <p:cNvPr id="839684" name="Oval 4"/>
          <p:cNvSpPr>
            <a:spLocks noChangeArrowheads="1"/>
          </p:cNvSpPr>
          <p:nvPr/>
        </p:nvSpPr>
        <p:spPr bwMode="auto">
          <a:xfrm rot="21960000">
            <a:off x="620713" y="5354638"/>
            <a:ext cx="2720975" cy="1081087"/>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pPr algn="ctr"/>
            <a:r>
              <a:rPr lang="en-GB" sz="2800" dirty="0">
                <a:latin typeface="Calibri" charset="0"/>
              </a:rPr>
              <a:t>Background</a:t>
            </a:r>
          </a:p>
        </p:txBody>
      </p:sp>
      <p:sp>
        <p:nvSpPr>
          <p:cNvPr id="839685" name="Oval 5"/>
          <p:cNvSpPr>
            <a:spLocks noChangeArrowheads="1"/>
          </p:cNvSpPr>
          <p:nvPr/>
        </p:nvSpPr>
        <p:spPr bwMode="auto">
          <a:xfrm rot="-1560000">
            <a:off x="3602038" y="1257300"/>
            <a:ext cx="2752725" cy="10795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pPr algn="ctr" fontAlgn="auto">
              <a:spcBef>
                <a:spcPts val="0"/>
              </a:spcBef>
              <a:spcAft>
                <a:spcPts val="0"/>
              </a:spcAft>
              <a:defRPr/>
            </a:pPr>
            <a:r>
              <a:rPr lang="en-GB" sz="2800" dirty="0">
                <a:effectLst>
                  <a:outerShdw blurRad="38100" dist="38100" dir="2700000" algn="tl">
                    <a:srgbClr val="000000"/>
                  </a:outerShdw>
                </a:effectLst>
                <a:latin typeface="+mn-lt"/>
                <a:ea typeface="+mn-ea"/>
                <a:cs typeface="+mn-cs"/>
              </a:rPr>
              <a:t>Formulation</a:t>
            </a:r>
            <a:endParaRPr lang="en-US" sz="2800" dirty="0">
              <a:effectLst>
                <a:outerShdw blurRad="38100" dist="38100" dir="2700000" algn="tl">
                  <a:srgbClr val="000000"/>
                </a:outerShdw>
              </a:effectLst>
              <a:latin typeface="+mn-lt"/>
              <a:ea typeface="+mn-ea"/>
              <a:cs typeface="+mn-cs"/>
            </a:endParaRPr>
          </a:p>
        </p:txBody>
      </p:sp>
      <p:sp>
        <p:nvSpPr>
          <p:cNvPr id="839686" name="Oval 6"/>
          <p:cNvSpPr>
            <a:spLocks noChangeArrowheads="1"/>
          </p:cNvSpPr>
          <p:nvPr/>
        </p:nvSpPr>
        <p:spPr bwMode="auto">
          <a:xfrm rot="1140000">
            <a:off x="6529388" y="1025525"/>
            <a:ext cx="2519362" cy="1008063"/>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pPr algn="ctr"/>
            <a:r>
              <a:rPr lang="en-GB" sz="2800" b="1" dirty="0">
                <a:latin typeface="Calibri" charset="0"/>
              </a:rPr>
              <a:t>Scenarios</a:t>
            </a:r>
            <a:endParaRPr lang="en-US" sz="2800" b="1" dirty="0">
              <a:latin typeface="Calibri" charset="0"/>
            </a:endParaRPr>
          </a:p>
        </p:txBody>
      </p:sp>
      <p:sp>
        <p:nvSpPr>
          <p:cNvPr id="839687" name="Oval 7"/>
          <p:cNvSpPr>
            <a:spLocks noChangeArrowheads="1"/>
          </p:cNvSpPr>
          <p:nvPr/>
        </p:nvSpPr>
        <p:spPr bwMode="auto">
          <a:xfrm rot="-23696016">
            <a:off x="6629400" y="3084513"/>
            <a:ext cx="2735263" cy="1062037"/>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pPr eaLnBrk="0" fontAlgn="auto" hangingPunct="0">
              <a:spcBef>
                <a:spcPts val="0"/>
              </a:spcBef>
              <a:spcAft>
                <a:spcPts val="0"/>
              </a:spcAft>
              <a:defRPr/>
            </a:pPr>
            <a:endParaRPr lang="en-GB">
              <a:effectLst>
                <a:outerShdw blurRad="38100" dist="38100" dir="2700000" algn="tl">
                  <a:srgbClr val="000000">
                    <a:alpha val="43137"/>
                  </a:srgbClr>
                </a:outerShdw>
              </a:effectLst>
              <a:latin typeface="+mn-lt"/>
              <a:ea typeface="+mn-ea"/>
              <a:cs typeface="+mn-cs"/>
            </a:endParaRPr>
          </a:p>
        </p:txBody>
      </p:sp>
      <p:sp>
        <p:nvSpPr>
          <p:cNvPr id="839688" name="Oval 8"/>
          <p:cNvSpPr>
            <a:spLocks noChangeArrowheads="1"/>
          </p:cNvSpPr>
          <p:nvPr/>
        </p:nvSpPr>
        <p:spPr bwMode="auto">
          <a:xfrm rot="-23247118">
            <a:off x="3849688" y="4718050"/>
            <a:ext cx="2592387" cy="1277938"/>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pPr algn="ctr" fontAlgn="auto">
              <a:spcBef>
                <a:spcPts val="0"/>
              </a:spcBef>
              <a:spcAft>
                <a:spcPts val="0"/>
              </a:spcAft>
              <a:defRPr/>
            </a:pPr>
            <a:r>
              <a:rPr lang="en-GB" sz="2800" dirty="0" smtClean="0">
                <a:effectLst>
                  <a:outerShdw blurRad="38100" dist="38100" dir="2700000" algn="tl">
                    <a:srgbClr val="000000"/>
                  </a:outerShdw>
                </a:effectLst>
                <a:latin typeface="+mn-lt"/>
                <a:ea typeface="+mn-ea"/>
                <a:cs typeface="+mn-cs"/>
              </a:rPr>
              <a:t>Document</a:t>
            </a:r>
            <a:endParaRPr lang="en-US" sz="2800" dirty="0">
              <a:effectLst>
                <a:outerShdw blurRad="38100" dist="38100" dir="2700000" algn="tl">
                  <a:srgbClr val="000000"/>
                </a:outerShdw>
              </a:effectLst>
              <a:latin typeface="+mn-lt"/>
              <a:ea typeface="+mn-ea"/>
              <a:cs typeface="+mn-cs"/>
            </a:endParaRPr>
          </a:p>
        </p:txBody>
      </p:sp>
      <p:sp>
        <p:nvSpPr>
          <p:cNvPr id="839689" name="Line 9"/>
          <p:cNvSpPr>
            <a:spLocks noChangeShapeType="1"/>
          </p:cNvSpPr>
          <p:nvPr/>
        </p:nvSpPr>
        <p:spPr bwMode="auto">
          <a:xfrm flipV="1">
            <a:off x="3143250" y="2428875"/>
            <a:ext cx="720725" cy="433388"/>
          </a:xfrm>
          <a:prstGeom prst="line">
            <a:avLst/>
          </a:prstGeom>
          <a:noFill/>
          <a:ln w="155575">
            <a:solidFill>
              <a:schemeClr val="tx1"/>
            </a:solidFill>
            <a:round/>
            <a:headEnd/>
            <a:tailEnd type="triangle" w="med" len="med"/>
          </a:ln>
          <a:effectLst/>
        </p:spPr>
        <p:txBody>
          <a:bodyPr wrap="none" anchor="ctr"/>
          <a:lstStyle/>
          <a:p>
            <a:pPr eaLnBrk="0" fontAlgn="auto" hangingPunct="0">
              <a:spcBef>
                <a:spcPts val="0"/>
              </a:spcBef>
              <a:spcAft>
                <a:spcPts val="0"/>
              </a:spcAft>
              <a:defRPr/>
            </a:pPr>
            <a:endParaRPr lang="en-GB">
              <a:effectLst>
                <a:outerShdw blurRad="38100" dist="38100" dir="2700000" algn="tl">
                  <a:srgbClr val="000000">
                    <a:alpha val="43137"/>
                  </a:srgbClr>
                </a:outerShdw>
              </a:effectLst>
              <a:latin typeface="+mn-lt"/>
              <a:ea typeface="+mn-ea"/>
              <a:cs typeface="+mn-cs"/>
            </a:endParaRPr>
          </a:p>
        </p:txBody>
      </p:sp>
      <p:sp>
        <p:nvSpPr>
          <p:cNvPr id="839690" name="Line 10"/>
          <p:cNvSpPr>
            <a:spLocks noChangeShapeType="1"/>
          </p:cNvSpPr>
          <p:nvPr/>
        </p:nvSpPr>
        <p:spPr bwMode="auto">
          <a:xfrm rot="1020000" flipV="1">
            <a:off x="6243638" y="1087438"/>
            <a:ext cx="642937" cy="288925"/>
          </a:xfrm>
          <a:prstGeom prst="line">
            <a:avLst/>
          </a:prstGeom>
          <a:noFill/>
          <a:ln w="155575">
            <a:solidFill>
              <a:schemeClr val="tx1"/>
            </a:solidFill>
            <a:round/>
            <a:headEnd/>
            <a:tailEnd type="triangle" w="med" len="med"/>
          </a:ln>
          <a:effectLst/>
        </p:spPr>
        <p:txBody>
          <a:bodyPr wrap="none" anchor="ctr"/>
          <a:lstStyle/>
          <a:p>
            <a:pPr eaLnBrk="0" fontAlgn="auto" hangingPunct="0">
              <a:spcBef>
                <a:spcPts val="0"/>
              </a:spcBef>
              <a:spcAft>
                <a:spcPts val="0"/>
              </a:spcAft>
              <a:defRPr/>
            </a:pPr>
            <a:endParaRPr lang="en-GB">
              <a:effectLst>
                <a:outerShdw blurRad="38100" dist="38100" dir="2700000" algn="tl">
                  <a:srgbClr val="000000">
                    <a:alpha val="43137"/>
                  </a:srgbClr>
                </a:outerShdw>
              </a:effectLst>
              <a:latin typeface="+mn-lt"/>
              <a:ea typeface="+mn-ea"/>
              <a:cs typeface="+mn-cs"/>
            </a:endParaRPr>
          </a:p>
        </p:txBody>
      </p:sp>
      <p:sp>
        <p:nvSpPr>
          <p:cNvPr id="839691" name="Line 11"/>
          <p:cNvSpPr>
            <a:spLocks noChangeShapeType="1"/>
          </p:cNvSpPr>
          <p:nvPr/>
        </p:nvSpPr>
        <p:spPr bwMode="auto">
          <a:xfrm rot="2040000">
            <a:off x="8653463" y="2051050"/>
            <a:ext cx="360362" cy="576263"/>
          </a:xfrm>
          <a:prstGeom prst="line">
            <a:avLst/>
          </a:prstGeom>
          <a:noFill/>
          <a:ln w="155575">
            <a:solidFill>
              <a:srgbClr val="000000"/>
            </a:solidFill>
            <a:round/>
            <a:headEnd/>
            <a:tailEnd type="triangle" w="med" len="med"/>
          </a:ln>
          <a:effectLst/>
        </p:spPr>
        <p:txBody>
          <a:bodyPr wrap="none" anchor="ctr"/>
          <a:lstStyle/>
          <a:p>
            <a:pPr eaLnBrk="0" fontAlgn="auto" hangingPunct="0">
              <a:spcBef>
                <a:spcPts val="0"/>
              </a:spcBef>
              <a:spcAft>
                <a:spcPts val="0"/>
              </a:spcAft>
              <a:defRPr/>
            </a:pPr>
            <a:endParaRPr lang="en-GB">
              <a:effectLst>
                <a:outerShdw blurRad="38100" dist="38100" dir="2700000" algn="tl">
                  <a:srgbClr val="000000">
                    <a:alpha val="43137"/>
                  </a:srgbClr>
                </a:outerShdw>
              </a:effectLst>
              <a:latin typeface="+mn-lt"/>
              <a:ea typeface="+mn-ea"/>
              <a:cs typeface="+mn-cs"/>
            </a:endParaRPr>
          </a:p>
        </p:txBody>
      </p:sp>
      <p:sp>
        <p:nvSpPr>
          <p:cNvPr id="839692" name="Line 12"/>
          <p:cNvSpPr>
            <a:spLocks noChangeShapeType="1"/>
          </p:cNvSpPr>
          <p:nvPr/>
        </p:nvSpPr>
        <p:spPr bwMode="auto">
          <a:xfrm flipH="1">
            <a:off x="6357938" y="4357688"/>
            <a:ext cx="647700" cy="504825"/>
          </a:xfrm>
          <a:prstGeom prst="line">
            <a:avLst/>
          </a:prstGeom>
          <a:noFill/>
          <a:ln w="155575">
            <a:solidFill>
              <a:srgbClr val="000000"/>
            </a:solidFill>
            <a:round/>
            <a:headEnd/>
            <a:tailEnd type="triangle" w="med" len="med"/>
          </a:ln>
          <a:effectLst/>
        </p:spPr>
        <p:txBody>
          <a:bodyPr wrap="none" anchor="ctr"/>
          <a:lstStyle/>
          <a:p>
            <a:pPr eaLnBrk="0" fontAlgn="auto" hangingPunct="0">
              <a:spcBef>
                <a:spcPts val="0"/>
              </a:spcBef>
              <a:spcAft>
                <a:spcPts val="0"/>
              </a:spcAft>
              <a:defRPr/>
            </a:pPr>
            <a:endParaRPr lang="en-GB">
              <a:effectLst>
                <a:outerShdw blurRad="38100" dist="38100" dir="2700000" algn="tl">
                  <a:srgbClr val="000000">
                    <a:alpha val="43137"/>
                  </a:srgbClr>
                </a:outerShdw>
              </a:effectLst>
              <a:latin typeface="+mn-lt"/>
              <a:ea typeface="+mn-ea"/>
              <a:cs typeface="+mn-cs"/>
            </a:endParaRPr>
          </a:p>
        </p:txBody>
      </p:sp>
      <p:sp>
        <p:nvSpPr>
          <p:cNvPr id="839694" name="Rectangle 14"/>
          <p:cNvSpPr>
            <a:spLocks noChangeArrowheads="1"/>
          </p:cNvSpPr>
          <p:nvPr/>
        </p:nvSpPr>
        <p:spPr bwMode="auto">
          <a:xfrm rot="-2397257">
            <a:off x="6840538" y="3270250"/>
            <a:ext cx="2808287" cy="522288"/>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n-GB" sz="2800" dirty="0">
                <a:effectLst>
                  <a:outerShdw blurRad="38100" dist="38100" dir="2700000" algn="tl">
                    <a:srgbClr val="000000"/>
                  </a:outerShdw>
                </a:effectLst>
                <a:latin typeface="+mn-lt"/>
                <a:ea typeface="+mn-ea"/>
                <a:cs typeface="+mn-cs"/>
              </a:rPr>
              <a:t>Management</a:t>
            </a:r>
            <a:endParaRPr lang="en-US" sz="2800" dirty="0">
              <a:effectLst>
                <a:outerShdw blurRad="38100" dist="38100" dir="2700000" algn="tl">
                  <a:srgbClr val="000000"/>
                </a:outerShdw>
              </a:effectLst>
              <a:latin typeface="+mn-lt"/>
              <a:ea typeface="+mn-ea"/>
              <a:cs typeface="+mn-cs"/>
            </a:endParaRPr>
          </a:p>
        </p:txBody>
      </p:sp>
      <p:sp>
        <p:nvSpPr>
          <p:cNvPr id="17" name="Oval 4"/>
          <p:cNvSpPr>
            <a:spLocks noChangeArrowheads="1"/>
          </p:cNvSpPr>
          <p:nvPr/>
        </p:nvSpPr>
        <p:spPr bwMode="auto">
          <a:xfrm rot="19721556">
            <a:off x="600075" y="3146425"/>
            <a:ext cx="2790825" cy="1081088"/>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pPr algn="ctr" fontAlgn="auto">
              <a:spcBef>
                <a:spcPts val="0"/>
              </a:spcBef>
              <a:spcAft>
                <a:spcPts val="0"/>
              </a:spcAft>
              <a:defRPr/>
            </a:pPr>
            <a:r>
              <a:rPr lang="en-GB" sz="2800" dirty="0">
                <a:effectLst>
                  <a:outerShdw blurRad="38100" dist="38100" dir="2700000" algn="tl">
                    <a:srgbClr val="000000"/>
                  </a:outerShdw>
                </a:effectLst>
                <a:latin typeface="+mn-lt"/>
                <a:ea typeface="+mn-ea"/>
                <a:cs typeface="+mn-cs"/>
              </a:rPr>
              <a:t>Risk Factors</a:t>
            </a:r>
            <a:endParaRPr lang="en-US" sz="2800" dirty="0">
              <a:effectLst>
                <a:outerShdw blurRad="38100" dist="38100" dir="2700000" algn="tl">
                  <a:srgbClr val="000000"/>
                </a:outerShdw>
              </a:effectLst>
              <a:latin typeface="+mn-lt"/>
              <a:ea typeface="+mn-ea"/>
              <a:cs typeface="+mn-cs"/>
            </a:endParaRPr>
          </a:p>
        </p:txBody>
      </p:sp>
      <p:sp>
        <p:nvSpPr>
          <p:cNvPr id="18" name="Line 9"/>
          <p:cNvSpPr>
            <a:spLocks noChangeShapeType="1"/>
          </p:cNvSpPr>
          <p:nvPr/>
        </p:nvSpPr>
        <p:spPr bwMode="auto">
          <a:xfrm rot="-2400000" flipV="1">
            <a:off x="698500" y="4720380"/>
            <a:ext cx="720725" cy="433388"/>
          </a:xfrm>
          <a:prstGeom prst="line">
            <a:avLst/>
          </a:prstGeom>
          <a:noFill/>
          <a:ln w="155575">
            <a:solidFill>
              <a:srgbClr val="000000"/>
            </a:solidFill>
            <a:round/>
            <a:headEnd/>
            <a:tailEnd type="triangle" w="med" len="med"/>
          </a:ln>
          <a:effectLst/>
        </p:spPr>
        <p:txBody>
          <a:bodyPr wrap="none" anchor="ctr"/>
          <a:lstStyle/>
          <a:p>
            <a:pPr eaLnBrk="0" fontAlgn="auto" hangingPunct="0">
              <a:spcBef>
                <a:spcPts val="0"/>
              </a:spcBef>
              <a:spcAft>
                <a:spcPts val="0"/>
              </a:spcAft>
              <a:defRPr/>
            </a:pPr>
            <a:endParaRPr lang="en-GB">
              <a:effectLst>
                <a:outerShdw blurRad="38100" dist="38100" dir="2700000" algn="tl">
                  <a:srgbClr val="000000">
                    <a:alpha val="43137"/>
                  </a:srgbClr>
                </a:outerShdw>
              </a:effectLst>
              <a:latin typeface="+mn-lt"/>
              <a:ea typeface="+mn-ea"/>
              <a:cs typeface="+mn-cs"/>
            </a:endParaRPr>
          </a:p>
        </p:txBody>
      </p:sp>
      <p:sp>
        <p:nvSpPr>
          <p:cNvPr id="19" name="Line 12"/>
          <p:cNvSpPr>
            <a:spLocks noChangeShapeType="1"/>
          </p:cNvSpPr>
          <p:nvPr/>
        </p:nvSpPr>
        <p:spPr bwMode="auto">
          <a:xfrm rot="600000" flipH="1">
            <a:off x="3325813" y="5838825"/>
            <a:ext cx="647700" cy="504825"/>
          </a:xfrm>
          <a:prstGeom prst="line">
            <a:avLst/>
          </a:prstGeom>
          <a:noFill/>
          <a:ln w="155575">
            <a:solidFill>
              <a:srgbClr val="000000"/>
            </a:solidFill>
            <a:round/>
            <a:headEnd/>
            <a:tailEnd type="triangle" w="med" len="med"/>
          </a:ln>
          <a:effectLst/>
        </p:spPr>
        <p:txBody>
          <a:bodyPr wrap="none" anchor="ctr"/>
          <a:lstStyle/>
          <a:p>
            <a:pPr eaLnBrk="0" fontAlgn="auto" hangingPunct="0">
              <a:spcBef>
                <a:spcPts val="0"/>
              </a:spcBef>
              <a:spcAft>
                <a:spcPts val="0"/>
              </a:spcAft>
              <a:defRPr/>
            </a:pPr>
            <a:endParaRPr lang="en-GB">
              <a:effectLst>
                <a:outerShdw blurRad="38100" dist="38100" dir="2700000" algn="tl">
                  <a:srgbClr val="000000">
                    <a:alpha val="43137"/>
                  </a:srgbClr>
                </a:outerShdw>
              </a:effectLst>
              <a:latin typeface="+mn-lt"/>
              <a:ea typeface="+mn-ea"/>
              <a:cs typeface="+mn-cs"/>
            </a:endParaRPr>
          </a:p>
        </p:txBody>
      </p:sp>
      <p:sp>
        <p:nvSpPr>
          <p:cNvPr id="110609" name="TextBox 20"/>
          <p:cNvSpPr txBox="1">
            <a:spLocks noChangeArrowheads="1"/>
          </p:cNvSpPr>
          <p:nvPr/>
        </p:nvSpPr>
        <p:spPr bwMode="auto">
          <a:xfrm>
            <a:off x="3071813" y="3000375"/>
            <a:ext cx="342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GB" sz="2800" b="1"/>
              <a:t>Structured Professional Judgement</a:t>
            </a:r>
          </a:p>
        </p:txBody>
      </p:sp>
      <p:sp>
        <p:nvSpPr>
          <p:cNvPr id="3" name="Down Arrow Callout 2"/>
          <p:cNvSpPr/>
          <p:nvPr/>
        </p:nvSpPr>
        <p:spPr>
          <a:xfrm>
            <a:off x="165535" y="1387058"/>
            <a:ext cx="2977715" cy="2080290"/>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 name="TextBox 3"/>
          <p:cNvSpPr txBox="1"/>
          <p:nvPr/>
        </p:nvSpPr>
        <p:spPr>
          <a:xfrm>
            <a:off x="165535" y="1464039"/>
            <a:ext cx="2714962" cy="923330"/>
          </a:xfrm>
          <a:prstGeom prst="rect">
            <a:avLst/>
          </a:prstGeom>
          <a:noFill/>
        </p:spPr>
        <p:txBody>
          <a:bodyPr wrap="square" rtlCol="0">
            <a:spAutoFit/>
          </a:bodyPr>
          <a:lstStyle/>
          <a:p>
            <a:pPr algn="ctr"/>
            <a:r>
              <a:rPr lang="en-US" b="1" dirty="0" smtClean="0"/>
              <a:t>e.g., SAVRY, RSVP, START, SAM, Northgate, I-AIM, VERA, Suicide, literature</a:t>
            </a:r>
            <a:endParaRPr lang="en-US" b="1" dirty="0"/>
          </a:p>
        </p:txBody>
      </p:sp>
      <p:sp>
        <p:nvSpPr>
          <p:cNvPr id="5" name="Title 4"/>
          <p:cNvSpPr>
            <a:spLocks noGrp="1"/>
          </p:cNvSpPr>
          <p:nvPr>
            <p:ph type="title"/>
          </p:nvPr>
        </p:nvSpPr>
        <p:spPr>
          <a:xfrm>
            <a:off x="165535" y="234605"/>
            <a:ext cx="8913813" cy="664337"/>
          </a:xfrm>
        </p:spPr>
        <p:txBody>
          <a:bodyPr>
            <a:normAutofit fontScale="90000"/>
          </a:bodyPr>
          <a:lstStyle/>
          <a:p>
            <a:r>
              <a:rPr lang="en-US" dirty="0" smtClean="0"/>
              <a:t>Level 1 and 2: Paradigm</a:t>
            </a:r>
            <a:endParaRPr lang="en-US" dirty="0"/>
          </a:p>
        </p:txBody>
      </p:sp>
    </p:spTree>
    <p:extLst>
      <p:ext uri="{BB962C8B-B14F-4D97-AF65-F5344CB8AC3E}">
        <p14:creationId xmlns:p14="http://schemas.microsoft.com/office/powerpoint/2010/main" val="316737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39684"/>
                                        </p:tgtEl>
                                        <p:attrNameLst>
                                          <p:attrName>style.visibility</p:attrName>
                                        </p:attrNameLst>
                                      </p:cBhvr>
                                      <p:to>
                                        <p:strVal val="visible"/>
                                      </p:to>
                                    </p:set>
                                    <p:anim calcmode="lin" valueType="num">
                                      <p:cBhvr>
                                        <p:cTn id="7" dur="1000" fill="hold"/>
                                        <p:tgtEl>
                                          <p:spTgt spid="839684"/>
                                        </p:tgtEl>
                                        <p:attrNameLst>
                                          <p:attrName>ppt_w</p:attrName>
                                        </p:attrNameLst>
                                      </p:cBhvr>
                                      <p:tavLst>
                                        <p:tav tm="0">
                                          <p:val>
                                            <p:strVal val="#ppt_w*0.70"/>
                                          </p:val>
                                        </p:tav>
                                        <p:tav tm="100000">
                                          <p:val>
                                            <p:strVal val="#ppt_w"/>
                                          </p:val>
                                        </p:tav>
                                      </p:tavLst>
                                    </p:anim>
                                    <p:anim calcmode="lin" valueType="num">
                                      <p:cBhvr>
                                        <p:cTn id="8" dur="1000" fill="hold"/>
                                        <p:tgtEl>
                                          <p:spTgt spid="839684"/>
                                        </p:tgtEl>
                                        <p:attrNameLst>
                                          <p:attrName>ppt_h</p:attrName>
                                        </p:attrNameLst>
                                      </p:cBhvr>
                                      <p:tavLst>
                                        <p:tav tm="0">
                                          <p:val>
                                            <p:strVal val="#ppt_h"/>
                                          </p:val>
                                        </p:tav>
                                        <p:tav tm="100000">
                                          <p:val>
                                            <p:strVal val="#ppt_h"/>
                                          </p:val>
                                        </p:tav>
                                      </p:tavLst>
                                    </p:anim>
                                    <p:animEffect transition="in" filter="fade">
                                      <p:cBhvr>
                                        <p:cTn id="9" dur="1000"/>
                                        <p:tgtEl>
                                          <p:spTgt spid="8396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839689"/>
                                        </p:tgtEl>
                                        <p:attrNameLst>
                                          <p:attrName>style.visibility</p:attrName>
                                        </p:attrNameLst>
                                      </p:cBhvr>
                                      <p:to>
                                        <p:strVal val="visible"/>
                                      </p:to>
                                    </p:set>
                                    <p:anim calcmode="lin" valueType="num">
                                      <p:cBhvr>
                                        <p:cTn id="28" dur="1000" fill="hold"/>
                                        <p:tgtEl>
                                          <p:spTgt spid="839689"/>
                                        </p:tgtEl>
                                        <p:attrNameLst>
                                          <p:attrName>ppt_w</p:attrName>
                                        </p:attrNameLst>
                                      </p:cBhvr>
                                      <p:tavLst>
                                        <p:tav tm="0">
                                          <p:val>
                                            <p:strVal val="#ppt_w*0.70"/>
                                          </p:val>
                                        </p:tav>
                                        <p:tav tm="100000">
                                          <p:val>
                                            <p:strVal val="#ppt_w"/>
                                          </p:val>
                                        </p:tav>
                                      </p:tavLst>
                                    </p:anim>
                                    <p:anim calcmode="lin" valueType="num">
                                      <p:cBhvr>
                                        <p:cTn id="29" dur="1000" fill="hold"/>
                                        <p:tgtEl>
                                          <p:spTgt spid="839689"/>
                                        </p:tgtEl>
                                        <p:attrNameLst>
                                          <p:attrName>ppt_h</p:attrName>
                                        </p:attrNameLst>
                                      </p:cBhvr>
                                      <p:tavLst>
                                        <p:tav tm="0">
                                          <p:val>
                                            <p:strVal val="#ppt_h"/>
                                          </p:val>
                                        </p:tav>
                                        <p:tav tm="100000">
                                          <p:val>
                                            <p:strVal val="#ppt_h"/>
                                          </p:val>
                                        </p:tav>
                                      </p:tavLst>
                                    </p:anim>
                                    <p:animEffect transition="in" filter="fade">
                                      <p:cBhvr>
                                        <p:cTn id="30" dur="1000"/>
                                        <p:tgtEl>
                                          <p:spTgt spid="83968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39685"/>
                                        </p:tgtEl>
                                        <p:attrNameLst>
                                          <p:attrName>style.visibility</p:attrName>
                                        </p:attrNameLst>
                                      </p:cBhvr>
                                      <p:to>
                                        <p:strVal val="visible"/>
                                      </p:to>
                                    </p:set>
                                    <p:anim calcmode="lin" valueType="num">
                                      <p:cBhvr>
                                        <p:cTn id="35" dur="1000" fill="hold"/>
                                        <p:tgtEl>
                                          <p:spTgt spid="839685"/>
                                        </p:tgtEl>
                                        <p:attrNameLst>
                                          <p:attrName>ppt_w</p:attrName>
                                        </p:attrNameLst>
                                      </p:cBhvr>
                                      <p:tavLst>
                                        <p:tav tm="0">
                                          <p:val>
                                            <p:strVal val="#ppt_w*0.70"/>
                                          </p:val>
                                        </p:tav>
                                        <p:tav tm="100000">
                                          <p:val>
                                            <p:strVal val="#ppt_w"/>
                                          </p:val>
                                        </p:tav>
                                      </p:tavLst>
                                    </p:anim>
                                    <p:anim calcmode="lin" valueType="num">
                                      <p:cBhvr>
                                        <p:cTn id="36" dur="1000" fill="hold"/>
                                        <p:tgtEl>
                                          <p:spTgt spid="839685"/>
                                        </p:tgtEl>
                                        <p:attrNameLst>
                                          <p:attrName>ppt_h</p:attrName>
                                        </p:attrNameLst>
                                      </p:cBhvr>
                                      <p:tavLst>
                                        <p:tav tm="0">
                                          <p:val>
                                            <p:strVal val="#ppt_h"/>
                                          </p:val>
                                        </p:tav>
                                        <p:tav tm="100000">
                                          <p:val>
                                            <p:strVal val="#ppt_h"/>
                                          </p:val>
                                        </p:tav>
                                      </p:tavLst>
                                    </p:anim>
                                    <p:animEffect transition="in" filter="fade">
                                      <p:cBhvr>
                                        <p:cTn id="37" dur="1000"/>
                                        <p:tgtEl>
                                          <p:spTgt spid="8396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839690"/>
                                        </p:tgtEl>
                                        <p:attrNameLst>
                                          <p:attrName>style.visibility</p:attrName>
                                        </p:attrNameLst>
                                      </p:cBhvr>
                                      <p:to>
                                        <p:strVal val="visible"/>
                                      </p:to>
                                    </p:set>
                                    <p:anim calcmode="lin" valueType="num">
                                      <p:cBhvr>
                                        <p:cTn id="42" dur="1000" fill="hold"/>
                                        <p:tgtEl>
                                          <p:spTgt spid="839690"/>
                                        </p:tgtEl>
                                        <p:attrNameLst>
                                          <p:attrName>ppt_w</p:attrName>
                                        </p:attrNameLst>
                                      </p:cBhvr>
                                      <p:tavLst>
                                        <p:tav tm="0">
                                          <p:val>
                                            <p:strVal val="#ppt_w*0.70"/>
                                          </p:val>
                                        </p:tav>
                                        <p:tav tm="100000">
                                          <p:val>
                                            <p:strVal val="#ppt_w"/>
                                          </p:val>
                                        </p:tav>
                                      </p:tavLst>
                                    </p:anim>
                                    <p:anim calcmode="lin" valueType="num">
                                      <p:cBhvr>
                                        <p:cTn id="43" dur="1000" fill="hold"/>
                                        <p:tgtEl>
                                          <p:spTgt spid="839690"/>
                                        </p:tgtEl>
                                        <p:attrNameLst>
                                          <p:attrName>ppt_h</p:attrName>
                                        </p:attrNameLst>
                                      </p:cBhvr>
                                      <p:tavLst>
                                        <p:tav tm="0">
                                          <p:val>
                                            <p:strVal val="#ppt_h"/>
                                          </p:val>
                                        </p:tav>
                                        <p:tav tm="100000">
                                          <p:val>
                                            <p:strVal val="#ppt_h"/>
                                          </p:val>
                                        </p:tav>
                                      </p:tavLst>
                                    </p:anim>
                                    <p:animEffect transition="in" filter="fade">
                                      <p:cBhvr>
                                        <p:cTn id="44" dur="1000"/>
                                        <p:tgtEl>
                                          <p:spTgt spid="83969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39686"/>
                                        </p:tgtEl>
                                        <p:attrNameLst>
                                          <p:attrName>style.visibility</p:attrName>
                                        </p:attrNameLst>
                                      </p:cBhvr>
                                      <p:to>
                                        <p:strVal val="visible"/>
                                      </p:to>
                                    </p:set>
                                    <p:anim calcmode="lin" valueType="num">
                                      <p:cBhvr>
                                        <p:cTn id="49" dur="1000" fill="hold"/>
                                        <p:tgtEl>
                                          <p:spTgt spid="839686"/>
                                        </p:tgtEl>
                                        <p:attrNameLst>
                                          <p:attrName>ppt_w</p:attrName>
                                        </p:attrNameLst>
                                      </p:cBhvr>
                                      <p:tavLst>
                                        <p:tav tm="0">
                                          <p:val>
                                            <p:strVal val="#ppt_w*0.70"/>
                                          </p:val>
                                        </p:tav>
                                        <p:tav tm="100000">
                                          <p:val>
                                            <p:strVal val="#ppt_w"/>
                                          </p:val>
                                        </p:tav>
                                      </p:tavLst>
                                    </p:anim>
                                    <p:anim calcmode="lin" valueType="num">
                                      <p:cBhvr>
                                        <p:cTn id="50" dur="1000" fill="hold"/>
                                        <p:tgtEl>
                                          <p:spTgt spid="839686"/>
                                        </p:tgtEl>
                                        <p:attrNameLst>
                                          <p:attrName>ppt_h</p:attrName>
                                        </p:attrNameLst>
                                      </p:cBhvr>
                                      <p:tavLst>
                                        <p:tav tm="0">
                                          <p:val>
                                            <p:strVal val="#ppt_h"/>
                                          </p:val>
                                        </p:tav>
                                        <p:tav tm="100000">
                                          <p:val>
                                            <p:strVal val="#ppt_h"/>
                                          </p:val>
                                        </p:tav>
                                      </p:tavLst>
                                    </p:anim>
                                    <p:animEffect transition="in" filter="fade">
                                      <p:cBhvr>
                                        <p:cTn id="51" dur="1000"/>
                                        <p:tgtEl>
                                          <p:spTgt spid="83968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839691"/>
                                        </p:tgtEl>
                                        <p:attrNameLst>
                                          <p:attrName>style.visibility</p:attrName>
                                        </p:attrNameLst>
                                      </p:cBhvr>
                                      <p:to>
                                        <p:strVal val="visible"/>
                                      </p:to>
                                    </p:set>
                                    <p:anim calcmode="lin" valueType="num">
                                      <p:cBhvr>
                                        <p:cTn id="56" dur="1000" fill="hold"/>
                                        <p:tgtEl>
                                          <p:spTgt spid="839691"/>
                                        </p:tgtEl>
                                        <p:attrNameLst>
                                          <p:attrName>ppt_w</p:attrName>
                                        </p:attrNameLst>
                                      </p:cBhvr>
                                      <p:tavLst>
                                        <p:tav tm="0">
                                          <p:val>
                                            <p:strVal val="#ppt_w*0.70"/>
                                          </p:val>
                                        </p:tav>
                                        <p:tav tm="100000">
                                          <p:val>
                                            <p:strVal val="#ppt_w"/>
                                          </p:val>
                                        </p:tav>
                                      </p:tavLst>
                                    </p:anim>
                                    <p:anim calcmode="lin" valueType="num">
                                      <p:cBhvr>
                                        <p:cTn id="57" dur="1000" fill="hold"/>
                                        <p:tgtEl>
                                          <p:spTgt spid="839691"/>
                                        </p:tgtEl>
                                        <p:attrNameLst>
                                          <p:attrName>ppt_h</p:attrName>
                                        </p:attrNameLst>
                                      </p:cBhvr>
                                      <p:tavLst>
                                        <p:tav tm="0">
                                          <p:val>
                                            <p:strVal val="#ppt_h"/>
                                          </p:val>
                                        </p:tav>
                                        <p:tav tm="100000">
                                          <p:val>
                                            <p:strVal val="#ppt_h"/>
                                          </p:val>
                                        </p:tav>
                                      </p:tavLst>
                                    </p:anim>
                                    <p:animEffect transition="in" filter="fade">
                                      <p:cBhvr>
                                        <p:cTn id="58" dur="1000"/>
                                        <p:tgtEl>
                                          <p:spTgt spid="83969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839687"/>
                                        </p:tgtEl>
                                        <p:attrNameLst>
                                          <p:attrName>style.visibility</p:attrName>
                                        </p:attrNameLst>
                                      </p:cBhvr>
                                      <p:to>
                                        <p:strVal val="visible"/>
                                      </p:to>
                                    </p:set>
                                    <p:anim calcmode="lin" valueType="num">
                                      <p:cBhvr>
                                        <p:cTn id="63" dur="1000" fill="hold"/>
                                        <p:tgtEl>
                                          <p:spTgt spid="839687"/>
                                        </p:tgtEl>
                                        <p:attrNameLst>
                                          <p:attrName>ppt_w</p:attrName>
                                        </p:attrNameLst>
                                      </p:cBhvr>
                                      <p:tavLst>
                                        <p:tav tm="0">
                                          <p:val>
                                            <p:strVal val="#ppt_w*0.70"/>
                                          </p:val>
                                        </p:tav>
                                        <p:tav tm="100000">
                                          <p:val>
                                            <p:strVal val="#ppt_w"/>
                                          </p:val>
                                        </p:tav>
                                      </p:tavLst>
                                    </p:anim>
                                    <p:anim calcmode="lin" valueType="num">
                                      <p:cBhvr>
                                        <p:cTn id="64" dur="1000" fill="hold"/>
                                        <p:tgtEl>
                                          <p:spTgt spid="839687"/>
                                        </p:tgtEl>
                                        <p:attrNameLst>
                                          <p:attrName>ppt_h</p:attrName>
                                        </p:attrNameLst>
                                      </p:cBhvr>
                                      <p:tavLst>
                                        <p:tav tm="0">
                                          <p:val>
                                            <p:strVal val="#ppt_h"/>
                                          </p:val>
                                        </p:tav>
                                        <p:tav tm="100000">
                                          <p:val>
                                            <p:strVal val="#ppt_h"/>
                                          </p:val>
                                        </p:tav>
                                      </p:tavLst>
                                    </p:anim>
                                    <p:animEffect transition="in" filter="fade">
                                      <p:cBhvr>
                                        <p:cTn id="65" dur="1000"/>
                                        <p:tgtEl>
                                          <p:spTgt spid="839687"/>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839694"/>
                                        </p:tgtEl>
                                        <p:attrNameLst>
                                          <p:attrName>style.visibility</p:attrName>
                                        </p:attrNameLst>
                                      </p:cBhvr>
                                      <p:to>
                                        <p:strVal val="visible"/>
                                      </p:to>
                                    </p:set>
                                    <p:anim calcmode="lin" valueType="num">
                                      <p:cBhvr>
                                        <p:cTn id="68" dur="1000" fill="hold"/>
                                        <p:tgtEl>
                                          <p:spTgt spid="839694"/>
                                        </p:tgtEl>
                                        <p:attrNameLst>
                                          <p:attrName>ppt_w</p:attrName>
                                        </p:attrNameLst>
                                      </p:cBhvr>
                                      <p:tavLst>
                                        <p:tav tm="0">
                                          <p:val>
                                            <p:strVal val="#ppt_w*0.70"/>
                                          </p:val>
                                        </p:tav>
                                        <p:tav tm="100000">
                                          <p:val>
                                            <p:strVal val="#ppt_w"/>
                                          </p:val>
                                        </p:tav>
                                      </p:tavLst>
                                    </p:anim>
                                    <p:anim calcmode="lin" valueType="num">
                                      <p:cBhvr>
                                        <p:cTn id="69" dur="1000" fill="hold"/>
                                        <p:tgtEl>
                                          <p:spTgt spid="839694"/>
                                        </p:tgtEl>
                                        <p:attrNameLst>
                                          <p:attrName>ppt_h</p:attrName>
                                        </p:attrNameLst>
                                      </p:cBhvr>
                                      <p:tavLst>
                                        <p:tav tm="0">
                                          <p:val>
                                            <p:strVal val="#ppt_h"/>
                                          </p:val>
                                        </p:tav>
                                        <p:tav tm="100000">
                                          <p:val>
                                            <p:strVal val="#ppt_h"/>
                                          </p:val>
                                        </p:tav>
                                      </p:tavLst>
                                    </p:anim>
                                    <p:animEffect transition="in" filter="fade">
                                      <p:cBhvr>
                                        <p:cTn id="70" dur="1000"/>
                                        <p:tgtEl>
                                          <p:spTgt spid="83969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ntr" presetSubtype="0" fill="hold" nodeType="clickEffect">
                                  <p:stCondLst>
                                    <p:cond delay="0"/>
                                  </p:stCondLst>
                                  <p:childTnLst>
                                    <p:set>
                                      <p:cBhvr>
                                        <p:cTn id="74" dur="1" fill="hold">
                                          <p:stCondLst>
                                            <p:cond delay="0"/>
                                          </p:stCondLst>
                                        </p:cTn>
                                        <p:tgtEl>
                                          <p:spTgt spid="839692"/>
                                        </p:tgtEl>
                                        <p:attrNameLst>
                                          <p:attrName>style.visibility</p:attrName>
                                        </p:attrNameLst>
                                      </p:cBhvr>
                                      <p:to>
                                        <p:strVal val="visible"/>
                                      </p:to>
                                    </p:set>
                                    <p:anim calcmode="lin" valueType="num">
                                      <p:cBhvr>
                                        <p:cTn id="75" dur="1000" fill="hold"/>
                                        <p:tgtEl>
                                          <p:spTgt spid="839692"/>
                                        </p:tgtEl>
                                        <p:attrNameLst>
                                          <p:attrName>ppt_w</p:attrName>
                                        </p:attrNameLst>
                                      </p:cBhvr>
                                      <p:tavLst>
                                        <p:tav tm="0">
                                          <p:val>
                                            <p:strVal val="#ppt_w*0.70"/>
                                          </p:val>
                                        </p:tav>
                                        <p:tav tm="100000">
                                          <p:val>
                                            <p:strVal val="#ppt_w"/>
                                          </p:val>
                                        </p:tav>
                                      </p:tavLst>
                                    </p:anim>
                                    <p:anim calcmode="lin" valueType="num">
                                      <p:cBhvr>
                                        <p:cTn id="76" dur="1000" fill="hold"/>
                                        <p:tgtEl>
                                          <p:spTgt spid="839692"/>
                                        </p:tgtEl>
                                        <p:attrNameLst>
                                          <p:attrName>ppt_h</p:attrName>
                                        </p:attrNameLst>
                                      </p:cBhvr>
                                      <p:tavLst>
                                        <p:tav tm="0">
                                          <p:val>
                                            <p:strVal val="#ppt_h"/>
                                          </p:val>
                                        </p:tav>
                                        <p:tav tm="100000">
                                          <p:val>
                                            <p:strVal val="#ppt_h"/>
                                          </p:val>
                                        </p:tav>
                                      </p:tavLst>
                                    </p:anim>
                                    <p:animEffect transition="in" filter="fade">
                                      <p:cBhvr>
                                        <p:cTn id="77" dur="1000"/>
                                        <p:tgtEl>
                                          <p:spTgt spid="83969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839688"/>
                                        </p:tgtEl>
                                        <p:attrNameLst>
                                          <p:attrName>style.visibility</p:attrName>
                                        </p:attrNameLst>
                                      </p:cBhvr>
                                      <p:to>
                                        <p:strVal val="visible"/>
                                      </p:to>
                                    </p:set>
                                    <p:anim calcmode="lin" valueType="num">
                                      <p:cBhvr>
                                        <p:cTn id="82" dur="1000" fill="hold"/>
                                        <p:tgtEl>
                                          <p:spTgt spid="839688"/>
                                        </p:tgtEl>
                                        <p:attrNameLst>
                                          <p:attrName>ppt_w</p:attrName>
                                        </p:attrNameLst>
                                      </p:cBhvr>
                                      <p:tavLst>
                                        <p:tav tm="0">
                                          <p:val>
                                            <p:strVal val="#ppt_w*0.70"/>
                                          </p:val>
                                        </p:tav>
                                        <p:tav tm="100000">
                                          <p:val>
                                            <p:strVal val="#ppt_w"/>
                                          </p:val>
                                        </p:tav>
                                      </p:tavLst>
                                    </p:anim>
                                    <p:anim calcmode="lin" valueType="num">
                                      <p:cBhvr>
                                        <p:cTn id="83" dur="1000" fill="hold"/>
                                        <p:tgtEl>
                                          <p:spTgt spid="839688"/>
                                        </p:tgtEl>
                                        <p:attrNameLst>
                                          <p:attrName>ppt_h</p:attrName>
                                        </p:attrNameLst>
                                      </p:cBhvr>
                                      <p:tavLst>
                                        <p:tav tm="0">
                                          <p:val>
                                            <p:strVal val="#ppt_h"/>
                                          </p:val>
                                        </p:tav>
                                        <p:tav tm="100000">
                                          <p:val>
                                            <p:strVal val="#ppt_h"/>
                                          </p:val>
                                        </p:tav>
                                      </p:tavLst>
                                    </p:anim>
                                    <p:animEffect transition="in" filter="fade">
                                      <p:cBhvr>
                                        <p:cTn id="84" dur="1000"/>
                                        <p:tgtEl>
                                          <p:spTgt spid="83968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5"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strVal val="#ppt_w*0.70"/>
                                          </p:val>
                                        </p:tav>
                                        <p:tav tm="100000">
                                          <p:val>
                                            <p:strVal val="#ppt_w"/>
                                          </p:val>
                                        </p:tav>
                                      </p:tavLst>
                                    </p:anim>
                                    <p:anim calcmode="lin" valueType="num">
                                      <p:cBhvr>
                                        <p:cTn id="90" dur="1000" fill="hold"/>
                                        <p:tgtEl>
                                          <p:spTgt spid="19"/>
                                        </p:tgtEl>
                                        <p:attrNameLst>
                                          <p:attrName>ppt_h</p:attrName>
                                        </p:attrNameLst>
                                      </p:cBhvr>
                                      <p:tavLst>
                                        <p:tav tm="0">
                                          <p:val>
                                            <p:strVal val="#ppt_h"/>
                                          </p:val>
                                        </p:tav>
                                        <p:tav tm="100000">
                                          <p:val>
                                            <p:strVal val="#ppt_h"/>
                                          </p:val>
                                        </p:tav>
                                      </p:tavLst>
                                    </p:anim>
                                    <p:animEffect transition="in" filter="fade">
                                      <p:cBhvr>
                                        <p:cTn id="91" dur="10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4" grpId="0" animBg="1"/>
      <p:bldP spid="839685" grpId="0" animBg="1"/>
      <p:bldP spid="839686" grpId="0" animBg="1"/>
      <p:bldP spid="839687" grpId="0" animBg="1"/>
      <p:bldP spid="839688" grpId="0" animBg="1"/>
      <p:bldP spid="839694" grpId="0"/>
      <p:bldP spid="1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Level 1: Consultation </a:t>
            </a:r>
            <a:endParaRPr lang="en-US" dirty="0"/>
          </a:p>
        </p:txBody>
      </p:sp>
      <p:sp>
        <p:nvSpPr>
          <p:cNvPr id="3" name="Content Placeholder 2"/>
          <p:cNvSpPr>
            <a:spLocks noGrp="1"/>
          </p:cNvSpPr>
          <p:nvPr>
            <p:ph idx="1"/>
          </p:nvPr>
        </p:nvSpPr>
        <p:spPr>
          <a:xfrm>
            <a:off x="556560" y="1969112"/>
            <a:ext cx="8168340" cy="4297218"/>
          </a:xfrm>
        </p:spPr>
        <p:txBody>
          <a:bodyPr>
            <a:normAutofit fontScale="92500" lnSpcReduction="10000"/>
          </a:bodyPr>
          <a:lstStyle/>
          <a:p>
            <a:pPr marL="0" indent="0">
              <a:buNone/>
            </a:pPr>
            <a:r>
              <a:rPr lang="en-US" b="1" dirty="0" smtClean="0"/>
              <a:t>       Who: 	</a:t>
            </a:r>
          </a:p>
          <a:p>
            <a:pPr marL="457200" lvl="1" indent="0">
              <a:buNone/>
            </a:pPr>
            <a:r>
              <a:rPr lang="en-US" dirty="0" smtClean="0"/>
              <a:t>All referrals – this is the minimum standard </a:t>
            </a:r>
          </a:p>
          <a:p>
            <a:pPr marL="457200" lvl="1" indent="0">
              <a:buNone/>
            </a:pPr>
            <a:r>
              <a:rPr lang="en-US" dirty="0" smtClean="0"/>
              <a:t>Referral Form is submitted which provides relevant information on risk, background, mental health, placements, etc. </a:t>
            </a:r>
          </a:p>
          <a:p>
            <a:pPr marL="457200" lvl="1" indent="0">
              <a:buNone/>
            </a:pPr>
            <a:r>
              <a:rPr lang="en-US" dirty="0" smtClean="0"/>
              <a:t>As long as there is active risk of harm to others, a consultation is offered</a:t>
            </a:r>
          </a:p>
          <a:p>
            <a:pPr marL="457200" lvl="1" indent="0">
              <a:buNone/>
            </a:pPr>
            <a:r>
              <a:rPr lang="en-US" b="1" dirty="0" smtClean="0"/>
              <a:t>Format: </a:t>
            </a:r>
            <a:r>
              <a:rPr lang="en-US" dirty="0" smtClean="0"/>
              <a:t>	</a:t>
            </a:r>
          </a:p>
          <a:p>
            <a:pPr marL="457200" lvl="1" indent="0">
              <a:buNone/>
            </a:pPr>
            <a:r>
              <a:rPr lang="en-US" dirty="0" smtClean="0"/>
              <a:t>Consultants, who are specialists, assist the </a:t>
            </a:r>
            <a:r>
              <a:rPr lang="en-US" dirty="0" err="1" smtClean="0"/>
              <a:t>consultee</a:t>
            </a:r>
            <a:r>
              <a:rPr lang="en-US" dirty="0" smtClean="0"/>
              <a:t>(s) to assist with the case; consultants are active agents to achieving solutions (understanding) and strengthening the </a:t>
            </a:r>
            <a:r>
              <a:rPr lang="en-US" dirty="0" err="1" smtClean="0"/>
              <a:t>consultee’s</a:t>
            </a:r>
            <a:r>
              <a:rPr lang="en-US" dirty="0" smtClean="0"/>
              <a:t> competencies to address similar issues in the future</a:t>
            </a:r>
          </a:p>
          <a:p>
            <a:pPr marL="457200" lvl="1" indent="0">
              <a:buNone/>
            </a:pPr>
            <a:r>
              <a:rPr lang="en-US" dirty="0" smtClean="0"/>
              <a:t>2 hours per case </a:t>
            </a:r>
          </a:p>
          <a:p>
            <a:pPr marL="457200" lvl="1" indent="0">
              <a:buNone/>
            </a:pPr>
            <a:r>
              <a:rPr lang="en-US" dirty="0" smtClean="0"/>
              <a:t>Report provided to lead professional within 2 weeks of consultation</a:t>
            </a:r>
          </a:p>
          <a:p>
            <a:pPr marL="457200" lvl="1" indent="0">
              <a:buNone/>
            </a:pPr>
            <a:r>
              <a:rPr lang="en-US" dirty="0" smtClean="0"/>
              <a:t>Content: All aspects of the SPJ Paradigm</a:t>
            </a:r>
          </a:p>
          <a:p>
            <a:pPr marL="0" indent="0">
              <a:buNone/>
            </a:pPr>
            <a:endParaRPr lang="en-US" dirty="0" smtClean="0"/>
          </a:p>
        </p:txBody>
      </p:sp>
    </p:spTree>
    <p:extLst>
      <p:ext uri="{BB962C8B-B14F-4D97-AF65-F5344CB8AC3E}">
        <p14:creationId xmlns:p14="http://schemas.microsoft.com/office/powerpoint/2010/main" val="70465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Level 2: Specialist Assessment </a:t>
            </a:r>
            <a:endParaRPr lang="en-US" dirty="0"/>
          </a:p>
        </p:txBody>
      </p:sp>
      <p:sp>
        <p:nvSpPr>
          <p:cNvPr id="3" name="Content Placeholder 2"/>
          <p:cNvSpPr>
            <a:spLocks noGrp="1"/>
          </p:cNvSpPr>
          <p:nvPr>
            <p:ph idx="1"/>
          </p:nvPr>
        </p:nvSpPr>
        <p:spPr>
          <a:xfrm>
            <a:off x="556560" y="1969112"/>
            <a:ext cx="8168340" cy="4297218"/>
          </a:xfrm>
        </p:spPr>
        <p:txBody>
          <a:bodyPr>
            <a:normAutofit/>
          </a:bodyPr>
          <a:lstStyle/>
          <a:p>
            <a:pPr marL="0" indent="0">
              <a:buNone/>
            </a:pPr>
            <a:r>
              <a:rPr lang="en-US" b="1" dirty="0" smtClean="0"/>
              <a:t>Who: 	</a:t>
            </a:r>
          </a:p>
          <a:p>
            <a:pPr lvl="1"/>
            <a:r>
              <a:rPr lang="en-US" dirty="0" smtClean="0"/>
              <a:t>Where there are significant information gaps</a:t>
            </a:r>
          </a:p>
          <a:p>
            <a:pPr lvl="1"/>
            <a:r>
              <a:rPr lang="en-US" dirty="0" smtClean="0"/>
              <a:t>Where specialist psychological/mental health assessments are needed such as cognitive, attachment, trauma, diagnostic, personality, psychosexual, etc. evaluations.</a:t>
            </a:r>
          </a:p>
          <a:p>
            <a:pPr marL="0" indent="0">
              <a:buNone/>
            </a:pPr>
            <a:r>
              <a:rPr lang="en-US" b="1" dirty="0" smtClean="0"/>
              <a:t>Format: </a:t>
            </a:r>
            <a:r>
              <a:rPr lang="en-US" dirty="0" smtClean="0"/>
              <a:t>	</a:t>
            </a:r>
          </a:p>
          <a:p>
            <a:pPr lvl="1"/>
            <a:r>
              <a:rPr lang="en-US" dirty="0" smtClean="0"/>
              <a:t>Clinical psychologist completes the evaluation</a:t>
            </a:r>
          </a:p>
          <a:p>
            <a:pPr lvl="1"/>
            <a:r>
              <a:rPr lang="en-US" dirty="0" smtClean="0"/>
              <a:t>Revises formulation and risk assessment report </a:t>
            </a:r>
          </a:p>
          <a:p>
            <a:pPr lvl="1"/>
            <a:r>
              <a:rPr lang="en-US" dirty="0" smtClean="0"/>
              <a:t>Can span several weeks/months</a:t>
            </a:r>
          </a:p>
          <a:p>
            <a:pPr lvl="1"/>
            <a:r>
              <a:rPr lang="en-US" dirty="0" smtClean="0"/>
              <a:t>Updated report/supplemental report</a:t>
            </a:r>
          </a:p>
          <a:p>
            <a:pPr marL="0" indent="0">
              <a:buNone/>
            </a:pPr>
            <a:endParaRPr lang="en-US" dirty="0" smtClean="0"/>
          </a:p>
        </p:txBody>
      </p:sp>
    </p:spTree>
    <p:extLst>
      <p:ext uri="{BB962C8B-B14F-4D97-AF65-F5344CB8AC3E}">
        <p14:creationId xmlns:p14="http://schemas.microsoft.com/office/powerpoint/2010/main" val="252175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Formulation-led </a:t>
            </a:r>
            <a:r>
              <a:rPr lang="en-US" dirty="0" err="1" smtClean="0"/>
              <a:t>Txs</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Eclectic Model</a:t>
            </a:r>
            <a:endParaRPr lang="en-US" dirty="0"/>
          </a:p>
        </p:txBody>
      </p:sp>
      <p:pic>
        <p:nvPicPr>
          <p:cNvPr id="4" name="Content Placeholder 3"/>
          <p:cNvPicPr>
            <a:picLocks noGrp="1"/>
          </p:cNvPicPr>
          <p:nvPr>
            <p:ph sz="half" idx="2"/>
          </p:nvPr>
        </p:nvPicPr>
        <p:blipFill>
          <a:blip r:embed="rId2">
            <a:grayscl/>
          </a:blip>
          <a:srcRect l="8290" r="8290"/>
          <a:stretch>
            <a:fillRect/>
          </a:stretch>
        </p:blipFill>
        <p:spPr bwMode="auto">
          <a:xfrm>
            <a:off x="403412" y="2590799"/>
            <a:ext cx="3931920" cy="4127241"/>
          </a:xfrm>
          <a:prstGeom prst="rect">
            <a:avLst/>
          </a:prstGeom>
          <a:noFill/>
          <a:ln w="9525">
            <a:noFill/>
            <a:miter lim="800000"/>
            <a:headEnd/>
            <a:tailEnd/>
          </a:ln>
        </p:spPr>
      </p:pic>
      <p:sp>
        <p:nvSpPr>
          <p:cNvPr id="5" name="Text Placeholder 4"/>
          <p:cNvSpPr>
            <a:spLocks noGrp="1"/>
          </p:cNvSpPr>
          <p:nvPr>
            <p:ph type="body" sz="quarter" idx="3"/>
          </p:nvPr>
        </p:nvSpPr>
        <p:spPr/>
        <p:txBody>
          <a:bodyPr/>
          <a:lstStyle/>
          <a:p>
            <a:r>
              <a:rPr lang="en-US" dirty="0" smtClean="0"/>
              <a:t>Format</a:t>
            </a:r>
            <a:endParaRPr lang="en-US" dirty="0"/>
          </a:p>
        </p:txBody>
      </p:sp>
      <p:sp>
        <p:nvSpPr>
          <p:cNvPr id="6" name="Content Placeholder 5"/>
          <p:cNvSpPr>
            <a:spLocks noGrp="1"/>
          </p:cNvSpPr>
          <p:nvPr>
            <p:ph sz="quarter" idx="4"/>
          </p:nvPr>
        </p:nvSpPr>
        <p:spPr>
          <a:xfrm>
            <a:off x="4779495" y="2590799"/>
            <a:ext cx="3931920" cy="3968481"/>
          </a:xfrm>
        </p:spPr>
        <p:txBody>
          <a:bodyPr/>
          <a:lstStyle/>
          <a:p>
            <a:r>
              <a:rPr lang="en-US" dirty="0" smtClean="0"/>
              <a:t>Treatment proposed as per stepped care pathway</a:t>
            </a:r>
          </a:p>
          <a:p>
            <a:r>
              <a:rPr lang="en-US" dirty="0" smtClean="0"/>
              <a:t>Where specialist intervention is required, this would be delivered by clinical psychologist</a:t>
            </a:r>
            <a:endParaRPr lang="en-US" dirty="0"/>
          </a:p>
        </p:txBody>
      </p:sp>
    </p:spTree>
    <p:extLst>
      <p:ext uri="{BB962C8B-B14F-4D97-AF65-F5344CB8AC3E}">
        <p14:creationId xmlns:p14="http://schemas.microsoft.com/office/powerpoint/2010/main" val="425482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IVY: Initial Projections</a:t>
            </a:r>
            <a:endParaRPr lang="en-US" dirty="0"/>
          </a:p>
        </p:txBody>
      </p:sp>
      <p:sp>
        <p:nvSpPr>
          <p:cNvPr id="3" name="Content Placeholder 2"/>
          <p:cNvSpPr>
            <a:spLocks noGrp="1"/>
          </p:cNvSpPr>
          <p:nvPr>
            <p:ph idx="1"/>
          </p:nvPr>
        </p:nvSpPr>
        <p:spPr>
          <a:xfrm>
            <a:off x="575884" y="2010658"/>
            <a:ext cx="8149016" cy="3670767"/>
          </a:xfrm>
        </p:spPr>
        <p:txBody>
          <a:bodyPr>
            <a:normAutofit fontScale="92500" lnSpcReduction="20000"/>
          </a:bodyPr>
          <a:lstStyle/>
          <a:p>
            <a:pPr lvl="1"/>
            <a:r>
              <a:rPr lang="en-GB" u="sng" dirty="0" smtClean="0">
                <a:solidFill>
                  <a:schemeClr val="tx1"/>
                </a:solidFill>
              </a:rPr>
              <a:t>Funding £100K</a:t>
            </a:r>
          </a:p>
          <a:p>
            <a:pPr lvl="1"/>
            <a:r>
              <a:rPr lang="en-GB" u="sng" dirty="0" smtClean="0">
                <a:solidFill>
                  <a:schemeClr val="tx1"/>
                </a:solidFill>
              </a:rPr>
              <a:t>Case Management </a:t>
            </a:r>
          </a:p>
          <a:p>
            <a:pPr marL="457200" lvl="1" indent="0">
              <a:buNone/>
            </a:pPr>
            <a:r>
              <a:rPr lang="en-GB" dirty="0" smtClean="0">
                <a:solidFill>
                  <a:schemeClr val="tx1"/>
                </a:solidFill>
              </a:rPr>
              <a:t>	A </a:t>
            </a:r>
            <a:r>
              <a:rPr lang="en-GB" dirty="0">
                <a:solidFill>
                  <a:schemeClr val="tx1"/>
                </a:solidFill>
              </a:rPr>
              <a:t>maximum of 80 stage 1 cases; </a:t>
            </a:r>
            <a:endParaRPr lang="en-GB" dirty="0" smtClean="0">
              <a:solidFill>
                <a:schemeClr val="tx1"/>
              </a:solidFill>
            </a:endParaRPr>
          </a:p>
          <a:p>
            <a:pPr marL="457200" lvl="1" indent="0">
              <a:buNone/>
            </a:pPr>
            <a:r>
              <a:rPr lang="en-GB" dirty="0" smtClean="0">
                <a:solidFill>
                  <a:schemeClr val="tx1"/>
                </a:solidFill>
              </a:rPr>
              <a:t>	A</a:t>
            </a:r>
            <a:r>
              <a:rPr lang="en-GB" i="1" dirty="0" smtClean="0">
                <a:solidFill>
                  <a:schemeClr val="tx1"/>
                </a:solidFill>
              </a:rPr>
              <a:t> </a:t>
            </a:r>
            <a:r>
              <a:rPr lang="en-GB" i="1" dirty="0">
                <a:solidFill>
                  <a:schemeClr val="tx1"/>
                </a:solidFill>
              </a:rPr>
              <a:t>rolling</a:t>
            </a:r>
            <a:r>
              <a:rPr lang="en-GB" dirty="0">
                <a:solidFill>
                  <a:schemeClr val="tx1"/>
                </a:solidFill>
              </a:rPr>
              <a:t> caseload of 3 stage 2 assessments; </a:t>
            </a:r>
            <a:endParaRPr lang="en-GB" dirty="0" smtClean="0">
              <a:solidFill>
                <a:schemeClr val="tx1"/>
              </a:solidFill>
            </a:endParaRPr>
          </a:p>
          <a:p>
            <a:pPr marL="457200" lvl="1" indent="0">
              <a:buNone/>
            </a:pPr>
            <a:r>
              <a:rPr lang="en-GB" dirty="0" smtClean="0">
                <a:solidFill>
                  <a:schemeClr val="tx1"/>
                </a:solidFill>
              </a:rPr>
              <a:t>	A </a:t>
            </a:r>
            <a:r>
              <a:rPr lang="en-GB" i="1" dirty="0">
                <a:solidFill>
                  <a:schemeClr val="tx1"/>
                </a:solidFill>
              </a:rPr>
              <a:t>rolling </a:t>
            </a:r>
            <a:r>
              <a:rPr lang="en-GB" dirty="0">
                <a:solidFill>
                  <a:schemeClr val="tx1"/>
                </a:solidFill>
              </a:rPr>
              <a:t>caseload of 5 stage 3 cases; </a:t>
            </a:r>
          </a:p>
          <a:p>
            <a:pPr lvl="1"/>
            <a:r>
              <a:rPr lang="en-GB" u="sng" dirty="0" smtClean="0">
                <a:solidFill>
                  <a:schemeClr val="tx1"/>
                </a:solidFill>
              </a:rPr>
              <a:t>Research, Service Audit and Evaluation </a:t>
            </a:r>
          </a:p>
          <a:p>
            <a:pPr marL="457200" lvl="1" indent="0">
              <a:buNone/>
            </a:pPr>
            <a:r>
              <a:rPr lang="en-GB" dirty="0" smtClean="0">
                <a:solidFill>
                  <a:schemeClr val="tx1"/>
                </a:solidFill>
              </a:rPr>
              <a:t>	Subject </a:t>
            </a:r>
            <a:r>
              <a:rPr lang="en-GB" dirty="0">
                <a:solidFill>
                  <a:schemeClr val="tx1"/>
                </a:solidFill>
              </a:rPr>
              <a:t>to ethical approval, produce high quality research papers </a:t>
            </a:r>
            <a:r>
              <a:rPr lang="en-GB" dirty="0" smtClean="0">
                <a:solidFill>
                  <a:schemeClr val="tx1"/>
                </a:solidFill>
              </a:rPr>
              <a:t>	outlining </a:t>
            </a:r>
            <a:r>
              <a:rPr lang="en-GB" dirty="0">
                <a:solidFill>
                  <a:schemeClr val="tx1"/>
                </a:solidFill>
              </a:rPr>
              <a:t>key findings in relation to the issues detailed </a:t>
            </a:r>
            <a:r>
              <a:rPr lang="en-GB" dirty="0" smtClean="0">
                <a:solidFill>
                  <a:schemeClr val="tx1"/>
                </a:solidFill>
              </a:rPr>
              <a:t>above</a:t>
            </a:r>
          </a:p>
          <a:p>
            <a:pPr marL="457200" lvl="1" indent="0">
              <a:buNone/>
            </a:pPr>
            <a:r>
              <a:rPr lang="en-GB" dirty="0" smtClean="0">
                <a:solidFill>
                  <a:schemeClr val="tx1"/>
                </a:solidFill>
              </a:rPr>
              <a:t> 	two conference </a:t>
            </a:r>
            <a:r>
              <a:rPr lang="en-GB" dirty="0">
                <a:solidFill>
                  <a:schemeClr val="tx1"/>
                </a:solidFill>
              </a:rPr>
              <a:t>papers </a:t>
            </a:r>
            <a:endParaRPr lang="en-GB" dirty="0" smtClean="0">
              <a:solidFill>
                <a:schemeClr val="tx1"/>
              </a:solidFill>
            </a:endParaRPr>
          </a:p>
          <a:p>
            <a:pPr marL="457200" lvl="1" indent="0">
              <a:buNone/>
            </a:pPr>
            <a:r>
              <a:rPr lang="en-GB" dirty="0">
                <a:solidFill>
                  <a:schemeClr val="tx1"/>
                </a:solidFill>
              </a:rPr>
              <a:t>	</a:t>
            </a:r>
            <a:r>
              <a:rPr lang="en-GB" dirty="0" smtClean="0">
                <a:solidFill>
                  <a:schemeClr val="tx1"/>
                </a:solidFill>
              </a:rPr>
              <a:t>descriptive </a:t>
            </a:r>
            <a:r>
              <a:rPr lang="en-GB" dirty="0">
                <a:solidFill>
                  <a:schemeClr val="tx1"/>
                </a:solidFill>
              </a:rPr>
              <a:t>paper for publication relating to audit and evaluation </a:t>
            </a:r>
            <a:r>
              <a:rPr lang="en-GB" dirty="0" smtClean="0">
                <a:solidFill>
                  <a:schemeClr val="tx1"/>
                </a:solidFill>
              </a:rPr>
              <a:t>	using </a:t>
            </a:r>
            <a:r>
              <a:rPr lang="en-GB" dirty="0">
                <a:solidFill>
                  <a:schemeClr val="tx1"/>
                </a:solidFill>
              </a:rPr>
              <a:t>the psychometrics </a:t>
            </a:r>
            <a:r>
              <a:rPr lang="en-GB" dirty="0" smtClean="0">
                <a:solidFill>
                  <a:schemeClr val="tx1"/>
                </a:solidFill>
              </a:rPr>
              <a:t>and </a:t>
            </a:r>
            <a:r>
              <a:rPr lang="en-GB" dirty="0">
                <a:solidFill>
                  <a:schemeClr val="tx1"/>
                </a:solidFill>
              </a:rPr>
              <a:t>user-feedback questionnaire;</a:t>
            </a:r>
          </a:p>
          <a:p>
            <a:pPr marL="457200" lvl="1" indent="0">
              <a:buNone/>
            </a:pPr>
            <a:endParaRPr lang="en-GB" dirty="0">
              <a:solidFill>
                <a:schemeClr val="tx1"/>
              </a:solidFill>
            </a:endParaRPr>
          </a:p>
          <a:p>
            <a:endParaRPr lang="en-US" dirty="0"/>
          </a:p>
        </p:txBody>
      </p:sp>
    </p:spTree>
    <p:extLst>
      <p:ext uri="{BB962C8B-B14F-4D97-AF65-F5344CB8AC3E}">
        <p14:creationId xmlns:p14="http://schemas.microsoft.com/office/powerpoint/2010/main" val="404949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IVY: The Data</a:t>
            </a:r>
            <a:endParaRPr lang="en-GB" dirty="0"/>
          </a:p>
        </p:txBody>
      </p:sp>
      <p:sp>
        <p:nvSpPr>
          <p:cNvPr id="3" name="Content Placeholder 2"/>
          <p:cNvSpPr>
            <a:spLocks noGrp="1"/>
          </p:cNvSpPr>
          <p:nvPr>
            <p:ph idx="1"/>
          </p:nvPr>
        </p:nvSpPr>
        <p:spPr>
          <a:xfrm>
            <a:off x="513748" y="2105656"/>
            <a:ext cx="8211152" cy="4160674"/>
          </a:xfrm>
        </p:spPr>
        <p:txBody>
          <a:bodyPr>
            <a:normAutofit fontScale="70000" lnSpcReduction="20000"/>
          </a:bodyPr>
          <a:lstStyle/>
          <a:p>
            <a:pPr marL="0" indent="0">
              <a:buNone/>
            </a:pPr>
            <a:r>
              <a:rPr lang="en-GB" sz="9600" dirty="0" smtClean="0">
                <a:solidFill>
                  <a:srgbClr val="008000"/>
                </a:solidFill>
              </a:rPr>
              <a:t>First 6 months: </a:t>
            </a:r>
          </a:p>
          <a:p>
            <a:pPr marL="0" indent="0">
              <a:buNone/>
            </a:pPr>
            <a:r>
              <a:rPr lang="en-GB" sz="9600" dirty="0" smtClean="0">
                <a:solidFill>
                  <a:schemeClr val="accent1">
                    <a:lumMod val="60000"/>
                    <a:lumOff val="40000"/>
                  </a:schemeClr>
                </a:solidFill>
              </a:rPr>
              <a:t>25 </a:t>
            </a:r>
            <a:r>
              <a:rPr lang="en-GB" sz="4400" dirty="0" smtClean="0">
                <a:solidFill>
                  <a:schemeClr val="accent1">
                    <a:lumMod val="60000"/>
                    <a:lumOff val="40000"/>
                  </a:schemeClr>
                </a:solidFill>
              </a:rPr>
              <a:t>referrals</a:t>
            </a:r>
            <a:r>
              <a:rPr lang="en-GB" sz="4400" dirty="0" smtClean="0">
                <a:solidFill>
                  <a:srgbClr val="951B81"/>
                </a:solidFill>
              </a:rPr>
              <a:t>			</a:t>
            </a:r>
          </a:p>
          <a:p>
            <a:pPr marL="0" indent="0">
              <a:buNone/>
            </a:pPr>
            <a:r>
              <a:rPr lang="en-GB" sz="8000" dirty="0" smtClean="0">
                <a:solidFill>
                  <a:schemeClr val="accent5">
                    <a:lumMod val="75000"/>
                  </a:schemeClr>
                </a:solidFill>
              </a:rPr>
              <a:t>		 </a:t>
            </a:r>
            <a:r>
              <a:rPr lang="en-GB" sz="8000" dirty="0" smtClean="0">
                <a:solidFill>
                  <a:schemeClr val="bg1">
                    <a:lumMod val="50000"/>
                  </a:schemeClr>
                </a:solidFill>
              </a:rPr>
              <a:t>1</a:t>
            </a:r>
            <a:r>
              <a:rPr lang="en-GB" sz="4400" dirty="0" smtClean="0">
                <a:solidFill>
                  <a:schemeClr val="bg1">
                    <a:lumMod val="50000"/>
                  </a:schemeClr>
                </a:solidFill>
              </a:rPr>
              <a:t> police</a:t>
            </a:r>
            <a:endParaRPr lang="en-GB" sz="8800" dirty="0">
              <a:solidFill>
                <a:schemeClr val="bg1">
                  <a:lumMod val="50000"/>
                </a:schemeClr>
              </a:solidFill>
            </a:endParaRPr>
          </a:p>
          <a:p>
            <a:pPr marL="0" indent="0">
              <a:buNone/>
            </a:pPr>
            <a:r>
              <a:rPr lang="en-GB" sz="8800" dirty="0" smtClean="0">
                <a:solidFill>
                  <a:schemeClr val="bg1">
                    <a:lumMod val="50000"/>
                  </a:schemeClr>
                </a:solidFill>
              </a:rPr>
              <a:t>5</a:t>
            </a:r>
            <a:r>
              <a:rPr lang="en-GB" sz="9600" dirty="0" smtClean="0">
                <a:solidFill>
                  <a:schemeClr val="bg1">
                    <a:lumMod val="50000"/>
                  </a:schemeClr>
                </a:solidFill>
              </a:rPr>
              <a:t> </a:t>
            </a:r>
            <a:r>
              <a:rPr lang="en-GB" sz="4400" dirty="0" smtClean="0">
                <a:solidFill>
                  <a:schemeClr val="bg1">
                    <a:lumMod val="50000"/>
                  </a:schemeClr>
                </a:solidFill>
              </a:rPr>
              <a:t>health		</a:t>
            </a:r>
            <a:r>
              <a:rPr lang="en-GB" sz="8800" dirty="0" smtClean="0">
                <a:solidFill>
                  <a:schemeClr val="bg1">
                    <a:lumMod val="50000"/>
                  </a:schemeClr>
                </a:solidFill>
              </a:rPr>
              <a:t>19</a:t>
            </a:r>
            <a:r>
              <a:rPr lang="en-GB" sz="4400" dirty="0" smtClean="0">
                <a:solidFill>
                  <a:schemeClr val="bg1">
                    <a:lumMod val="50000"/>
                  </a:schemeClr>
                </a:solidFill>
              </a:rPr>
              <a:t> social work</a:t>
            </a:r>
            <a:endParaRPr lang="en-GB" sz="9600" dirty="0">
              <a:solidFill>
                <a:schemeClr val="bg1">
                  <a:lumMod val="5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5429243"/>
            <a:ext cx="1884363"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363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7" y="403776"/>
            <a:ext cx="8913813" cy="914400"/>
          </a:xfrm>
        </p:spPr>
        <p:txBody>
          <a:bodyPr/>
          <a:lstStyle/>
          <a:p>
            <a:r>
              <a:rPr lang="en-GB" dirty="0" smtClean="0"/>
              <a:t>Referrals by region</a:t>
            </a:r>
            <a:endParaRPr lang="en-GB" dirty="0"/>
          </a:p>
        </p:txBody>
      </p:sp>
      <p:pic>
        <p:nvPicPr>
          <p:cNvPr id="5122"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1789" t="27800" r="27838" b="4720"/>
          <a:stretch/>
        </p:blipFill>
        <p:spPr bwMode="auto">
          <a:xfrm>
            <a:off x="611560" y="1911140"/>
            <a:ext cx="5120281" cy="439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1840" y="5589240"/>
            <a:ext cx="432048" cy="369332"/>
          </a:xfrm>
          <a:prstGeom prst="rect">
            <a:avLst/>
          </a:prstGeom>
          <a:noFill/>
        </p:spPr>
        <p:txBody>
          <a:bodyPr wrap="square" rtlCol="0">
            <a:spAutoFit/>
          </a:bodyPr>
          <a:lstStyle/>
          <a:p>
            <a:r>
              <a:rPr lang="en-GB" dirty="0" smtClean="0">
                <a:solidFill>
                  <a:schemeClr val="accent1">
                    <a:lumMod val="60000"/>
                    <a:lumOff val="40000"/>
                  </a:schemeClr>
                </a:solidFill>
              </a:rPr>
              <a:t>4</a:t>
            </a:r>
            <a:endParaRPr lang="en-GB" dirty="0">
              <a:solidFill>
                <a:schemeClr val="accent1">
                  <a:lumMod val="60000"/>
                  <a:lumOff val="40000"/>
                </a:schemeClr>
              </a:solidFill>
            </a:endParaRPr>
          </a:p>
        </p:txBody>
      </p:sp>
      <p:sp>
        <p:nvSpPr>
          <p:cNvPr id="6" name="TextBox 5"/>
          <p:cNvSpPr txBox="1"/>
          <p:nvPr/>
        </p:nvSpPr>
        <p:spPr>
          <a:xfrm>
            <a:off x="3795765" y="4684494"/>
            <a:ext cx="416195" cy="369332"/>
          </a:xfrm>
          <a:prstGeom prst="rect">
            <a:avLst/>
          </a:prstGeom>
          <a:noFill/>
        </p:spPr>
        <p:txBody>
          <a:bodyPr wrap="square" rtlCol="0">
            <a:spAutoFit/>
          </a:bodyPr>
          <a:lstStyle/>
          <a:p>
            <a:r>
              <a:rPr lang="en-GB" dirty="0" smtClean="0">
                <a:solidFill>
                  <a:schemeClr val="accent1">
                    <a:lumMod val="60000"/>
                    <a:lumOff val="40000"/>
                  </a:schemeClr>
                </a:solidFill>
              </a:rPr>
              <a:t>1</a:t>
            </a:r>
            <a:endParaRPr lang="en-GB" dirty="0">
              <a:solidFill>
                <a:schemeClr val="accent1">
                  <a:lumMod val="60000"/>
                  <a:lumOff val="40000"/>
                </a:schemeClr>
              </a:solidFill>
            </a:endParaRPr>
          </a:p>
        </p:txBody>
      </p:sp>
      <p:sp>
        <p:nvSpPr>
          <p:cNvPr id="7" name="TextBox 6"/>
          <p:cNvSpPr txBox="1"/>
          <p:nvPr/>
        </p:nvSpPr>
        <p:spPr>
          <a:xfrm>
            <a:off x="2949471" y="4509120"/>
            <a:ext cx="288032" cy="369332"/>
          </a:xfrm>
          <a:prstGeom prst="rect">
            <a:avLst/>
          </a:prstGeom>
          <a:noFill/>
        </p:spPr>
        <p:txBody>
          <a:bodyPr wrap="square" rtlCol="0">
            <a:spAutoFit/>
          </a:bodyPr>
          <a:lstStyle/>
          <a:p>
            <a:r>
              <a:rPr lang="en-GB" dirty="0" smtClean="0">
                <a:solidFill>
                  <a:schemeClr val="accent1">
                    <a:lumMod val="60000"/>
                    <a:lumOff val="40000"/>
                  </a:schemeClr>
                </a:solidFill>
              </a:rPr>
              <a:t>1</a:t>
            </a:r>
            <a:endParaRPr lang="en-GB" dirty="0">
              <a:solidFill>
                <a:schemeClr val="accent1">
                  <a:lumMod val="60000"/>
                  <a:lumOff val="40000"/>
                </a:schemeClr>
              </a:solidFill>
            </a:endParaRPr>
          </a:p>
        </p:txBody>
      </p:sp>
      <p:sp>
        <p:nvSpPr>
          <p:cNvPr id="8" name="TextBox 7"/>
          <p:cNvSpPr txBox="1"/>
          <p:nvPr/>
        </p:nvSpPr>
        <p:spPr>
          <a:xfrm>
            <a:off x="3347864" y="4690709"/>
            <a:ext cx="319739" cy="369332"/>
          </a:xfrm>
          <a:prstGeom prst="rect">
            <a:avLst/>
          </a:prstGeom>
          <a:noFill/>
        </p:spPr>
        <p:txBody>
          <a:bodyPr wrap="square" rtlCol="0">
            <a:spAutoFit/>
          </a:bodyPr>
          <a:lstStyle/>
          <a:p>
            <a:r>
              <a:rPr lang="en-GB" dirty="0" smtClean="0">
                <a:solidFill>
                  <a:schemeClr val="accent1">
                    <a:lumMod val="60000"/>
                    <a:lumOff val="40000"/>
                  </a:schemeClr>
                </a:solidFill>
              </a:rPr>
              <a:t>2</a:t>
            </a:r>
            <a:endParaRPr lang="en-GB" dirty="0">
              <a:solidFill>
                <a:schemeClr val="accent1">
                  <a:lumMod val="60000"/>
                  <a:lumOff val="40000"/>
                </a:schemeClr>
              </a:solidFill>
            </a:endParaRPr>
          </a:p>
        </p:txBody>
      </p:sp>
      <p:sp>
        <p:nvSpPr>
          <p:cNvPr id="9" name="TextBox 8"/>
          <p:cNvSpPr txBox="1"/>
          <p:nvPr/>
        </p:nvSpPr>
        <p:spPr>
          <a:xfrm>
            <a:off x="3667603" y="4509120"/>
            <a:ext cx="256325" cy="369332"/>
          </a:xfrm>
          <a:prstGeom prst="rect">
            <a:avLst/>
          </a:prstGeom>
          <a:noFill/>
        </p:spPr>
        <p:txBody>
          <a:bodyPr wrap="square" rtlCol="0">
            <a:spAutoFit/>
          </a:bodyPr>
          <a:lstStyle/>
          <a:p>
            <a:r>
              <a:rPr lang="en-GB" dirty="0" smtClean="0">
                <a:solidFill>
                  <a:schemeClr val="accent1">
                    <a:lumMod val="60000"/>
                    <a:lumOff val="40000"/>
                  </a:schemeClr>
                </a:solidFill>
              </a:rPr>
              <a:t>2</a:t>
            </a:r>
            <a:endParaRPr lang="en-GB" dirty="0">
              <a:solidFill>
                <a:schemeClr val="accent1">
                  <a:lumMod val="60000"/>
                  <a:lumOff val="40000"/>
                </a:schemeClr>
              </a:solidFill>
            </a:endParaRPr>
          </a:p>
        </p:txBody>
      </p:sp>
      <p:sp>
        <p:nvSpPr>
          <p:cNvPr id="10" name="TextBox 9"/>
          <p:cNvSpPr txBox="1"/>
          <p:nvPr/>
        </p:nvSpPr>
        <p:spPr>
          <a:xfrm>
            <a:off x="3131840" y="4816689"/>
            <a:ext cx="252028" cy="369332"/>
          </a:xfrm>
          <a:prstGeom prst="rect">
            <a:avLst/>
          </a:prstGeom>
          <a:noFill/>
        </p:spPr>
        <p:txBody>
          <a:bodyPr wrap="square" rtlCol="0">
            <a:spAutoFit/>
          </a:bodyPr>
          <a:lstStyle/>
          <a:p>
            <a:r>
              <a:rPr lang="en-GB" dirty="0" smtClean="0">
                <a:solidFill>
                  <a:schemeClr val="accent1">
                    <a:lumMod val="60000"/>
                    <a:lumOff val="40000"/>
                  </a:schemeClr>
                </a:solidFill>
              </a:rPr>
              <a:t>2</a:t>
            </a:r>
            <a:endParaRPr lang="en-GB" dirty="0">
              <a:solidFill>
                <a:schemeClr val="accent1">
                  <a:lumMod val="60000"/>
                  <a:lumOff val="40000"/>
                </a:schemeClr>
              </a:solidFill>
            </a:endParaRPr>
          </a:p>
        </p:txBody>
      </p:sp>
      <p:sp>
        <p:nvSpPr>
          <p:cNvPr id="11" name="TextBox 10"/>
          <p:cNvSpPr txBox="1"/>
          <p:nvPr/>
        </p:nvSpPr>
        <p:spPr>
          <a:xfrm>
            <a:off x="2875101" y="3294832"/>
            <a:ext cx="310745" cy="369332"/>
          </a:xfrm>
          <a:prstGeom prst="rect">
            <a:avLst/>
          </a:prstGeom>
          <a:noFill/>
        </p:spPr>
        <p:txBody>
          <a:bodyPr wrap="square" rtlCol="0">
            <a:spAutoFit/>
          </a:bodyPr>
          <a:lstStyle/>
          <a:p>
            <a:r>
              <a:rPr lang="en-GB" dirty="0" smtClean="0">
                <a:solidFill>
                  <a:schemeClr val="accent1">
                    <a:lumMod val="60000"/>
                    <a:lumOff val="40000"/>
                  </a:schemeClr>
                </a:solidFill>
              </a:rPr>
              <a:t>1</a:t>
            </a:r>
            <a:endParaRPr lang="en-GB" dirty="0">
              <a:solidFill>
                <a:schemeClr val="accent1">
                  <a:lumMod val="60000"/>
                  <a:lumOff val="40000"/>
                </a:schemeClr>
              </a:solidFill>
            </a:endParaRPr>
          </a:p>
        </p:txBody>
      </p:sp>
      <p:sp>
        <p:nvSpPr>
          <p:cNvPr id="13" name="TextBox 12"/>
          <p:cNvSpPr txBox="1"/>
          <p:nvPr/>
        </p:nvSpPr>
        <p:spPr>
          <a:xfrm>
            <a:off x="2850721" y="4797152"/>
            <a:ext cx="310745" cy="369332"/>
          </a:xfrm>
          <a:prstGeom prst="rect">
            <a:avLst/>
          </a:prstGeom>
          <a:noFill/>
        </p:spPr>
        <p:txBody>
          <a:bodyPr wrap="square" rtlCol="0">
            <a:spAutoFit/>
          </a:bodyPr>
          <a:lstStyle/>
          <a:p>
            <a:r>
              <a:rPr lang="en-GB" dirty="0" smtClean="0">
                <a:solidFill>
                  <a:schemeClr val="accent1">
                    <a:lumMod val="60000"/>
                    <a:lumOff val="40000"/>
                  </a:schemeClr>
                </a:solidFill>
              </a:rPr>
              <a:t>1</a:t>
            </a:r>
            <a:endParaRPr lang="en-GB" dirty="0">
              <a:solidFill>
                <a:schemeClr val="accent1">
                  <a:lumMod val="60000"/>
                  <a:lumOff val="40000"/>
                </a:schemeClr>
              </a:solidFill>
            </a:endParaRPr>
          </a:p>
        </p:txBody>
      </p:sp>
      <p:sp>
        <p:nvSpPr>
          <p:cNvPr id="14" name="TextBox 13"/>
          <p:cNvSpPr txBox="1"/>
          <p:nvPr/>
        </p:nvSpPr>
        <p:spPr>
          <a:xfrm>
            <a:off x="3297306" y="5063118"/>
            <a:ext cx="310745" cy="369332"/>
          </a:xfrm>
          <a:prstGeom prst="rect">
            <a:avLst/>
          </a:prstGeom>
          <a:noFill/>
        </p:spPr>
        <p:txBody>
          <a:bodyPr wrap="square" rtlCol="0">
            <a:spAutoFit/>
          </a:bodyPr>
          <a:lstStyle/>
          <a:p>
            <a:r>
              <a:rPr lang="en-GB" dirty="0" smtClean="0">
                <a:solidFill>
                  <a:schemeClr val="accent1">
                    <a:lumMod val="60000"/>
                    <a:lumOff val="40000"/>
                  </a:schemeClr>
                </a:solidFill>
              </a:rPr>
              <a:t>5</a:t>
            </a:r>
            <a:endParaRPr lang="en-GB" dirty="0">
              <a:solidFill>
                <a:schemeClr val="accent1">
                  <a:lumMod val="60000"/>
                  <a:lumOff val="40000"/>
                </a:schemeClr>
              </a:solidFill>
            </a:endParaRPr>
          </a:p>
        </p:txBody>
      </p:sp>
      <p:sp>
        <p:nvSpPr>
          <p:cNvPr id="15" name="TextBox 14"/>
          <p:cNvSpPr txBox="1"/>
          <p:nvPr/>
        </p:nvSpPr>
        <p:spPr>
          <a:xfrm>
            <a:off x="3512230" y="3262566"/>
            <a:ext cx="310745" cy="369332"/>
          </a:xfrm>
          <a:prstGeom prst="rect">
            <a:avLst/>
          </a:prstGeom>
          <a:noFill/>
        </p:spPr>
        <p:txBody>
          <a:bodyPr wrap="square" rtlCol="0">
            <a:spAutoFit/>
          </a:bodyPr>
          <a:lstStyle/>
          <a:p>
            <a:r>
              <a:rPr lang="en-GB" dirty="0" smtClean="0">
                <a:solidFill>
                  <a:schemeClr val="accent1">
                    <a:lumMod val="60000"/>
                    <a:lumOff val="40000"/>
                  </a:schemeClr>
                </a:solidFill>
              </a:rPr>
              <a:t>2</a:t>
            </a:r>
            <a:endParaRPr lang="en-GB" dirty="0">
              <a:solidFill>
                <a:schemeClr val="accent1">
                  <a:lumMod val="60000"/>
                  <a:lumOff val="40000"/>
                </a:schemeClr>
              </a:solidFill>
            </a:endParaRPr>
          </a:p>
        </p:txBody>
      </p:sp>
      <p:sp>
        <p:nvSpPr>
          <p:cNvPr id="16" name="TextBox 15"/>
          <p:cNvSpPr txBox="1"/>
          <p:nvPr/>
        </p:nvSpPr>
        <p:spPr>
          <a:xfrm>
            <a:off x="3010269" y="5183982"/>
            <a:ext cx="310745" cy="369332"/>
          </a:xfrm>
          <a:prstGeom prst="rect">
            <a:avLst/>
          </a:prstGeom>
          <a:noFill/>
        </p:spPr>
        <p:txBody>
          <a:bodyPr wrap="square" rtlCol="0">
            <a:spAutoFit/>
          </a:bodyPr>
          <a:lstStyle/>
          <a:p>
            <a:r>
              <a:rPr lang="en-GB" dirty="0" smtClean="0">
                <a:solidFill>
                  <a:schemeClr val="accent1">
                    <a:lumMod val="60000"/>
                    <a:lumOff val="40000"/>
                  </a:schemeClr>
                </a:solidFill>
              </a:rPr>
              <a:t>1</a:t>
            </a:r>
            <a:endParaRPr lang="en-GB" dirty="0">
              <a:solidFill>
                <a:schemeClr val="accent1">
                  <a:lumMod val="60000"/>
                  <a:lumOff val="40000"/>
                </a:schemeClr>
              </a:solidFill>
            </a:endParaRPr>
          </a:p>
        </p:txBody>
      </p:sp>
      <p:sp>
        <p:nvSpPr>
          <p:cNvPr id="17" name="TextBox 16"/>
          <p:cNvSpPr txBox="1"/>
          <p:nvPr/>
        </p:nvSpPr>
        <p:spPr>
          <a:xfrm>
            <a:off x="2986561" y="4981818"/>
            <a:ext cx="310745" cy="369332"/>
          </a:xfrm>
          <a:prstGeom prst="rect">
            <a:avLst/>
          </a:prstGeom>
          <a:noFill/>
        </p:spPr>
        <p:txBody>
          <a:bodyPr wrap="square" rtlCol="0">
            <a:spAutoFit/>
          </a:bodyPr>
          <a:lstStyle/>
          <a:p>
            <a:r>
              <a:rPr lang="en-GB" dirty="0" smtClean="0">
                <a:solidFill>
                  <a:schemeClr val="accent1">
                    <a:lumMod val="60000"/>
                    <a:lumOff val="40000"/>
                  </a:schemeClr>
                </a:solidFill>
              </a:rPr>
              <a:t>3</a:t>
            </a:r>
            <a:endParaRPr lang="en-GB" dirty="0">
              <a:solidFill>
                <a:schemeClr val="accent1">
                  <a:lumMod val="60000"/>
                  <a:lumOff val="40000"/>
                </a:scheme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886916326"/>
              </p:ext>
            </p:extLst>
          </p:nvPr>
        </p:nvGraphicFramePr>
        <p:xfrm>
          <a:off x="5038340" y="1938540"/>
          <a:ext cx="3642978" cy="4370782"/>
        </p:xfrm>
        <a:graphic>
          <a:graphicData uri="http://schemas.openxmlformats.org/drawingml/2006/table">
            <a:tbl>
              <a:tblPr firstRow="1" firstCol="1" bandRow="1"/>
              <a:tblGrid>
                <a:gridCol w="2250030"/>
                <a:gridCol w="1392948"/>
              </a:tblGrid>
              <a:tr h="336214">
                <a:tc>
                  <a:txBody>
                    <a:bodyPr/>
                    <a:lstStyle/>
                    <a:p>
                      <a:pPr algn="just">
                        <a:spcAft>
                          <a:spcPts val="0"/>
                        </a:spcAft>
                      </a:pPr>
                      <a:r>
                        <a:rPr lang="en-GB" sz="1200" b="1" dirty="0" smtClean="0">
                          <a:effectLst/>
                          <a:latin typeface="Arial"/>
                          <a:ea typeface="Calibri"/>
                        </a:rPr>
                        <a:t>LOCALITY/BOARD</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just">
                        <a:spcAft>
                          <a:spcPts val="0"/>
                        </a:spcAft>
                      </a:pPr>
                      <a:r>
                        <a:rPr lang="en-GB" sz="1200" b="1">
                          <a:effectLst/>
                          <a:latin typeface="Arial"/>
                          <a:ea typeface="Calibri"/>
                        </a:rPr>
                        <a:t>Number</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36214">
                <a:tc>
                  <a:txBody>
                    <a:bodyPr/>
                    <a:lstStyle/>
                    <a:p>
                      <a:pPr algn="just">
                        <a:spcAft>
                          <a:spcPts val="0"/>
                        </a:spcAft>
                      </a:pPr>
                      <a:r>
                        <a:rPr lang="en-GB" sz="1200">
                          <a:effectLst/>
                          <a:latin typeface="Arial"/>
                          <a:ea typeface="Calibri"/>
                        </a:rPr>
                        <a:t>East Dumbartonshire</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1</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a:effectLst/>
                          <a:latin typeface="Arial"/>
                          <a:ea typeface="Calibri"/>
                        </a:rPr>
                        <a:t>East Lothian</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1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a:effectLst/>
                          <a:latin typeface="Arial"/>
                          <a:ea typeface="Calibri"/>
                        </a:rPr>
                        <a:t>Dumfries and Galloway</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4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a:effectLst/>
                          <a:latin typeface="Arial"/>
                          <a:ea typeface="Calibri"/>
                        </a:rPr>
                        <a:t>Falkirk</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2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dirty="0">
                          <a:effectLst/>
                          <a:latin typeface="Arial"/>
                          <a:ea typeface="Calibri"/>
                        </a:rPr>
                        <a:t>Fife</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2</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a:effectLst/>
                          <a:latin typeface="Arial"/>
                          <a:ea typeface="Calibri"/>
                        </a:rPr>
                        <a:t>Glasgow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2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a:effectLst/>
                          <a:latin typeface="Arial"/>
                          <a:ea typeface="Calibri"/>
                        </a:rPr>
                        <a:t>Highlands</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1</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a:effectLst/>
                          <a:latin typeface="Arial"/>
                          <a:ea typeface="Calibri"/>
                        </a:rPr>
                        <a:t>Inverclyde</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1</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dirty="0">
                          <a:effectLst/>
                          <a:latin typeface="Arial"/>
                          <a:ea typeface="Calibri"/>
                        </a:rPr>
                        <a:t>Lanarkshire</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5</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a:effectLst/>
                          <a:latin typeface="Arial"/>
                          <a:ea typeface="Calibri"/>
                        </a:rPr>
                        <a:t>Moray</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2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a:effectLst/>
                          <a:latin typeface="Arial"/>
                          <a:ea typeface="Calibri"/>
                        </a:rPr>
                        <a:t>North Ayrshire</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a:ea typeface="Calibri"/>
                        </a:rPr>
                        <a:t>1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14">
                <a:tc>
                  <a:txBody>
                    <a:bodyPr/>
                    <a:lstStyle/>
                    <a:p>
                      <a:pPr algn="just">
                        <a:spcAft>
                          <a:spcPts val="0"/>
                        </a:spcAft>
                      </a:pPr>
                      <a:r>
                        <a:rPr lang="en-GB" sz="1200" dirty="0">
                          <a:effectLst/>
                          <a:latin typeface="Arial"/>
                          <a:ea typeface="Calibri"/>
                        </a:rPr>
                        <a:t>Renfrewshire</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Arial"/>
                          <a:ea typeface="Calibri"/>
                        </a:rPr>
                        <a:t>3</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ectangle 3"/>
          <p:cNvSpPr>
            <a:spLocks noChangeArrowheads="1"/>
          </p:cNvSpPr>
          <p:nvPr/>
        </p:nvSpPr>
        <p:spPr bwMode="auto">
          <a:xfrm>
            <a:off x="3041650" y="2871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p:nvPr/>
        </p:nvSpPr>
        <p:spPr>
          <a:xfrm>
            <a:off x="5796136" y="6396335"/>
            <a:ext cx="2808312" cy="461665"/>
          </a:xfrm>
          <a:prstGeom prst="rect">
            <a:avLst/>
          </a:prstGeom>
        </p:spPr>
        <p:txBody>
          <a:bodyPr wrap="square">
            <a:spAutoFit/>
          </a:bodyPr>
          <a:lstStyle/>
          <a:p>
            <a:r>
              <a:rPr lang="en-GB" sz="1200" dirty="0" smtClean="0">
                <a:solidFill>
                  <a:srgbClr val="778085"/>
                </a:solidFill>
              </a:rPr>
              <a:t>Map of Scotland provided courtesy of FreeVectorMaps.com</a:t>
            </a:r>
            <a:endParaRPr lang="en-GB" sz="1200" dirty="0">
              <a:solidFill>
                <a:srgbClr val="778085"/>
              </a:solidFill>
            </a:endParaRPr>
          </a:p>
        </p:txBody>
      </p:sp>
    </p:spTree>
    <p:extLst>
      <p:ext uri="{BB962C8B-B14F-4D97-AF65-F5344CB8AC3E}">
        <p14:creationId xmlns:p14="http://schemas.microsoft.com/office/powerpoint/2010/main" val="119251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Demographics – Age &amp; Sex</a:t>
            </a:r>
            <a:endParaRPr lang="en-GB" dirty="0"/>
          </a:p>
        </p:txBody>
      </p:sp>
      <p:pic>
        <p:nvPicPr>
          <p:cNvPr id="27649" name="Pictur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3995" y="1598222"/>
            <a:ext cx="3856172" cy="444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4409" y="1123856"/>
            <a:ext cx="223224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72026" y="3057756"/>
            <a:ext cx="3504430" cy="2308324"/>
          </a:xfrm>
          <a:prstGeom prst="rect">
            <a:avLst/>
          </a:prstGeom>
          <a:noFill/>
        </p:spPr>
        <p:txBody>
          <a:bodyPr wrap="square" rtlCol="0">
            <a:spAutoFit/>
          </a:bodyPr>
          <a:lstStyle/>
          <a:p>
            <a:r>
              <a:rPr lang="en-GB" sz="2400" dirty="0" smtClean="0"/>
              <a:t>N= 25</a:t>
            </a:r>
          </a:p>
          <a:p>
            <a:r>
              <a:rPr lang="en-GB" sz="2400" dirty="0" smtClean="0"/>
              <a:t>Mean age = 15.5</a:t>
            </a:r>
          </a:p>
          <a:p>
            <a:r>
              <a:rPr lang="en-GB" sz="2400" dirty="0" smtClean="0"/>
              <a:t>Mode = 16</a:t>
            </a:r>
          </a:p>
          <a:p>
            <a:r>
              <a:rPr lang="en-GB" sz="2400" dirty="0" smtClean="0"/>
              <a:t>Range 12-17</a:t>
            </a:r>
          </a:p>
          <a:p>
            <a:r>
              <a:rPr lang="en-GB" sz="2400" dirty="0" smtClean="0"/>
              <a:t>Male = 19</a:t>
            </a:r>
          </a:p>
          <a:p>
            <a:r>
              <a:rPr lang="en-GB" sz="2400" dirty="0" smtClean="0"/>
              <a:t>Female = 6</a:t>
            </a:r>
            <a:endParaRPr lang="en-GB" sz="2400" dirty="0"/>
          </a:p>
        </p:txBody>
      </p:sp>
    </p:spTree>
    <p:extLst>
      <p:ext uri="{BB962C8B-B14F-4D97-AF65-F5344CB8AC3E}">
        <p14:creationId xmlns:p14="http://schemas.microsoft.com/office/powerpoint/2010/main" val="282381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IVY: Risks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7707596"/>
              </p:ext>
            </p:extLst>
          </p:nvPr>
        </p:nvGraphicFramePr>
        <p:xfrm>
          <a:off x="472521" y="2072231"/>
          <a:ext cx="8252380" cy="39975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2521" y="5978027"/>
            <a:ext cx="7777470" cy="646331"/>
          </a:xfrm>
          <a:prstGeom prst="rect">
            <a:avLst/>
          </a:prstGeom>
          <a:noFill/>
        </p:spPr>
        <p:txBody>
          <a:bodyPr wrap="square" rtlCol="0">
            <a:spAutoFit/>
          </a:bodyPr>
          <a:lstStyle/>
          <a:p>
            <a:r>
              <a:rPr lang="en-US" dirty="0" smtClean="0"/>
              <a:t>*64% co-morbid risk to other presentations</a:t>
            </a:r>
          </a:p>
          <a:p>
            <a:r>
              <a:rPr lang="en-US" dirty="0" smtClean="0">
                <a:effectLst>
                  <a:glow rad="228600">
                    <a:schemeClr val="accent1">
                      <a:satMod val="175000"/>
                      <a:alpha val="40000"/>
                    </a:schemeClr>
                  </a:glow>
                </a:effectLst>
              </a:rPr>
              <a:t>*</a:t>
            </a:r>
            <a:r>
              <a:rPr lang="en-US" dirty="0" err="1" smtClean="0">
                <a:effectLst>
                  <a:glow rad="228600">
                    <a:schemeClr val="accent1">
                      <a:satMod val="175000"/>
                      <a:alpha val="40000"/>
                    </a:schemeClr>
                  </a:glow>
                </a:effectLst>
              </a:rPr>
              <a:t>approx</a:t>
            </a:r>
            <a:r>
              <a:rPr lang="en-US" dirty="0" smtClean="0">
                <a:effectLst>
                  <a:glow rad="228600">
                    <a:schemeClr val="accent1">
                      <a:satMod val="175000"/>
                      <a:alpha val="40000"/>
                    </a:schemeClr>
                  </a:glow>
                </a:effectLst>
              </a:rPr>
              <a:t> 30% suicide/self-harm</a:t>
            </a:r>
            <a:endParaRPr lang="en-US" dirty="0">
              <a:effectLst>
                <a:glow rad="228600">
                  <a:schemeClr val="accent1">
                    <a:satMod val="175000"/>
                    <a:alpha val="40000"/>
                  </a:schemeClr>
                </a:glow>
              </a:effectLst>
            </a:endParaRPr>
          </a:p>
        </p:txBody>
      </p:sp>
    </p:spTree>
    <p:extLst>
      <p:ext uri="{BB962C8B-B14F-4D97-AF65-F5344CB8AC3E}">
        <p14:creationId xmlns:p14="http://schemas.microsoft.com/office/powerpoint/2010/main" val="299303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Youth Violence: Nature and Scope</a:t>
            </a:r>
            <a:endParaRPr lang="en-US" b="1"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1529147084"/>
              </p:ext>
            </p:extLst>
          </p:nvPr>
        </p:nvGraphicFramePr>
        <p:xfrm>
          <a:off x="457200" y="1738001"/>
          <a:ext cx="7952014" cy="3099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descr="James_bulger.jpg"/>
          <p:cNvPicPr>
            <a:picLocks noChangeAspect="1"/>
          </p:cNvPicPr>
          <p:nvPr/>
        </p:nvPicPr>
        <p:blipFill>
          <a:blip r:embed="rId8">
            <a:extLst>
              <a:ext uri="{28A0092B-C50C-407E-A947-70E740481C1C}">
                <a14:useLocalDpi xmlns:a14="http://schemas.microsoft.com/office/drawing/2010/main" val="0"/>
              </a:ext>
            </a:extLst>
          </a:blip>
          <a:srcRect l="-17828" r="-17828"/>
          <a:stretch>
            <a:fillRect/>
          </a:stretch>
        </p:blipFill>
        <p:spPr>
          <a:xfrm>
            <a:off x="346411" y="5157193"/>
            <a:ext cx="1517051" cy="1439866"/>
          </a:xfrm>
          <a:prstGeom prst="rect">
            <a:avLst/>
          </a:prstGeom>
        </p:spPr>
      </p:pic>
      <p:pic>
        <p:nvPicPr>
          <p:cNvPr id="5" name="Content Placeholder 3" descr="220px-ThompsonVenable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20252" y="5157193"/>
            <a:ext cx="1811509" cy="143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220px-Mary-bell-wiki.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3431762" y="5157194"/>
            <a:ext cx="1040396" cy="1439866"/>
          </a:xfrm>
          <a:prstGeom prst="rect">
            <a:avLst/>
          </a:prstGeom>
        </p:spPr>
      </p:pic>
      <p:pic>
        <p:nvPicPr>
          <p:cNvPr id="7" name="Content Placeholder 3" descr="iainmccarron.jpg"/>
          <p:cNvPicPr>
            <a:picLocks noChangeAspect="1"/>
          </p:cNvPicPr>
          <p:nvPr/>
        </p:nvPicPr>
        <p:blipFill rotWithShape="1">
          <a:blip r:embed="rId11">
            <a:extLst>
              <a:ext uri="{28A0092B-C50C-407E-A947-70E740481C1C}">
                <a14:useLocalDpi xmlns:a14="http://schemas.microsoft.com/office/drawing/2010/main" val="0"/>
              </a:ext>
            </a:extLst>
          </a:blip>
          <a:srcRect l="25172" r="21525"/>
          <a:stretch/>
        </p:blipFill>
        <p:spPr>
          <a:xfrm>
            <a:off x="4472158" y="5157194"/>
            <a:ext cx="1107954" cy="1439865"/>
          </a:xfrm>
          <a:prstGeom prst="rect">
            <a:avLst/>
          </a:prstGeom>
        </p:spPr>
      </p:pic>
      <p:pic>
        <p:nvPicPr>
          <p:cNvPr id="8" name="Picture 4" descr="lukemitchel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580112" y="5157192"/>
            <a:ext cx="1094443" cy="143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columbin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6542321" y="5157192"/>
            <a:ext cx="1134774" cy="1439866"/>
          </a:xfrm>
          <a:prstGeom prst="rect">
            <a:avLst/>
          </a:prstGeom>
        </p:spPr>
      </p:pic>
      <p:pic>
        <p:nvPicPr>
          <p:cNvPr id="10" name="Picture 4" descr="gangfighting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93541" y="5174319"/>
            <a:ext cx="1202537" cy="14398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5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9286"/>
            <a:ext cx="8913813" cy="914400"/>
          </a:xfrm>
        </p:spPr>
        <p:txBody>
          <a:bodyPr/>
          <a:lstStyle/>
          <a:p>
            <a:r>
              <a:rPr lang="en-GB" dirty="0" smtClean="0"/>
              <a:t>IVY: Psychological/Mental Disorders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8677767"/>
              </p:ext>
            </p:extLst>
          </p:nvPr>
        </p:nvGraphicFramePr>
        <p:xfrm>
          <a:off x="539552" y="1846632"/>
          <a:ext cx="6548247" cy="4766451"/>
        </p:xfrm>
        <a:graphic>
          <a:graphicData uri="http://schemas.openxmlformats.org/drawingml/2006/table">
            <a:tbl>
              <a:tblPr firstRow="1" firstCol="1" bandRow="1"/>
              <a:tblGrid>
                <a:gridCol w="4568195"/>
                <a:gridCol w="1980052"/>
              </a:tblGrid>
              <a:tr h="222297">
                <a:tc>
                  <a:txBody>
                    <a:bodyPr/>
                    <a:lstStyle/>
                    <a:p>
                      <a:pPr algn="just">
                        <a:spcAft>
                          <a:spcPts val="0"/>
                        </a:spcAft>
                      </a:pPr>
                      <a:r>
                        <a:rPr lang="en-GB" sz="1400" b="1" dirty="0">
                          <a:effectLst/>
                          <a:latin typeface="Arial"/>
                          <a:ea typeface="Calibri"/>
                        </a:rPr>
                        <a:t>Diagnosed or Suspected Difficulty</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just">
                        <a:spcAft>
                          <a:spcPts val="0"/>
                        </a:spcAft>
                      </a:pPr>
                      <a:r>
                        <a:rPr lang="en-GB" sz="1400" b="1" dirty="0">
                          <a:effectLst/>
                          <a:latin typeface="Arial"/>
                          <a:ea typeface="Calibri"/>
                        </a:rPr>
                        <a:t>Number</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9166">
                <a:tc>
                  <a:txBody>
                    <a:bodyPr/>
                    <a:lstStyle/>
                    <a:p>
                      <a:pPr algn="just">
                        <a:spcAft>
                          <a:spcPts val="0"/>
                        </a:spcAft>
                      </a:pPr>
                      <a:r>
                        <a:rPr lang="en-GB" sz="1400" b="1" dirty="0">
                          <a:effectLst/>
                          <a:latin typeface="Arial"/>
                          <a:ea typeface="Calibri"/>
                        </a:rPr>
                        <a:t>Anger</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dirty="0">
                          <a:effectLst/>
                          <a:latin typeface="Arial"/>
                          <a:ea typeface="Calibri"/>
                        </a:rPr>
                        <a:t>7</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Anxiety</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Arial"/>
                          <a:ea typeface="Calibri"/>
                        </a:rPr>
                        <a:t>1</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b="1" dirty="0">
                          <a:effectLst/>
                          <a:latin typeface="Arial"/>
                          <a:ea typeface="Calibri"/>
                        </a:rPr>
                        <a:t>Autism Spectrum Disorder</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dirty="0">
                          <a:effectLst/>
                          <a:latin typeface="Arial"/>
                          <a:ea typeface="Calibri"/>
                        </a:rPr>
                        <a:t>6</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b="1" dirty="0">
                          <a:effectLst/>
                          <a:latin typeface="Arial"/>
                          <a:ea typeface="Calibri"/>
                        </a:rPr>
                        <a:t>Attachment Disorder</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a:effectLst/>
                          <a:latin typeface="Arial"/>
                          <a:ea typeface="Calibri"/>
                        </a:rPr>
                        <a:t>5 </a:t>
                      </a:r>
                      <a:endParaRPr lang="en-GB" sz="14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b="1" dirty="0">
                          <a:effectLst/>
                          <a:latin typeface="Arial"/>
                          <a:ea typeface="Calibri"/>
                        </a:rPr>
                        <a:t>Attention Deficit Hyperactivity Disorder</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dirty="0">
                          <a:effectLst/>
                          <a:latin typeface="Arial"/>
                          <a:ea typeface="Calibri"/>
                        </a:rPr>
                        <a:t>6</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dirty="0">
                          <a:effectLst/>
                          <a:latin typeface="Arial"/>
                          <a:ea typeface="Calibri"/>
                        </a:rPr>
                        <a:t>Communication Disorder</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Arial"/>
                          <a:ea typeface="Calibri"/>
                        </a:rPr>
                        <a:t>1 </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b="1" dirty="0">
                          <a:effectLst/>
                          <a:latin typeface="Arial"/>
                          <a:ea typeface="Calibri"/>
                        </a:rPr>
                        <a:t>Complex Post Traumatic Stress</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dirty="0">
                          <a:effectLst/>
                          <a:latin typeface="Arial"/>
                          <a:ea typeface="Calibri"/>
                        </a:rPr>
                        <a:t>6 </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b="1">
                          <a:effectLst/>
                          <a:latin typeface="Arial"/>
                          <a:ea typeface="Calibri"/>
                        </a:rPr>
                        <a:t>Deliberate Self-Harm</a:t>
                      </a:r>
                      <a:endParaRPr lang="en-GB" sz="14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dirty="0">
                          <a:effectLst/>
                          <a:latin typeface="Arial"/>
                          <a:ea typeface="Calibri"/>
                        </a:rPr>
                        <a:t>7</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Dissociation</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Arial"/>
                          <a:ea typeface="Calibri"/>
                        </a:rPr>
                        <a:t>2 </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Eating Difficulties</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Arial"/>
                          <a:ea typeface="Calibri"/>
                        </a:rPr>
                        <a:t>2 </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b="1" dirty="0">
                          <a:effectLst/>
                          <a:latin typeface="Arial"/>
                          <a:ea typeface="Calibri"/>
                        </a:rPr>
                        <a:t>Emotional Dysregulation</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dirty="0">
                          <a:effectLst/>
                          <a:latin typeface="Arial"/>
                          <a:ea typeface="Calibri"/>
                        </a:rPr>
                        <a:t>6 </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Learning Disability</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Arial"/>
                          <a:ea typeface="Calibri"/>
                        </a:rPr>
                        <a:t>2 </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Low Mood</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Arial"/>
                          <a:ea typeface="Calibri"/>
                        </a:rPr>
                        <a:t>2 </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Oppositional Defiant/Conduct Disorder</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dirty="0">
                          <a:effectLst/>
                          <a:latin typeface="Arial"/>
                          <a:ea typeface="Calibri"/>
                        </a:rPr>
                        <a:t>2 </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Psychosis</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Arial"/>
                          <a:ea typeface="Calibri"/>
                        </a:rPr>
                        <a:t>2 </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Sleep Difficulties</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Arial"/>
                          <a:ea typeface="Calibri"/>
                        </a:rPr>
                        <a:t>2 </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b="1" dirty="0">
                          <a:effectLst/>
                          <a:latin typeface="Arial"/>
                          <a:ea typeface="Calibri"/>
                        </a:rPr>
                        <a:t>Substance Misuse Difficulties (Alcohol/Drugs)</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dirty="0">
                          <a:effectLst/>
                          <a:latin typeface="Arial"/>
                          <a:ea typeface="Calibri"/>
                        </a:rPr>
                        <a:t>7 </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b="1">
                          <a:effectLst/>
                          <a:latin typeface="Arial"/>
                          <a:ea typeface="Calibri"/>
                        </a:rPr>
                        <a:t>Suicidal Ideation/Action</a:t>
                      </a:r>
                      <a:endParaRPr lang="en-GB" sz="14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b="1" dirty="0">
                          <a:effectLst/>
                          <a:latin typeface="Arial"/>
                          <a:ea typeface="Calibri"/>
                        </a:rPr>
                        <a:t>6</a:t>
                      </a:r>
                      <a:endParaRPr lang="en-GB"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66">
                <a:tc>
                  <a:txBody>
                    <a:bodyPr/>
                    <a:lstStyle/>
                    <a:p>
                      <a:pPr algn="just">
                        <a:spcAft>
                          <a:spcPts val="0"/>
                        </a:spcAft>
                      </a:pPr>
                      <a:r>
                        <a:rPr lang="en-GB" sz="1400">
                          <a:effectLst/>
                          <a:latin typeface="Arial"/>
                          <a:ea typeface="Calibri"/>
                        </a:rPr>
                        <a:t>Unusual perceptual experiences </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dirty="0">
                          <a:effectLst/>
                          <a:latin typeface="Arial"/>
                          <a:ea typeface="Calibri"/>
                        </a:rPr>
                        <a:t>3 </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5958" y="116632"/>
            <a:ext cx="223224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75267" y="2044394"/>
            <a:ext cx="1738546" cy="707886"/>
          </a:xfrm>
          <a:prstGeom prst="rect">
            <a:avLst/>
          </a:prstGeom>
          <a:noFill/>
        </p:spPr>
        <p:txBody>
          <a:bodyPr wrap="square" rtlCol="0">
            <a:spAutoFit/>
          </a:bodyPr>
          <a:lstStyle/>
          <a:p>
            <a:r>
              <a:rPr lang="en-GB" sz="2000" dirty="0" smtClean="0">
                <a:solidFill>
                  <a:srgbClr val="000000"/>
                </a:solidFill>
              </a:rPr>
              <a:t>N=17</a:t>
            </a:r>
          </a:p>
          <a:p>
            <a:r>
              <a:rPr lang="en-GB" sz="2000" dirty="0" smtClean="0">
                <a:solidFill>
                  <a:srgbClr val="000000"/>
                </a:solidFill>
              </a:rPr>
              <a:t>MEAN = 4.4</a:t>
            </a:r>
            <a:endParaRPr lang="en-GB" sz="2000" dirty="0">
              <a:solidFill>
                <a:srgbClr val="000000"/>
              </a:solidFill>
            </a:endParaRPr>
          </a:p>
        </p:txBody>
      </p:sp>
    </p:spTree>
    <p:extLst>
      <p:ext uri="{BB962C8B-B14F-4D97-AF65-F5344CB8AC3E}">
        <p14:creationId xmlns:p14="http://schemas.microsoft.com/office/powerpoint/2010/main" val="242660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IVY: Common Experiences </a:t>
            </a:r>
            <a:endParaRPr lang="en-US" dirty="0"/>
          </a:p>
        </p:txBody>
      </p:sp>
      <p:sp>
        <p:nvSpPr>
          <p:cNvPr id="3" name="Content Placeholder 2"/>
          <p:cNvSpPr>
            <a:spLocks noGrp="1"/>
          </p:cNvSpPr>
          <p:nvPr>
            <p:ph idx="1"/>
          </p:nvPr>
        </p:nvSpPr>
        <p:spPr>
          <a:xfrm>
            <a:off x="590650" y="2027369"/>
            <a:ext cx="8134250" cy="3670767"/>
          </a:xfrm>
        </p:spPr>
        <p:txBody>
          <a:bodyPr>
            <a:normAutofit fontScale="47500" lnSpcReduction="20000"/>
          </a:bodyPr>
          <a:lstStyle/>
          <a:p>
            <a:r>
              <a:rPr lang="en-US" sz="2900" b="1" dirty="0" smtClean="0"/>
              <a:t>Multiple placement breakdowns</a:t>
            </a:r>
          </a:p>
          <a:p>
            <a:r>
              <a:rPr lang="en-US" sz="2900" b="1" dirty="0" smtClean="0">
                <a:effectLst>
                  <a:glow rad="228600">
                    <a:schemeClr val="accent1">
                      <a:satMod val="175000"/>
                      <a:alpha val="40000"/>
                    </a:schemeClr>
                  </a:glow>
                </a:effectLst>
              </a:rPr>
              <a:t>76% experienced domestic violence  </a:t>
            </a:r>
          </a:p>
          <a:p>
            <a:r>
              <a:rPr lang="en-US" sz="2900" b="1" dirty="0" smtClean="0">
                <a:effectLst>
                  <a:glow rad="228600">
                    <a:schemeClr val="accent1">
                      <a:satMod val="175000"/>
                      <a:alpha val="40000"/>
                    </a:schemeClr>
                  </a:glow>
                </a:effectLst>
              </a:rPr>
              <a:t>88% experienced child maltreatment </a:t>
            </a:r>
          </a:p>
          <a:p>
            <a:r>
              <a:rPr lang="en-US" sz="2900" b="1" dirty="0" smtClean="0"/>
              <a:t>Parental substance misuse</a:t>
            </a:r>
          </a:p>
          <a:p>
            <a:r>
              <a:rPr lang="en-US" sz="2900" b="1" dirty="0" smtClean="0"/>
              <a:t>Parental separation/divorce</a:t>
            </a:r>
          </a:p>
          <a:p>
            <a:r>
              <a:rPr lang="en-US" sz="2900" b="1" dirty="0" err="1" smtClean="0"/>
              <a:t>Behaviour</a:t>
            </a:r>
            <a:r>
              <a:rPr lang="en-US" sz="2900" b="1" dirty="0" smtClean="0"/>
              <a:t> problems in childhood</a:t>
            </a:r>
          </a:p>
          <a:p>
            <a:r>
              <a:rPr lang="en-US" sz="2900" b="1" dirty="0" smtClean="0"/>
              <a:t>Poor school attainment</a:t>
            </a:r>
          </a:p>
          <a:p>
            <a:r>
              <a:rPr lang="en-US" sz="2900" b="1" dirty="0" smtClean="0"/>
              <a:t>Absence positive/enduring friendships</a:t>
            </a:r>
          </a:p>
          <a:p>
            <a:r>
              <a:rPr lang="en-US" sz="2900" b="1" dirty="0" smtClean="0"/>
              <a:t>Little sense of the future</a:t>
            </a:r>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5429243"/>
            <a:ext cx="1884363"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88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IVY: Level 2</a:t>
            </a:r>
            <a:endParaRPr lang="en-GB" dirty="0"/>
          </a:p>
        </p:txBody>
      </p:sp>
      <p:sp>
        <p:nvSpPr>
          <p:cNvPr id="3" name="Content Placeholder 2"/>
          <p:cNvSpPr>
            <a:spLocks noGrp="1"/>
          </p:cNvSpPr>
          <p:nvPr>
            <p:ph idx="1"/>
          </p:nvPr>
        </p:nvSpPr>
        <p:spPr>
          <a:xfrm>
            <a:off x="664481" y="2595562"/>
            <a:ext cx="8060419" cy="3670767"/>
          </a:xfrm>
        </p:spPr>
        <p:txBody>
          <a:bodyPr>
            <a:normAutofit fontScale="40000" lnSpcReduction="20000"/>
          </a:bodyPr>
          <a:lstStyle/>
          <a:p>
            <a:pPr>
              <a:buNone/>
            </a:pPr>
            <a:r>
              <a:rPr lang="en-GB" sz="9000" dirty="0" smtClean="0">
                <a:solidFill>
                  <a:srgbClr val="00991F"/>
                </a:solidFill>
              </a:rPr>
              <a:t>10 offered			9 accepted</a:t>
            </a:r>
          </a:p>
          <a:p>
            <a:pPr>
              <a:buNone/>
            </a:pPr>
            <a:endParaRPr lang="en-GB" sz="3600" dirty="0">
              <a:solidFill>
                <a:srgbClr val="951B81"/>
              </a:solidFill>
            </a:endParaRPr>
          </a:p>
          <a:p>
            <a:pPr>
              <a:buNone/>
            </a:pPr>
            <a:r>
              <a:rPr lang="en-GB" sz="5100" dirty="0" smtClean="0">
                <a:solidFill>
                  <a:schemeClr val="accent1">
                    <a:lumMod val="60000"/>
                    <a:lumOff val="40000"/>
                  </a:schemeClr>
                </a:solidFill>
              </a:rPr>
              <a:t>	</a:t>
            </a:r>
            <a:r>
              <a:rPr lang="en-GB" sz="5100" b="1" dirty="0" smtClean="0">
                <a:solidFill>
                  <a:schemeClr val="accent1">
                    <a:lumMod val="60000"/>
                    <a:lumOff val="40000"/>
                  </a:schemeClr>
                </a:solidFill>
              </a:rPr>
              <a:t>Learning Disability</a:t>
            </a:r>
          </a:p>
          <a:p>
            <a:pPr>
              <a:buNone/>
            </a:pPr>
            <a:endParaRPr lang="en-GB" sz="5100" b="1" dirty="0" smtClean="0">
              <a:solidFill>
                <a:schemeClr val="accent1">
                  <a:lumMod val="60000"/>
                  <a:lumOff val="40000"/>
                </a:schemeClr>
              </a:solidFill>
            </a:endParaRPr>
          </a:p>
          <a:p>
            <a:pPr>
              <a:buNone/>
            </a:pPr>
            <a:r>
              <a:rPr lang="en-GB" sz="5100" b="1" dirty="0" smtClean="0">
                <a:solidFill>
                  <a:schemeClr val="accent1">
                    <a:lumMod val="60000"/>
                    <a:lumOff val="40000"/>
                  </a:schemeClr>
                </a:solidFill>
              </a:rPr>
              <a:t>				Personality</a:t>
            </a:r>
          </a:p>
          <a:p>
            <a:pPr>
              <a:buNone/>
            </a:pPr>
            <a:endParaRPr lang="en-GB" sz="5100" b="1" dirty="0" smtClean="0">
              <a:solidFill>
                <a:schemeClr val="accent1">
                  <a:lumMod val="60000"/>
                  <a:lumOff val="40000"/>
                </a:schemeClr>
              </a:solidFill>
            </a:endParaRPr>
          </a:p>
          <a:p>
            <a:pPr>
              <a:buNone/>
            </a:pPr>
            <a:r>
              <a:rPr lang="en-GB" sz="5100" b="1" dirty="0" smtClean="0">
                <a:solidFill>
                  <a:schemeClr val="accent1">
                    <a:lumMod val="60000"/>
                    <a:lumOff val="40000"/>
                  </a:schemeClr>
                </a:solidFill>
              </a:rPr>
              <a:t>Mental Health			Diagnostic Review</a:t>
            </a:r>
            <a:endParaRPr lang="en-GB" sz="5100" b="1" dirty="0">
              <a:solidFill>
                <a:schemeClr val="accent1">
                  <a:lumMod val="60000"/>
                  <a:lumOff val="40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141" y="1599583"/>
            <a:ext cx="223224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02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Status</a:t>
            </a:r>
            <a:endParaRPr lang="en-US" dirty="0"/>
          </a:p>
        </p:txBody>
      </p:sp>
      <p:sp>
        <p:nvSpPr>
          <p:cNvPr id="3" name="Content Placeholder 2"/>
          <p:cNvSpPr>
            <a:spLocks noGrp="1"/>
          </p:cNvSpPr>
          <p:nvPr>
            <p:ph idx="1"/>
          </p:nvPr>
        </p:nvSpPr>
        <p:spPr/>
        <p:txBody>
          <a:bodyPr/>
          <a:lstStyle/>
          <a:p>
            <a:r>
              <a:rPr lang="en-US" dirty="0" smtClean="0"/>
              <a:t>None offered at present</a:t>
            </a:r>
          </a:p>
          <a:p>
            <a:r>
              <a:rPr lang="en-US" dirty="0" smtClean="0"/>
              <a:t>Work is being done by local teams </a:t>
            </a:r>
          </a:p>
        </p:txBody>
      </p:sp>
    </p:spTree>
    <p:extLst>
      <p:ext uri="{BB962C8B-B14F-4D97-AF65-F5344CB8AC3E}">
        <p14:creationId xmlns:p14="http://schemas.microsoft.com/office/powerpoint/2010/main" val="333674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IVY: Utility </a:t>
            </a:r>
            <a:endParaRPr lang="en-US" dirty="0"/>
          </a:p>
        </p:txBody>
      </p:sp>
      <p:sp>
        <p:nvSpPr>
          <p:cNvPr id="4" name="Oval Callout 3"/>
          <p:cNvSpPr/>
          <p:nvPr/>
        </p:nvSpPr>
        <p:spPr>
          <a:xfrm>
            <a:off x="217242" y="1854981"/>
            <a:ext cx="2982897" cy="187169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chemeClr val="bg1"/>
                </a:solidFill>
              </a:rPr>
              <a:t>“It’s excellent to be able to access this kind of support, and so quickly”</a:t>
            </a:r>
          </a:p>
          <a:p>
            <a:pPr algn="ctr"/>
            <a:endParaRPr lang="en-US" dirty="0"/>
          </a:p>
        </p:txBody>
      </p:sp>
      <p:sp>
        <p:nvSpPr>
          <p:cNvPr id="5" name="TextBox 4"/>
          <p:cNvSpPr txBox="1"/>
          <p:nvPr/>
        </p:nvSpPr>
        <p:spPr>
          <a:xfrm>
            <a:off x="693503" y="2155789"/>
            <a:ext cx="2339527" cy="1200329"/>
          </a:xfrm>
          <a:prstGeom prst="rect">
            <a:avLst/>
          </a:prstGeom>
          <a:noFill/>
        </p:spPr>
        <p:txBody>
          <a:bodyPr wrap="square" rtlCol="0">
            <a:spAutoFit/>
          </a:bodyPr>
          <a:lstStyle/>
          <a:p>
            <a:pPr algn="ctr"/>
            <a:r>
              <a:rPr lang="en-GB" b="1" dirty="0"/>
              <a:t>“It’s excellent to be able to access this kind of support, and so quickly”</a:t>
            </a:r>
          </a:p>
        </p:txBody>
      </p:sp>
      <p:sp>
        <p:nvSpPr>
          <p:cNvPr id="6" name="Oval Callout 5"/>
          <p:cNvSpPr/>
          <p:nvPr/>
        </p:nvSpPr>
        <p:spPr>
          <a:xfrm>
            <a:off x="3033030" y="1854982"/>
            <a:ext cx="2982897" cy="187169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smtClean="0">
                <a:solidFill>
                  <a:srgbClr val="000000"/>
                </a:solidFill>
              </a:rPr>
              <a:t>“Having a minute and risk assessment within a fortnight is unheard of, thank you!”</a:t>
            </a:r>
            <a:endParaRPr lang="en-US" dirty="0"/>
          </a:p>
        </p:txBody>
      </p:sp>
      <p:sp>
        <p:nvSpPr>
          <p:cNvPr id="7" name="Oval Callout 6"/>
          <p:cNvSpPr/>
          <p:nvPr/>
        </p:nvSpPr>
        <p:spPr>
          <a:xfrm>
            <a:off x="5758910" y="2155789"/>
            <a:ext cx="2982897" cy="187169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smtClean="0">
                <a:solidFill>
                  <a:srgbClr val="000000"/>
                </a:solidFill>
              </a:rPr>
              <a:t>“The report is spot on, excellent. It’s an excellent service”</a:t>
            </a:r>
            <a:endParaRPr lang="en-US" dirty="0"/>
          </a:p>
        </p:txBody>
      </p:sp>
      <p:sp>
        <p:nvSpPr>
          <p:cNvPr id="8" name="Oval Callout 7"/>
          <p:cNvSpPr/>
          <p:nvPr/>
        </p:nvSpPr>
        <p:spPr>
          <a:xfrm>
            <a:off x="217242" y="3726675"/>
            <a:ext cx="4996561" cy="2303824"/>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smtClean="0">
                <a:solidFill>
                  <a:srgbClr val="000000"/>
                </a:solidFill>
              </a:rPr>
              <a:t>“This group offers a very supportive environment, where extensive experience is shared from a multidisciplinary team of practitioners. This not only assists with the support of young people but offers a realistic way forward”</a:t>
            </a:r>
            <a:endParaRPr lang="en-US" sz="1600" dirty="0"/>
          </a:p>
        </p:txBody>
      </p:sp>
      <p:sp>
        <p:nvSpPr>
          <p:cNvPr id="9" name="Oval Callout 8"/>
          <p:cNvSpPr/>
          <p:nvPr/>
        </p:nvSpPr>
        <p:spPr>
          <a:xfrm>
            <a:off x="5355846" y="4399128"/>
            <a:ext cx="2982897" cy="187169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smtClean="0">
                <a:solidFill>
                  <a:srgbClr val="000000"/>
                </a:solidFill>
              </a:rPr>
              <a:t>“The consultation was really positive to help formulate a better plan”</a:t>
            </a:r>
            <a:endParaRPr lang="en-US" dirty="0"/>
          </a:p>
        </p:txBody>
      </p:sp>
    </p:spTree>
    <p:extLst>
      <p:ext uri="{BB962C8B-B14F-4D97-AF65-F5344CB8AC3E}">
        <p14:creationId xmlns:p14="http://schemas.microsoft.com/office/powerpoint/2010/main" val="1176783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IVY: Direct Savings?</a:t>
            </a:r>
            <a:endParaRPr lang="en-US" dirty="0"/>
          </a:p>
        </p:txBody>
      </p:sp>
      <p:sp>
        <p:nvSpPr>
          <p:cNvPr id="3" name="Content Placeholder 2"/>
          <p:cNvSpPr>
            <a:spLocks noGrp="1"/>
          </p:cNvSpPr>
          <p:nvPr>
            <p:ph idx="1"/>
          </p:nvPr>
        </p:nvSpPr>
        <p:spPr>
          <a:xfrm>
            <a:off x="379818" y="1997030"/>
            <a:ext cx="8119484" cy="4052049"/>
          </a:xfrm>
        </p:spPr>
        <p:txBody>
          <a:bodyPr>
            <a:normAutofit fontScale="85000" lnSpcReduction="20000"/>
          </a:bodyPr>
          <a:lstStyle/>
          <a:p>
            <a:r>
              <a:rPr lang="en-US" dirty="0" smtClean="0"/>
              <a:t>Direct Savings: If independent assessments costing social work services between £2K to £10K (26 completed so between £52K and £260K)</a:t>
            </a:r>
          </a:p>
          <a:p>
            <a:r>
              <a:rPr lang="en-US" dirty="0" smtClean="0"/>
              <a:t>Indirect Savings: Not quantifiable but… </a:t>
            </a:r>
          </a:p>
          <a:p>
            <a:pPr lvl="1"/>
            <a:r>
              <a:rPr lang="en-US" dirty="0" smtClean="0"/>
              <a:t>Competencies </a:t>
            </a:r>
            <a:r>
              <a:rPr lang="en-US" dirty="0"/>
              <a:t>in assessing </a:t>
            </a:r>
            <a:r>
              <a:rPr lang="en-US" dirty="0" smtClean="0"/>
              <a:t>risk</a:t>
            </a:r>
          </a:p>
          <a:p>
            <a:pPr lvl="1"/>
            <a:r>
              <a:rPr lang="en-US" dirty="0" smtClean="0"/>
              <a:t>Promoting </a:t>
            </a:r>
            <a:r>
              <a:rPr lang="en-US" dirty="0"/>
              <a:t>MDT </a:t>
            </a:r>
            <a:r>
              <a:rPr lang="en-US" dirty="0" smtClean="0"/>
              <a:t>working</a:t>
            </a:r>
          </a:p>
          <a:p>
            <a:pPr lvl="1"/>
            <a:r>
              <a:rPr lang="en-US" dirty="0" smtClean="0"/>
              <a:t>Risk </a:t>
            </a:r>
            <a:r>
              <a:rPr lang="en-US" dirty="0"/>
              <a:t>formulations </a:t>
            </a:r>
            <a:endParaRPr lang="en-US" dirty="0" smtClean="0"/>
          </a:p>
          <a:p>
            <a:pPr lvl="1"/>
            <a:r>
              <a:rPr lang="en-US" dirty="0" smtClean="0"/>
              <a:t>Risk sensitivity and specificity</a:t>
            </a:r>
            <a:endParaRPr lang="en-US" dirty="0"/>
          </a:p>
          <a:p>
            <a:pPr lvl="1"/>
            <a:r>
              <a:rPr lang="en-US" dirty="0" smtClean="0"/>
              <a:t>Risk </a:t>
            </a:r>
            <a:r>
              <a:rPr lang="en-US" dirty="0"/>
              <a:t>Management within 2 weeks….no long </a:t>
            </a:r>
            <a:r>
              <a:rPr lang="en-US" dirty="0" smtClean="0"/>
              <a:t>waits</a:t>
            </a:r>
          </a:p>
          <a:p>
            <a:pPr lvl="1"/>
            <a:r>
              <a:rPr lang="en-US" dirty="0" smtClean="0"/>
              <a:t>Reduction </a:t>
            </a:r>
            <a:r>
              <a:rPr lang="en-US" dirty="0"/>
              <a:t>of use of actuarial methods and reducing the ecological fallacy </a:t>
            </a:r>
            <a:endParaRPr lang="en-US" dirty="0" smtClean="0"/>
          </a:p>
          <a:p>
            <a:pPr lvl="1"/>
            <a:r>
              <a:rPr lang="en-US" dirty="0" smtClean="0"/>
              <a:t>Only </a:t>
            </a:r>
            <a:r>
              <a:rPr lang="en-US" dirty="0"/>
              <a:t>1 referral been placed in secure </a:t>
            </a:r>
            <a:r>
              <a:rPr lang="en-US" dirty="0" smtClean="0"/>
              <a:t>care</a:t>
            </a:r>
          </a:p>
          <a:p>
            <a:pPr lvl="1"/>
            <a:r>
              <a:rPr lang="en-US" dirty="0" smtClean="0"/>
              <a:t>Transitions </a:t>
            </a:r>
            <a:r>
              <a:rPr lang="en-US" dirty="0"/>
              <a:t>from youth to adult services</a:t>
            </a:r>
          </a:p>
          <a:p>
            <a:pPr lvl="1"/>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5429243"/>
            <a:ext cx="1884363"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95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IVY: Where next? </a:t>
            </a:r>
            <a:endParaRPr lang="en-US" dirty="0"/>
          </a:p>
        </p:txBody>
      </p:sp>
      <p:sp>
        <p:nvSpPr>
          <p:cNvPr id="3" name="Content Placeholder 2"/>
          <p:cNvSpPr>
            <a:spLocks noGrp="1"/>
          </p:cNvSpPr>
          <p:nvPr>
            <p:ph idx="1"/>
          </p:nvPr>
        </p:nvSpPr>
        <p:spPr>
          <a:xfrm>
            <a:off x="434485" y="2133600"/>
            <a:ext cx="8423766" cy="3992563"/>
          </a:xfrm>
        </p:spPr>
        <p:txBody>
          <a:bodyPr/>
          <a:lstStyle/>
          <a:p>
            <a:r>
              <a:rPr lang="en-US" dirty="0" smtClean="0"/>
              <a:t>Increase capacity for 6 months</a:t>
            </a:r>
          </a:p>
          <a:p>
            <a:pPr lvl="1"/>
            <a:r>
              <a:rPr lang="en-US" dirty="0" smtClean="0"/>
              <a:t>Additional psychologist to assist with level 2 and 3</a:t>
            </a:r>
          </a:p>
          <a:p>
            <a:r>
              <a:rPr lang="en-US" dirty="0" smtClean="0"/>
              <a:t>Data analysis</a:t>
            </a:r>
          </a:p>
          <a:p>
            <a:pPr lvl="1"/>
            <a:r>
              <a:rPr lang="en-US" dirty="0" smtClean="0"/>
              <a:t>User-satisfaction</a:t>
            </a:r>
          </a:p>
          <a:p>
            <a:pPr lvl="1"/>
            <a:r>
              <a:rPr lang="en-US" dirty="0" smtClean="0"/>
              <a:t>Profiles of young people referred to project</a:t>
            </a:r>
          </a:p>
          <a:p>
            <a:pPr lvl="1"/>
            <a:r>
              <a:rPr lang="en-US" dirty="0" smtClean="0"/>
              <a:t>Examination of risk assessment sensitivity and specificity</a:t>
            </a:r>
          </a:p>
          <a:p>
            <a:pPr lvl="1"/>
            <a:endParaRPr lang="en-US" dirty="0"/>
          </a:p>
          <a:p>
            <a:pPr lvl="1"/>
            <a:r>
              <a:rPr lang="en-US" i="1" dirty="0" smtClean="0"/>
              <a:t>But then what?????????????</a:t>
            </a:r>
          </a:p>
          <a:p>
            <a:pPr marL="349250" lvl="1" indent="0">
              <a:buNone/>
            </a:pPr>
            <a:endParaRPr lang="en-US" dirty="0" smtClean="0"/>
          </a:p>
          <a:p>
            <a:pPr lvl="1"/>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5429243"/>
            <a:ext cx="1884363"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71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Scotland’s Response</a:t>
            </a:r>
            <a:br>
              <a:rPr lang="en-GB" b="1" dirty="0" smtClean="0"/>
            </a:br>
            <a:r>
              <a:rPr lang="en-GB" sz="2700" b="1" i="1" dirty="0" smtClean="0"/>
              <a:t>A Whole Systems Approach to Getting it Right for Every Child </a:t>
            </a:r>
            <a:endParaRPr lang="en-GB" sz="27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876377"/>
              </p:ext>
            </p:extLst>
          </p:nvPr>
        </p:nvGraphicFramePr>
        <p:xfrm>
          <a:off x="576735" y="2022097"/>
          <a:ext cx="7814338" cy="4243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0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6" y="396141"/>
            <a:ext cx="8913813" cy="914400"/>
          </a:xfrm>
        </p:spPr>
        <p:txBody>
          <a:bodyPr>
            <a:normAutofit/>
          </a:bodyPr>
          <a:lstStyle/>
          <a:p>
            <a:r>
              <a:rPr lang="en-US" sz="3600" b="1" dirty="0" smtClean="0"/>
              <a:t>Youth Violence: Developmental Risk Factors </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2880183"/>
              </p:ext>
            </p:extLst>
          </p:nvPr>
        </p:nvGraphicFramePr>
        <p:xfrm>
          <a:off x="135366" y="1997029"/>
          <a:ext cx="8589534" cy="4268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242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42" y="140946"/>
            <a:ext cx="8748160" cy="1143000"/>
          </a:xfrm>
        </p:spPr>
        <p:txBody>
          <a:bodyPr>
            <a:noAutofit/>
          </a:bodyPr>
          <a:lstStyle/>
          <a:p>
            <a:r>
              <a:rPr lang="en-US" sz="2000" i="1" dirty="0" smtClean="0"/>
              <a:t>But, challenges from espoused theory to routine practice…and a major challenge getting psychological and mental health opinions and input</a:t>
            </a:r>
            <a:endParaRPr lang="en-US" sz="2000" i="1" dirty="0"/>
          </a:p>
        </p:txBody>
      </p:sp>
      <p:pic>
        <p:nvPicPr>
          <p:cNvPr id="4" name="Content Placeholder 6" descr="PPP_CGENE_CLP_FIRE_WALL.png"/>
          <p:cNvPicPr>
            <a:picLocks noGrp="1"/>
          </p:cNvPicPr>
          <p:nvPr>
            <p:ph idx="1"/>
          </p:nvPr>
        </p:nvPicPr>
        <p:blipFill>
          <a:blip r:embed="rId2">
            <a:extLst>
              <a:ext uri="{28A0092B-C50C-407E-A947-70E740481C1C}">
                <a14:useLocalDpi xmlns:a14="http://schemas.microsoft.com/office/drawing/2010/main" val="0"/>
              </a:ext>
            </a:extLst>
          </a:blip>
          <a:srcRect l="-45582" r="-45582"/>
          <a:stretch>
            <a:fillRect/>
          </a:stretch>
        </p:blipFill>
        <p:spPr bwMode="auto">
          <a:xfrm>
            <a:off x="5807041" y="2133600"/>
            <a:ext cx="3051209"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7242" y="1733807"/>
            <a:ext cx="6024282" cy="4524316"/>
          </a:xfrm>
          <a:prstGeom prst="rect">
            <a:avLst/>
          </a:prstGeom>
        </p:spPr>
        <p:txBody>
          <a:bodyPr wrap="square">
            <a:spAutoFit/>
          </a:bodyPr>
          <a:lstStyle/>
          <a:p>
            <a:r>
              <a:rPr lang="en-US" dirty="0" smtClean="0">
                <a:solidFill>
                  <a:srgbClr val="FF0000"/>
                </a:solidFill>
              </a:rPr>
              <a:t>WHY?</a:t>
            </a:r>
          </a:p>
          <a:p>
            <a:pPr marL="285750" indent="-285750">
              <a:buFont typeface="Arial"/>
              <a:buChar char="•"/>
            </a:pPr>
            <a:r>
              <a:rPr lang="en-US" dirty="0" smtClean="0"/>
              <a:t>Conduct Disorder </a:t>
            </a:r>
            <a:r>
              <a:rPr lang="en-US" dirty="0"/>
              <a:t>is an exclusion </a:t>
            </a:r>
            <a:r>
              <a:rPr lang="en-US" dirty="0" smtClean="0"/>
              <a:t>criteria in CAMHS</a:t>
            </a:r>
            <a:endParaRPr lang="en-US" dirty="0"/>
          </a:p>
          <a:p>
            <a:pPr marL="285750" indent="-285750">
              <a:buFont typeface="Arial"/>
              <a:buChar char="•"/>
            </a:pPr>
            <a:r>
              <a:rPr lang="en-US" dirty="0" smtClean="0"/>
              <a:t>Early </a:t>
            </a:r>
            <a:r>
              <a:rPr lang="en-US" dirty="0"/>
              <a:t>indicators of forensic psychopathology might not be identified or understood in terms of </a:t>
            </a:r>
            <a:r>
              <a:rPr lang="en-US" dirty="0" smtClean="0"/>
              <a:t>risk (e.g., </a:t>
            </a:r>
            <a:r>
              <a:rPr lang="en-US" dirty="0" err="1" smtClean="0"/>
              <a:t>paraphilias</a:t>
            </a:r>
            <a:r>
              <a:rPr lang="en-US" dirty="0" smtClean="0"/>
              <a:t>, violent extremism, etc.)</a:t>
            </a:r>
            <a:endParaRPr lang="en-US" dirty="0"/>
          </a:p>
          <a:p>
            <a:pPr marL="285750" indent="-285750">
              <a:buFont typeface="Arial"/>
              <a:buChar char="•"/>
            </a:pPr>
            <a:r>
              <a:rPr lang="en-US" dirty="0" smtClean="0"/>
              <a:t>Competencies </a:t>
            </a:r>
            <a:r>
              <a:rPr lang="en-US" dirty="0"/>
              <a:t>required to assess MH and risk – FMHA not </a:t>
            </a:r>
            <a:r>
              <a:rPr lang="en-US" dirty="0" smtClean="0"/>
              <a:t>routinely available in the workforce </a:t>
            </a:r>
          </a:p>
          <a:p>
            <a:pPr marL="285750" indent="-285750">
              <a:buFont typeface="Arial"/>
              <a:buChar char="•"/>
            </a:pPr>
            <a:r>
              <a:rPr lang="en-US" dirty="0" smtClean="0"/>
              <a:t>Approaches to risk assessment not appropriate</a:t>
            </a:r>
          </a:p>
          <a:p>
            <a:pPr marL="285750" indent="-285750">
              <a:buFont typeface="Arial"/>
              <a:buChar char="•"/>
            </a:pPr>
            <a:r>
              <a:rPr lang="en-US" dirty="0" smtClean="0"/>
              <a:t>Only a small proportion of youth present with severe and enduring violence risk…demand? </a:t>
            </a:r>
          </a:p>
          <a:p>
            <a:r>
              <a:rPr lang="en-US" dirty="0" smtClean="0">
                <a:solidFill>
                  <a:srgbClr val="FF0000"/>
                </a:solidFill>
              </a:rPr>
              <a:t>AND SO, </a:t>
            </a:r>
            <a:endParaRPr lang="en-US" dirty="0">
              <a:solidFill>
                <a:srgbClr val="FF0000"/>
              </a:solidFill>
            </a:endParaRPr>
          </a:p>
          <a:p>
            <a:pPr marL="285750" indent="-285750">
              <a:buFont typeface="Arial"/>
              <a:buChar char="•"/>
            </a:pPr>
            <a:r>
              <a:rPr lang="en-US" dirty="0" smtClean="0"/>
              <a:t>Agencies often outsourcing </a:t>
            </a:r>
            <a:r>
              <a:rPr lang="en-US" dirty="0"/>
              <a:t>expert assessments at </a:t>
            </a:r>
            <a:r>
              <a:rPr lang="en-US" u="sng" dirty="0"/>
              <a:t>significant </a:t>
            </a:r>
            <a:r>
              <a:rPr lang="en-US" u="sng" dirty="0" smtClean="0"/>
              <a:t>cost </a:t>
            </a:r>
            <a:r>
              <a:rPr lang="en-US" dirty="0" smtClean="0"/>
              <a:t>and for Tier 5 cases, refer to England</a:t>
            </a:r>
            <a:r>
              <a:rPr lang="en-US" dirty="0"/>
              <a:t>…only for admission</a:t>
            </a:r>
            <a:r>
              <a:rPr lang="en-US" dirty="0" smtClean="0"/>
              <a:t>…</a:t>
            </a:r>
          </a:p>
          <a:p>
            <a:pPr marL="285750" indent="-285750">
              <a:buFont typeface="Arial"/>
              <a:buChar char="•"/>
            </a:pPr>
            <a:r>
              <a:rPr lang="en-US" dirty="0" smtClean="0"/>
              <a:t>not </a:t>
            </a:r>
            <a:r>
              <a:rPr lang="en-US" dirty="0"/>
              <a:t>getting at root cause </a:t>
            </a:r>
            <a:r>
              <a:rPr lang="en-US" dirty="0" smtClean="0"/>
              <a:t>and not addressing local service provision</a:t>
            </a:r>
            <a:endParaRPr lang="en-US" dirty="0"/>
          </a:p>
        </p:txBody>
      </p:sp>
    </p:spTree>
    <p:extLst>
      <p:ext uri="{BB962C8B-B14F-4D97-AF65-F5344CB8AC3E}">
        <p14:creationId xmlns:p14="http://schemas.microsoft.com/office/powerpoint/2010/main" val="47583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IVY: A Pilot Project</a:t>
            </a:r>
            <a:endParaRPr lang="en-US" dirty="0"/>
          </a:p>
        </p:txBody>
      </p:sp>
      <p:pic>
        <p:nvPicPr>
          <p:cNvPr id="4" name="Content Placeholder 3" descr="I:\HASS-New\Centres\CYCJ\IVY\IVY logo_full colour.jpg"/>
          <p:cNvPicPr>
            <a:picLocks noGrp="1"/>
          </p:cNvPicPr>
          <p:nvPr>
            <p:ph idx="1"/>
          </p:nvPr>
        </p:nvPicPr>
        <p:blipFill>
          <a:blip r:embed="rId2" cstate="print">
            <a:extLst>
              <a:ext uri="{28A0092B-C50C-407E-A947-70E740481C1C}">
                <a14:useLocalDpi xmlns:a14="http://schemas.microsoft.com/office/drawing/2010/main" val="0"/>
              </a:ext>
            </a:extLst>
          </a:blip>
          <a:srcRect l="2083" r="2083"/>
          <a:stretch>
            <a:fillRect/>
          </a:stretch>
        </p:blipFill>
        <p:spPr bwMode="auto">
          <a:xfrm>
            <a:off x="515686" y="1938538"/>
            <a:ext cx="8229600" cy="3292175"/>
          </a:xfrm>
          <a:prstGeom prst="rect">
            <a:avLst/>
          </a:prstGeom>
          <a:ln/>
          <a:effectLst>
            <a:reflection blurRad="6350" stA="50000" endA="295" endPos="92000" dist="101600" dir="5400000" sy="-100000" algn="bl" rotWithShape="0"/>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6966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IVY Aims </a:t>
            </a:r>
            <a:endParaRPr lang="en-US" dirty="0"/>
          </a:p>
        </p:txBody>
      </p:sp>
      <p:sp>
        <p:nvSpPr>
          <p:cNvPr id="3" name="Content Placeholder 2"/>
          <p:cNvSpPr>
            <a:spLocks noGrp="1"/>
          </p:cNvSpPr>
          <p:nvPr>
            <p:ph idx="1"/>
          </p:nvPr>
        </p:nvSpPr>
        <p:spPr>
          <a:xfrm>
            <a:off x="609949" y="2133600"/>
            <a:ext cx="8248302" cy="3992563"/>
          </a:xfrm>
        </p:spPr>
        <p:txBody>
          <a:bodyPr>
            <a:normAutofit/>
          </a:bodyPr>
          <a:lstStyle/>
          <a:p>
            <a:r>
              <a:rPr lang="en-US" dirty="0" smtClean="0"/>
              <a:t>To provide an </a:t>
            </a:r>
            <a:r>
              <a:rPr lang="en-US" u="sng" dirty="0" smtClean="0">
                <a:effectLst>
                  <a:glow rad="228600">
                    <a:schemeClr val="accent5">
                      <a:satMod val="175000"/>
                      <a:alpha val="40000"/>
                    </a:schemeClr>
                  </a:glow>
                </a:effectLst>
              </a:rPr>
              <a:t>expert, evidence-based, efficient and accessible </a:t>
            </a:r>
            <a:r>
              <a:rPr lang="en-US" dirty="0" smtClean="0"/>
              <a:t>service;</a:t>
            </a:r>
          </a:p>
          <a:p>
            <a:r>
              <a:rPr lang="en-US" dirty="0" smtClean="0"/>
              <a:t>Open to </a:t>
            </a:r>
            <a:r>
              <a:rPr lang="en-US" i="1" u="sng" dirty="0" smtClean="0">
                <a:effectLst>
                  <a:glow rad="228600">
                    <a:schemeClr val="accent5">
                      <a:satMod val="175000"/>
                      <a:alpha val="40000"/>
                    </a:schemeClr>
                  </a:glow>
                </a:effectLst>
              </a:rPr>
              <a:t>all</a:t>
            </a:r>
            <a:r>
              <a:rPr lang="en-US" dirty="0" smtClean="0"/>
              <a:t> local authorities, Police Scotland, and Health Boards;</a:t>
            </a:r>
          </a:p>
          <a:p>
            <a:r>
              <a:rPr lang="en-US" dirty="0" smtClean="0"/>
              <a:t>Awarded &gt;£100K to fund the project for 12 months;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938" y="5665214"/>
            <a:ext cx="1884363" cy="103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19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IVY Model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025463"/>
              </p:ext>
            </p:extLst>
          </p:nvPr>
        </p:nvGraphicFramePr>
        <p:xfrm>
          <a:off x="-1181375" y="1930183"/>
          <a:ext cx="9795848" cy="4520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7938" y="5665214"/>
            <a:ext cx="1884363" cy="103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53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jech.bmj.com/content/59/1/6/F2.large.jpg"/>
          <p:cNvPicPr>
            <a:picLocks noChangeAspect="1" noChangeArrowheads="1"/>
          </p:cNvPicPr>
          <p:nvPr/>
        </p:nvPicPr>
        <p:blipFill>
          <a:blip r:embed="rId3" cstate="print"/>
          <a:srcRect/>
          <a:stretch>
            <a:fillRect/>
          </a:stretch>
        </p:blipFill>
        <p:spPr bwMode="auto">
          <a:xfrm>
            <a:off x="5582394" y="1971962"/>
            <a:ext cx="3275856" cy="4102183"/>
          </a:xfrm>
          <a:prstGeom prst="rect">
            <a:avLst/>
          </a:prstGeom>
          <a:noFill/>
        </p:spPr>
      </p:pic>
      <p:graphicFrame>
        <p:nvGraphicFramePr>
          <p:cNvPr id="10" name="Content Placeholder 3"/>
          <p:cNvGraphicFramePr>
            <a:graphicFrameLocks/>
          </p:cNvGraphicFramePr>
          <p:nvPr>
            <p:extLst>
              <p:ext uri="{D42A27DB-BD31-4B8C-83A1-F6EECF244321}">
                <p14:modId xmlns:p14="http://schemas.microsoft.com/office/powerpoint/2010/main" val="425224626"/>
              </p:ext>
            </p:extLst>
          </p:nvPr>
        </p:nvGraphicFramePr>
        <p:xfrm>
          <a:off x="16711" y="1913472"/>
          <a:ext cx="6228184" cy="4441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u="sng" dirty="0" smtClean="0"/>
              <a:t>Direct</a:t>
            </a:r>
            <a:r>
              <a:rPr lang="en-US" dirty="0" smtClean="0"/>
              <a:t> and </a:t>
            </a:r>
            <a:r>
              <a:rPr lang="en-US" u="sng" dirty="0" smtClean="0"/>
              <a:t>Indirect</a:t>
            </a:r>
            <a:r>
              <a:rPr lang="en-US" dirty="0" smtClean="0"/>
              <a:t> Outputs</a:t>
            </a:r>
            <a:endParaRPr lang="en-US" dirty="0"/>
          </a:p>
        </p:txBody>
      </p:sp>
    </p:spTree>
    <p:extLst>
      <p:ext uri="{BB962C8B-B14F-4D97-AF65-F5344CB8AC3E}">
        <p14:creationId xmlns:p14="http://schemas.microsoft.com/office/powerpoint/2010/main" val="356692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726502CB-7687-48FD-9B9B-9176124A47DA}"/>
                                            </p:graphicEl>
                                          </p:spTgt>
                                        </p:tgtEl>
                                        <p:attrNameLst>
                                          <p:attrName>style.visibility</p:attrName>
                                        </p:attrNameLst>
                                      </p:cBhvr>
                                      <p:to>
                                        <p:strVal val="visible"/>
                                      </p:to>
                                    </p:set>
                                    <p:animEffect transition="in" filter="wipe(down)">
                                      <p:cBhvr>
                                        <p:cTn id="7" dur="500"/>
                                        <p:tgtEl>
                                          <p:spTgt spid="10">
                                            <p:graphicEl>
                                              <a:dgm id="{726502CB-7687-48FD-9B9B-9176124A47D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8269D41F-B883-40DA-ADCE-74503B4B2D3C}"/>
                                            </p:graphicEl>
                                          </p:spTgt>
                                        </p:tgtEl>
                                        <p:attrNameLst>
                                          <p:attrName>style.visibility</p:attrName>
                                        </p:attrNameLst>
                                      </p:cBhvr>
                                      <p:to>
                                        <p:strVal val="visible"/>
                                      </p:to>
                                    </p:set>
                                    <p:animEffect transition="in" filter="wipe(down)">
                                      <p:cBhvr>
                                        <p:cTn id="12" dur="500"/>
                                        <p:tgtEl>
                                          <p:spTgt spid="10">
                                            <p:graphicEl>
                                              <a:dgm id="{8269D41F-B883-40DA-ADCE-74503B4B2D3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20FE4A06-1A42-4F34-A3EA-6062CDA21389}"/>
                                            </p:graphicEl>
                                          </p:spTgt>
                                        </p:tgtEl>
                                        <p:attrNameLst>
                                          <p:attrName>style.visibility</p:attrName>
                                        </p:attrNameLst>
                                      </p:cBhvr>
                                      <p:to>
                                        <p:strVal val="visible"/>
                                      </p:to>
                                    </p:set>
                                    <p:animEffect transition="in" filter="wipe(down)">
                                      <p:cBhvr>
                                        <p:cTn id="17" dur="500"/>
                                        <p:tgtEl>
                                          <p:spTgt spid="10">
                                            <p:graphicEl>
                                              <a:dgm id="{20FE4A06-1A42-4F34-A3EA-6062CDA2138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dgm id="{BBB6971C-CB20-4666-9ACF-84192D51935D}"/>
                                            </p:graphicEl>
                                          </p:spTgt>
                                        </p:tgtEl>
                                        <p:attrNameLst>
                                          <p:attrName>style.visibility</p:attrName>
                                        </p:attrNameLst>
                                      </p:cBhvr>
                                      <p:to>
                                        <p:strVal val="visible"/>
                                      </p:to>
                                    </p:set>
                                    <p:animEffect transition="in" filter="wipe(down)">
                                      <p:cBhvr>
                                        <p:cTn id="22" dur="500"/>
                                        <p:tgtEl>
                                          <p:spTgt spid="10">
                                            <p:graphicEl>
                                              <a:dgm id="{BBB6971C-CB20-4666-9ACF-84192D51935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graphicEl>
                                              <a:dgm id="{75426C32-0A71-4C2B-AF7D-10F0E028E398}"/>
                                            </p:graphicEl>
                                          </p:spTgt>
                                        </p:tgtEl>
                                        <p:attrNameLst>
                                          <p:attrName>style.visibility</p:attrName>
                                        </p:attrNameLst>
                                      </p:cBhvr>
                                      <p:to>
                                        <p:strVal val="visible"/>
                                      </p:to>
                                    </p:set>
                                    <p:animEffect transition="in" filter="wipe(down)">
                                      <p:cBhvr>
                                        <p:cTn id="27" dur="500"/>
                                        <p:tgtEl>
                                          <p:spTgt spid="10">
                                            <p:graphicEl>
                                              <a:dgm id="{75426C32-0A71-4C2B-AF7D-10F0E028E39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graphicEl>
                                              <a:dgm id="{AF15D34E-DD9C-4442-B428-55A10CAAA439}"/>
                                            </p:graphicEl>
                                          </p:spTgt>
                                        </p:tgtEl>
                                        <p:attrNameLst>
                                          <p:attrName>style.visibility</p:attrName>
                                        </p:attrNameLst>
                                      </p:cBhvr>
                                      <p:to>
                                        <p:strVal val="visible"/>
                                      </p:to>
                                    </p:set>
                                    <p:animEffect transition="in" filter="wipe(down)">
                                      <p:cBhvr>
                                        <p:cTn id="32" dur="500"/>
                                        <p:tgtEl>
                                          <p:spTgt spid="10">
                                            <p:graphicEl>
                                              <a:dgm id="{AF15D34E-DD9C-4442-B428-55A10CAAA43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graphicEl>
                                              <a:dgm id="{EC85653D-5C30-405E-9FF5-AD7735E3169E}"/>
                                            </p:graphicEl>
                                          </p:spTgt>
                                        </p:tgtEl>
                                        <p:attrNameLst>
                                          <p:attrName>style.visibility</p:attrName>
                                        </p:attrNameLst>
                                      </p:cBhvr>
                                      <p:to>
                                        <p:strVal val="visible"/>
                                      </p:to>
                                    </p:set>
                                    <p:animEffect transition="in" filter="wipe(down)">
                                      <p:cBhvr>
                                        <p:cTn id="37" dur="500"/>
                                        <p:tgtEl>
                                          <p:spTgt spid="10">
                                            <p:graphicEl>
                                              <a:dgm id="{EC85653D-5C30-405E-9FF5-AD7735E3169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graphicEl>
                                              <a:dgm id="{77C797DD-F7F7-47F5-9501-C13426F32B2D}"/>
                                            </p:graphicEl>
                                          </p:spTgt>
                                        </p:tgtEl>
                                        <p:attrNameLst>
                                          <p:attrName>style.visibility</p:attrName>
                                        </p:attrNameLst>
                                      </p:cBhvr>
                                      <p:to>
                                        <p:strVal val="visible"/>
                                      </p:to>
                                    </p:set>
                                    <p:animEffect transition="in" filter="wipe(down)">
                                      <p:cBhvr>
                                        <p:cTn id="42" dur="500"/>
                                        <p:tgtEl>
                                          <p:spTgt spid="10">
                                            <p:graphicEl>
                                              <a:dgm id="{77C797DD-F7F7-47F5-9501-C13426F32B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115</TotalTime>
  <Words>3056</Words>
  <Application>Microsoft Office PowerPoint</Application>
  <PresentationFormat>On-screen Show (4:3)</PresentationFormat>
  <Paragraphs>422</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Spectrum</vt:lpstr>
      <vt:lpstr>Interventions for Vulnerable Youth (IVY)</vt:lpstr>
      <vt:lpstr>Youth Violence: Nature and Scope</vt:lpstr>
      <vt:lpstr>Scotland’s Response A Whole Systems Approach to Getting it Right for Every Child </vt:lpstr>
      <vt:lpstr>Youth Violence: Developmental Risk Factors </vt:lpstr>
      <vt:lpstr>But, challenges from espoused theory to routine practice…and a major challenge getting psychological and mental health opinions and input</vt:lpstr>
      <vt:lpstr>IVY: A Pilot Project</vt:lpstr>
      <vt:lpstr>IVY Aims </vt:lpstr>
      <vt:lpstr>IVY Model </vt:lpstr>
      <vt:lpstr>Direct and Indirect Outputs</vt:lpstr>
      <vt:lpstr>IVY: The Team </vt:lpstr>
      <vt:lpstr>Level 1 and 2: Paradigm</vt:lpstr>
      <vt:lpstr>Level 1: Consultation </vt:lpstr>
      <vt:lpstr>Level 2: Specialist Assessment </vt:lpstr>
      <vt:lpstr>Level 3: Formulation-led Txs. </vt:lpstr>
      <vt:lpstr>IVY: Initial Projections</vt:lpstr>
      <vt:lpstr>IVY: The Data</vt:lpstr>
      <vt:lpstr>Referrals by region</vt:lpstr>
      <vt:lpstr>Demographics – Age &amp; Sex</vt:lpstr>
      <vt:lpstr>IVY: Risks </vt:lpstr>
      <vt:lpstr>IVY: Psychological/Mental Disorders</vt:lpstr>
      <vt:lpstr>IVY: Common Experiences </vt:lpstr>
      <vt:lpstr>IVY: Level 2</vt:lpstr>
      <vt:lpstr>Level 3: Status</vt:lpstr>
      <vt:lpstr>IVY: Utility </vt:lpstr>
      <vt:lpstr>IVY: Direct Savings?</vt:lpstr>
      <vt:lpstr>IVY: Where next? </vt:lpstr>
    </vt:vector>
  </TitlesOfParts>
  <Company>LJPC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for Vulnerable Youth (IVY)</dc:title>
  <dc:creator>Lorraine Johnstone</dc:creator>
  <cp:lastModifiedBy>Hass</cp:lastModifiedBy>
  <cp:revision>16</cp:revision>
  <dcterms:created xsi:type="dcterms:W3CDTF">2014-05-30T11:41:57Z</dcterms:created>
  <dcterms:modified xsi:type="dcterms:W3CDTF">2014-06-16T09:42:59Z</dcterms:modified>
</cp:coreProperties>
</file>