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2"/>
  </p:notesMasterIdLst>
  <p:sldIdLst>
    <p:sldId id="256" r:id="rId2"/>
    <p:sldId id="273" r:id="rId3"/>
    <p:sldId id="262" r:id="rId4"/>
    <p:sldId id="270" r:id="rId5"/>
    <p:sldId id="274" r:id="rId6"/>
    <p:sldId id="263" r:id="rId7"/>
    <p:sldId id="275" r:id="rId8"/>
    <p:sldId id="266" r:id="rId9"/>
    <p:sldId id="269" r:id="rId10"/>
    <p:sldId id="261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7EE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 autoAdjust="0"/>
    <p:restoredTop sz="94643" autoAdjust="0"/>
  </p:normalViewPr>
  <p:slideViewPr>
    <p:cSldViewPr>
      <p:cViewPr>
        <p:scale>
          <a:sx n="118" d="100"/>
          <a:sy n="118" d="100"/>
        </p:scale>
        <p:origin x="2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c:spPr>
          <c:dPt>
            <c:idx val="0"/>
            <c:bubble3D val="0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3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dLbl>
              <c:idx val="0"/>
              <c:layout>
                <c:manualLayout>
                  <c:x val="-0.20247126227277146"/>
                  <c:y val="-0.26958881457935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28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28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Sheet1!$A$1:$A$4</c:f>
              <c:strCache>
                <c:ptCount val="4"/>
                <c:pt idx="0">
                  <c:v>Successful</c:v>
                </c:pt>
                <c:pt idx="1">
                  <c:v>ISS</c:v>
                </c:pt>
                <c:pt idx="2">
                  <c:v>N/S</c:v>
                </c:pt>
                <c:pt idx="3">
                  <c:v>Open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69</c:v>
                </c:pt>
                <c:pt idx="1">
                  <c:v>13</c:v>
                </c:pt>
                <c:pt idx="2">
                  <c:v>9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2375164250965449"/>
          <c:y val="0.33626895364194126"/>
          <c:w val="0.13548402628015446"/>
          <c:h val="0.25952131779705878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BAFF05-9AEA-4976-8CDB-C32EF12008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52155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772400" cy="115212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140968"/>
            <a:ext cx="8064896" cy="249783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237312"/>
            <a:ext cx="1811144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753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18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61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237312"/>
            <a:ext cx="1811144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293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237312"/>
            <a:ext cx="1811144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484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237312"/>
            <a:ext cx="1811144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595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237312"/>
            <a:ext cx="1811144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187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209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357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251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B7EEF"/>
            </a:gs>
            <a:gs pos="45000">
              <a:srgbClr val="D4DEFF"/>
            </a:gs>
            <a:gs pos="100000">
              <a:srgbClr val="D4DE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237312"/>
            <a:ext cx="1811144" cy="2880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471863"/>
            <a:ext cx="7772400" cy="1470025"/>
          </a:xfrm>
        </p:spPr>
        <p:txBody>
          <a:bodyPr/>
          <a:lstStyle/>
          <a:p>
            <a:r>
              <a:rPr lang="en-US" altLang="en-US" dirty="0" smtClean="0"/>
              <a:t>A Partner’s Perspective of the Whole Systems Approach</a:t>
            </a:r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628800"/>
            <a:ext cx="452786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71863"/>
            <a:ext cx="7772400" cy="1470025"/>
          </a:xfrm>
        </p:spPr>
        <p:txBody>
          <a:bodyPr/>
          <a:lstStyle/>
          <a:p>
            <a:r>
              <a:rPr lang="en-GB" altLang="en-US" sz="2800" dirty="0" err="1">
                <a:solidFill>
                  <a:srgbClr val="000066"/>
                </a:solidFill>
              </a:rPr>
              <a:t>Sacro’s</a:t>
            </a:r>
            <a:r>
              <a:rPr lang="en-GB" altLang="en-US" sz="2800" dirty="0">
                <a:solidFill>
                  <a:srgbClr val="000066"/>
                </a:solidFill>
              </a:rPr>
              <a:t> mission is to </a:t>
            </a:r>
            <a:r>
              <a:rPr lang="en-GB" altLang="en-US" sz="2800" dirty="0" smtClean="0">
                <a:solidFill>
                  <a:srgbClr val="000066"/>
                </a:solidFill>
              </a:rPr>
              <a:t>be a community-based organisation that will create safe </a:t>
            </a:r>
            <a:r>
              <a:rPr lang="en-GB" altLang="en-US" sz="2800" dirty="0">
                <a:solidFill>
                  <a:srgbClr val="000066"/>
                </a:solidFill>
              </a:rPr>
              <a:t>and cohesive communities by reducing conflict and offending.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628800"/>
            <a:ext cx="452786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Positive Trends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213176"/>
          </a:xfrm>
        </p:spPr>
        <p:txBody>
          <a:bodyPr/>
          <a:lstStyle/>
          <a:p>
            <a:r>
              <a:rPr lang="en-GB" dirty="0" smtClean="0"/>
              <a:t>Crimes committed by young people in 2012/2013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dirty="0" smtClean="0"/>
              <a:t>down </a:t>
            </a:r>
            <a:r>
              <a:rPr lang="en-GB" sz="2400" b="1" dirty="0" smtClean="0"/>
              <a:t>22%</a:t>
            </a:r>
            <a:r>
              <a:rPr lang="en-GB" sz="2400" dirty="0" smtClean="0"/>
              <a:t> on previous year</a:t>
            </a:r>
            <a:r>
              <a:rPr lang="en-GB" sz="2400" dirty="0"/>
              <a:t> </a:t>
            </a:r>
            <a:r>
              <a:rPr lang="en-GB" sz="2400" dirty="0" smtClean="0"/>
              <a:t>and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b="1" dirty="0" smtClean="0"/>
              <a:t>half</a:t>
            </a:r>
            <a:r>
              <a:rPr lang="en-GB" sz="2400" dirty="0" smtClean="0"/>
              <a:t> of what it was in 2008/2009</a:t>
            </a:r>
          </a:p>
          <a:p>
            <a:r>
              <a:rPr lang="en-GB" dirty="0" smtClean="0"/>
              <a:t>Young people referred to Children’s Reporter has decreased for the sixth year in succession</a:t>
            </a:r>
            <a:endParaRPr lang="en-GB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dirty="0" smtClean="0"/>
              <a:t>Care and protection referrals down </a:t>
            </a:r>
            <a:r>
              <a:rPr lang="en-GB" sz="2400" b="1" dirty="0" smtClean="0"/>
              <a:t>27.5%</a:t>
            </a:r>
            <a:r>
              <a:rPr lang="en-GB" sz="2400" dirty="0" smtClean="0"/>
              <a:t> since 2011/2012</a:t>
            </a:r>
          </a:p>
          <a:p>
            <a:pPr lvl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400" dirty="0" smtClean="0"/>
              <a:t>Offence grounds referrals down </a:t>
            </a:r>
            <a:r>
              <a:rPr lang="en-GB" sz="2400" b="1" dirty="0" smtClean="0"/>
              <a:t>35%</a:t>
            </a:r>
            <a:r>
              <a:rPr lang="en-GB" sz="2400" dirty="0" smtClean="0"/>
              <a:t> since 2011/2012</a:t>
            </a:r>
          </a:p>
          <a:p>
            <a:pPr lvl="0">
              <a:spcAft>
                <a:spcPts val="1200"/>
              </a:spcAft>
            </a:pPr>
            <a:r>
              <a:rPr lang="en-GB" dirty="0" smtClean="0">
                <a:solidFill>
                  <a:srgbClr val="000000"/>
                </a:solidFill>
              </a:rPr>
              <a:t>Since 2005/2006, offence referrals to SCRA have decreased by </a:t>
            </a:r>
            <a:r>
              <a:rPr lang="en-GB" b="1" dirty="0" smtClean="0">
                <a:solidFill>
                  <a:srgbClr val="000000"/>
                </a:solidFill>
              </a:rPr>
              <a:t>77%</a:t>
            </a:r>
            <a:endParaRPr lang="en-GB" sz="2400" dirty="0"/>
          </a:p>
          <a:p>
            <a:pPr marL="57150" indent="0">
              <a:buNone/>
            </a:pPr>
            <a:r>
              <a:rPr lang="en-GB" sz="1600" i="1" dirty="0" smtClean="0">
                <a:solidFill>
                  <a:schemeClr val="bg1">
                    <a:lumMod val="50000"/>
                  </a:schemeClr>
                </a:solidFill>
              </a:rPr>
              <a:t>Figures from Scottish Police Performance Framework </a:t>
            </a:r>
            <a:br>
              <a:rPr lang="en-GB" sz="1600" i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1600" i="1" dirty="0" smtClean="0">
                <a:solidFill>
                  <a:schemeClr val="bg1">
                    <a:lumMod val="50000"/>
                  </a:schemeClr>
                </a:solidFill>
              </a:rPr>
              <a:t>and Scottish Children’s Reporter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187204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smtClean="0"/>
              <a:t>Aberdeen Youth Justice </a:t>
            </a:r>
            <a:br>
              <a:rPr lang="en-GB" dirty="0" smtClean="0"/>
            </a:br>
            <a:r>
              <a:rPr lang="en-GB" dirty="0" smtClean="0"/>
              <a:t>Development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0240"/>
            <a:ext cx="8229600" cy="5069160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>
                <a:ea typeface="Calibri"/>
                <a:cs typeface="Calibri"/>
              </a:rPr>
              <a:t>Increased intervention </a:t>
            </a:r>
            <a:r>
              <a:rPr lang="en-GB" dirty="0" smtClean="0">
                <a:ea typeface="Calibri"/>
                <a:cs typeface="Calibri"/>
              </a:rPr>
              <a:t>opportunities.</a:t>
            </a:r>
            <a:endParaRPr lang="en-GB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>
                <a:ea typeface="Calibri"/>
                <a:cs typeface="Calibri"/>
              </a:rPr>
              <a:t>Developing integrated processes and </a:t>
            </a:r>
            <a:r>
              <a:rPr lang="en-GB" dirty="0" smtClean="0">
                <a:ea typeface="Calibri"/>
                <a:cs typeface="Calibri"/>
              </a:rPr>
              <a:t>services.</a:t>
            </a:r>
            <a:endParaRPr lang="en-GB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>
                <a:ea typeface="Calibri"/>
                <a:cs typeface="Calibri"/>
              </a:rPr>
              <a:t>Increasing opportunities for community alternatives to secure </a:t>
            </a:r>
            <a:r>
              <a:rPr lang="en-GB" dirty="0" smtClean="0">
                <a:ea typeface="Calibri"/>
                <a:cs typeface="Calibri"/>
              </a:rPr>
              <a:t>care/custody </a:t>
            </a:r>
            <a:r>
              <a:rPr lang="en-GB" dirty="0">
                <a:ea typeface="Calibri"/>
                <a:cs typeface="Calibri"/>
              </a:rPr>
              <a:t>designed for young people</a:t>
            </a:r>
            <a:r>
              <a:rPr lang="en-GB" dirty="0" smtClean="0">
                <a:ea typeface="Calibri"/>
                <a:cs typeface="Calibri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endParaRPr lang="en-GB" dirty="0" smtClean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endParaRPr lang="en-GB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endParaRPr lang="en-GB" dirty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1600" i="1" dirty="0" smtClean="0">
                <a:solidFill>
                  <a:schemeClr val="bg1">
                    <a:lumMod val="50000"/>
                  </a:schemeClr>
                </a:solidFill>
                <a:ea typeface="Calibri"/>
                <a:cs typeface="Times New Roman"/>
              </a:rPr>
              <a:t>Interim Evaluation: June 2011</a:t>
            </a:r>
            <a:endParaRPr lang="en-GB" sz="1600" i="1" dirty="0">
              <a:solidFill>
                <a:schemeClr val="bg1">
                  <a:lumMod val="50000"/>
                </a:schemeClr>
              </a:solidFill>
              <a:ea typeface="Calibri"/>
              <a:cs typeface="Times New Roman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98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smtClean="0"/>
              <a:t>Aberdeen Youth Justice </a:t>
            </a:r>
            <a:br>
              <a:rPr lang="en-GB" dirty="0" smtClean="0"/>
            </a:br>
            <a:r>
              <a:rPr lang="en-GB" dirty="0" smtClean="0"/>
              <a:t>Development 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0240"/>
            <a:ext cx="8229600" cy="5069160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 smtClean="0">
                <a:ea typeface="Calibri"/>
                <a:cs typeface="Calibri"/>
              </a:rPr>
              <a:t>Setting </a:t>
            </a:r>
            <a:r>
              <a:rPr lang="en-GB" dirty="0">
                <a:ea typeface="Calibri"/>
                <a:cs typeface="Calibri"/>
              </a:rPr>
              <a:t>leadership </a:t>
            </a:r>
            <a:r>
              <a:rPr lang="en-GB" dirty="0" smtClean="0">
                <a:ea typeface="Calibri"/>
                <a:cs typeface="Calibri"/>
              </a:rPr>
              <a:t>expectations.</a:t>
            </a:r>
            <a:endParaRPr lang="en-GB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ea typeface="Calibri"/>
                <a:cs typeface="Calibri"/>
              </a:rPr>
              <a:t>Review the outcome </a:t>
            </a:r>
            <a:r>
              <a:rPr lang="en-GB" dirty="0" smtClean="0">
                <a:ea typeface="Calibri"/>
                <a:cs typeface="Calibri"/>
              </a:rPr>
              <a:t>indicators.</a:t>
            </a:r>
            <a:endParaRPr lang="en-GB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ea typeface="Calibri"/>
                <a:cs typeface="Calibri"/>
              </a:rPr>
              <a:t>Investment in knowledge sharing platforms that can be rolled out across </a:t>
            </a:r>
            <a:r>
              <a:rPr lang="en-GB" dirty="0" smtClean="0">
                <a:ea typeface="Calibri"/>
                <a:cs typeface="Calibri"/>
              </a:rPr>
              <a:t>Scotland.</a:t>
            </a:r>
          </a:p>
        </p:txBody>
      </p:sp>
    </p:spTree>
    <p:extLst>
      <p:ext uri="{BB962C8B-B14F-4D97-AF65-F5344CB8AC3E}">
        <p14:creationId xmlns:p14="http://schemas.microsoft.com/office/powerpoint/2010/main" val="175000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lang="en-GB" dirty="0" smtClean="0"/>
              <a:t>The whole is greater than </a:t>
            </a:r>
            <a:br>
              <a:rPr lang="en-GB" dirty="0" smtClean="0"/>
            </a:br>
            <a:r>
              <a:rPr lang="en-GB" dirty="0" smtClean="0"/>
              <a:t>the sum of the parts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en-GB" dirty="0" smtClean="0"/>
              <a:t>There are some parts of the system that have a disproportionate effect on the “whole”.</a:t>
            </a:r>
          </a:p>
          <a:p>
            <a:r>
              <a:rPr lang="en-GB" dirty="0" smtClean="0"/>
              <a:t>Improved outcomes in one part of the system depend on action being taken in another part, even if that action does not appear to directly benefit the organisation.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85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en-GB" dirty="0" smtClean="0"/>
              <a:t>Whole Systems Approach in Aberdeen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GB" sz="2000" dirty="0">
                <a:ea typeface="Calibri"/>
                <a:cs typeface="Times New Roman"/>
              </a:rPr>
              <a:t>Diversion from prosecution for 16 &amp; 17 year olds to </a:t>
            </a:r>
            <a:r>
              <a:rPr lang="en-GB" sz="2000" dirty="0" err="1">
                <a:ea typeface="Calibri"/>
                <a:cs typeface="Times New Roman"/>
              </a:rPr>
              <a:t>Sacro</a:t>
            </a:r>
            <a:r>
              <a:rPr lang="en-GB" sz="2000" dirty="0">
                <a:ea typeface="Calibri"/>
                <a:cs typeface="Times New Roman"/>
              </a:rPr>
              <a:t> </a:t>
            </a:r>
            <a:r>
              <a:rPr lang="en-GB" sz="2000" dirty="0" smtClean="0">
                <a:ea typeface="Calibri"/>
                <a:cs typeface="Times New Roman"/>
              </a:rPr>
              <a:t>restorative justice </a:t>
            </a:r>
            <a:r>
              <a:rPr lang="en-GB" sz="2000" dirty="0">
                <a:ea typeface="Calibri"/>
                <a:cs typeface="Times New Roman"/>
              </a:rPr>
              <a:t>services </a:t>
            </a:r>
            <a:r>
              <a:rPr lang="en-GB" sz="2000" dirty="0" smtClean="0">
                <a:ea typeface="Calibri"/>
                <a:cs typeface="Times New Roman"/>
              </a:rPr>
              <a:t>during </a:t>
            </a:r>
            <a:r>
              <a:rPr lang="en-GB" sz="2000" dirty="0">
                <a:ea typeface="Calibri"/>
                <a:cs typeface="Times New Roman"/>
              </a:rPr>
              <a:t>the first year of the Whole Systems </a:t>
            </a:r>
            <a:r>
              <a:rPr lang="en-GB" sz="2000" dirty="0" smtClean="0">
                <a:ea typeface="Calibri"/>
                <a:cs typeface="Times New Roman"/>
              </a:rPr>
              <a:t>Approach:</a:t>
            </a:r>
            <a:r>
              <a:rPr lang="en-GB" sz="2000" dirty="0">
                <a:ea typeface="Calibri"/>
                <a:cs typeface="Times New Roman"/>
              </a:rPr>
              <a:t> </a:t>
            </a:r>
            <a:r>
              <a:rPr lang="en-GB" sz="2000" dirty="0" smtClean="0">
                <a:ea typeface="Calibri"/>
                <a:cs typeface="Times New Roman"/>
              </a:rPr>
              <a:t/>
            </a:r>
            <a:br>
              <a:rPr lang="en-GB" sz="2000" dirty="0" smtClean="0">
                <a:ea typeface="Calibri"/>
                <a:cs typeface="Times New Roman"/>
              </a:rPr>
            </a:br>
            <a:r>
              <a:rPr lang="en-GB" sz="2000" dirty="0" smtClean="0">
                <a:ea typeface="Calibri"/>
                <a:cs typeface="Times New Roman"/>
              </a:rPr>
              <a:t> 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 smtClean="0">
                <a:ea typeface="Calibri"/>
                <a:cs typeface="Times New Roman"/>
              </a:rPr>
              <a:t>2009/2010: </a:t>
            </a:r>
            <a:r>
              <a:rPr lang="en-GB" b="1" dirty="0" smtClean="0">
                <a:solidFill>
                  <a:srgbClr val="4B7EEF"/>
                </a:solidFill>
                <a:ea typeface="Calibri"/>
                <a:cs typeface="Times New Roman"/>
              </a:rPr>
              <a:t>9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 smtClean="0">
                <a:ea typeface="Calibri"/>
                <a:cs typeface="Times New Roman"/>
              </a:rPr>
              <a:t>2010/2011: </a:t>
            </a:r>
            <a:r>
              <a:rPr lang="en-GB" b="1" dirty="0" smtClean="0">
                <a:solidFill>
                  <a:srgbClr val="4B7EEF"/>
                </a:solidFill>
                <a:ea typeface="Calibri"/>
                <a:cs typeface="Times New Roman"/>
              </a:rPr>
              <a:t>63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 smtClean="0">
                <a:ea typeface="Calibri"/>
                <a:cs typeface="Times New Roman"/>
              </a:rPr>
              <a:t>2011/2012: </a:t>
            </a:r>
            <a:r>
              <a:rPr lang="en-GB" b="1" dirty="0" smtClean="0">
                <a:solidFill>
                  <a:srgbClr val="4B7EEF"/>
                </a:solidFill>
                <a:ea typeface="Calibri"/>
                <a:cs typeface="Times New Roman"/>
              </a:rPr>
              <a:t>72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 smtClean="0">
                <a:ea typeface="Calibri"/>
                <a:cs typeface="Times New Roman"/>
              </a:rPr>
              <a:t>2012/2013: </a:t>
            </a:r>
            <a:r>
              <a:rPr lang="en-GB" b="1" dirty="0" smtClean="0">
                <a:solidFill>
                  <a:srgbClr val="4B7EEF"/>
                </a:solidFill>
                <a:ea typeface="Calibri"/>
                <a:cs typeface="Times New Roman"/>
              </a:rPr>
              <a:t>58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en-GB" dirty="0" smtClean="0">
                <a:ea typeface="Calibri"/>
                <a:cs typeface="Times New Roman"/>
              </a:rPr>
              <a:t>2013/2014: </a:t>
            </a:r>
            <a:r>
              <a:rPr lang="en-GB" b="1" dirty="0" smtClean="0">
                <a:solidFill>
                  <a:srgbClr val="4B7EEF"/>
                </a:solidFill>
                <a:ea typeface="Calibri"/>
                <a:cs typeface="Times New Roman"/>
              </a:rPr>
              <a:t>72</a:t>
            </a:r>
            <a:endParaRPr lang="en-GB" b="1" dirty="0" smtClean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0"/>
              </a:spcAft>
              <a:buNone/>
            </a:pPr>
            <a:endParaRPr lang="en-GB" b="1" dirty="0" smtClean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3257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/>
          <a:lstStyle/>
          <a:p>
            <a:r>
              <a:rPr lang="en-GB" dirty="0" smtClean="0"/>
              <a:t>Early and Effective Intervention</a:t>
            </a:r>
            <a:br>
              <a:rPr lang="en-GB" dirty="0" smtClean="0"/>
            </a:br>
            <a:r>
              <a:rPr lang="en-GB" dirty="0" smtClean="0"/>
              <a:t>What’s Better?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en-GB" dirty="0" smtClean="0"/>
              <a:t>Prevents lengthy time delays and the associated report writing;</a:t>
            </a:r>
          </a:p>
          <a:p>
            <a:r>
              <a:rPr lang="en-GB" dirty="0" smtClean="0"/>
              <a:t>Fewer children and young people propelled into Criminal Justice System;</a:t>
            </a:r>
          </a:p>
          <a:p>
            <a:r>
              <a:rPr lang="en-GB" dirty="0" smtClean="0"/>
              <a:t>Reduction in inappropriate referrals to SCRA;</a:t>
            </a:r>
          </a:p>
          <a:p>
            <a:r>
              <a:rPr lang="en-GB" dirty="0" smtClean="0"/>
              <a:t>Quicker service provision for children and young people – and their families.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590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Assertive Outreach Activity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74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7815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Stickability</a:t>
            </a:r>
            <a:endParaRPr lang="en-GB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708920"/>
            <a:ext cx="2664296" cy="2834358"/>
          </a:xfrm>
        </p:spPr>
      </p:pic>
      <p:sp>
        <p:nvSpPr>
          <p:cNvPr id="11" name="TextBox 10"/>
          <p:cNvSpPr txBox="1"/>
          <p:nvPr/>
        </p:nvSpPr>
        <p:spPr>
          <a:xfrm>
            <a:off x="1927457" y="1916832"/>
            <a:ext cx="5274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+mn-lt"/>
              </a:rPr>
              <a:t>Getting It Right For Every Child</a:t>
            </a:r>
            <a:endParaRPr lang="en-GB" sz="2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0867" y="5085184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  <a:latin typeface="+mn-lt"/>
              </a:rPr>
              <a:t>Children and Young People (Scotland) Act 2014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7524" y="3140966"/>
            <a:ext cx="2844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  <a:latin typeface="+mn-lt"/>
              </a:rPr>
              <a:t>The </a:t>
            </a:r>
            <a:r>
              <a:rPr lang="en-GB" sz="2400" b="1" dirty="0" err="1">
                <a:solidFill>
                  <a:srgbClr val="0070C0"/>
                </a:solidFill>
                <a:latin typeface="+mn-lt"/>
              </a:rPr>
              <a:t>Kilbrandon</a:t>
            </a:r>
            <a:r>
              <a:rPr lang="en-GB" sz="2400" b="1" dirty="0">
                <a:solidFill>
                  <a:srgbClr val="0070C0"/>
                </a:solidFill>
                <a:latin typeface="+mn-lt"/>
              </a:rPr>
              <a:t> Report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08104" y="3140967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  <a:latin typeface="+mn-lt"/>
              </a:rPr>
              <a:t>Early and Effective Intervention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0172" y="5085183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70C0"/>
                </a:solidFill>
                <a:latin typeface="+mn-lt"/>
              </a:rPr>
              <a:t>Whole Systems Approach</a:t>
            </a:r>
            <a:endParaRPr lang="en-GB" sz="2400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5189052"/>
      </p:ext>
    </p:extLst>
  </p:cSld>
  <p:clrMapOvr>
    <a:masterClrMapping/>
  </p:clrMapOvr>
</p:sld>
</file>

<file path=ppt/theme/theme1.xml><?xml version="1.0" encoding="utf-8"?>
<a:theme xmlns:a="http://schemas.openxmlformats.org/drawingml/2006/main" name="Sacro_PP_Template2">
  <a:themeElements>
    <a:clrScheme name="Sacro_PP_Template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cro_PP_Template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cro_PP_Template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cro_PP_Template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cro_PP_Template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cro_PP_Template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cro_PP_Template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cro_PP_Template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cro_PP_Template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cro_PP_Template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cro_PP_Template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cro_PP_Template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cro_PP_Template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1605</TotalTime>
  <Words>318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Sacro_PP_Template2</vt:lpstr>
      <vt:lpstr>A Partner’s Perspective of the Whole Systems Approach</vt:lpstr>
      <vt:lpstr>Positive Trends</vt:lpstr>
      <vt:lpstr>Aberdeen Youth Justice  Development Programme</vt:lpstr>
      <vt:lpstr>Aberdeen Youth Justice  Development Programme</vt:lpstr>
      <vt:lpstr>The whole is greater than  the sum of the parts</vt:lpstr>
      <vt:lpstr>Whole Systems Approach in Aberdeen</vt:lpstr>
      <vt:lpstr>Early and Effective Intervention What’s Better?</vt:lpstr>
      <vt:lpstr>Assertive Outreach Activity</vt:lpstr>
      <vt:lpstr>Stickability</vt:lpstr>
      <vt:lpstr>Sacro’s mission is to be a community-based organisation that will create safe and cohesive communities by reducing conflict and offending.</vt:lpstr>
    </vt:vector>
  </TitlesOfParts>
  <Company>SACRO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amairs</dc:creator>
  <cp:lastModifiedBy>Hass</cp:lastModifiedBy>
  <cp:revision>22</cp:revision>
  <dcterms:created xsi:type="dcterms:W3CDTF">2008-12-08T10:03:41Z</dcterms:created>
  <dcterms:modified xsi:type="dcterms:W3CDTF">2014-06-02T10:58:25Z</dcterms:modified>
</cp:coreProperties>
</file>