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3"/>
  </p:notesMasterIdLst>
  <p:handoutMasterIdLst>
    <p:handoutMasterId r:id="rId14"/>
  </p:handoutMasterIdLst>
  <p:sldIdLst>
    <p:sldId id="257" r:id="rId2"/>
    <p:sldId id="258" r:id="rId3"/>
    <p:sldId id="267" r:id="rId4"/>
    <p:sldId id="260" r:id="rId5"/>
    <p:sldId id="264" r:id="rId6"/>
    <p:sldId id="261" r:id="rId7"/>
    <p:sldId id="269" r:id="rId8"/>
    <p:sldId id="268" r:id="rId9"/>
    <p:sldId id="270" r:id="rId10"/>
    <p:sldId id="262" r:id="rId11"/>
    <p:sldId id="263"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427" autoAdjust="0"/>
  </p:normalViewPr>
  <p:slideViewPr>
    <p:cSldViewPr>
      <p:cViewPr>
        <p:scale>
          <a:sx n="93" d="100"/>
          <a:sy n="93" d="100"/>
        </p:scale>
        <p:origin x="-5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7BFCA0-4387-48C7-A960-B3A80DFF3934}"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B1F53909-FEF0-45E7-B848-0D7E6EFF60E7}">
      <dgm:prSet phldrT="[Text]"/>
      <dgm:spPr/>
      <dgm:t>
        <a:bodyPr/>
        <a:lstStyle/>
        <a:p>
          <a:r>
            <a:rPr lang="en-GB" dirty="0" smtClean="0"/>
            <a:t>Offending</a:t>
          </a:r>
          <a:endParaRPr lang="en-GB" dirty="0"/>
        </a:p>
      </dgm:t>
    </dgm:pt>
    <dgm:pt modelId="{A8F461BC-F29F-4547-9DF5-831BDE1DC30A}" type="parTrans" cxnId="{5DA87BBC-7252-4366-907C-06A6007C113B}">
      <dgm:prSet/>
      <dgm:spPr/>
      <dgm:t>
        <a:bodyPr/>
        <a:lstStyle/>
        <a:p>
          <a:endParaRPr lang="en-GB"/>
        </a:p>
      </dgm:t>
    </dgm:pt>
    <dgm:pt modelId="{320A209F-4781-4BE7-8C01-EFEBFA9F7E4A}" type="sibTrans" cxnId="{5DA87BBC-7252-4366-907C-06A6007C113B}">
      <dgm:prSet/>
      <dgm:spPr/>
      <dgm:t>
        <a:bodyPr/>
        <a:lstStyle/>
        <a:p>
          <a:endParaRPr lang="en-GB"/>
        </a:p>
      </dgm:t>
    </dgm:pt>
    <dgm:pt modelId="{2B772A3D-589B-44D4-BC7B-7D6C4391E935}">
      <dgm:prSet phldrT="[Text]"/>
      <dgm:spPr/>
      <dgm:t>
        <a:bodyPr/>
        <a:lstStyle/>
        <a:p>
          <a:r>
            <a:rPr lang="en-GB" dirty="0" smtClean="0"/>
            <a:t>Charge</a:t>
          </a:r>
          <a:endParaRPr lang="en-GB" dirty="0"/>
        </a:p>
      </dgm:t>
    </dgm:pt>
    <dgm:pt modelId="{46D81D0A-B6D3-4F36-9396-C29B49A843E5}" type="parTrans" cxnId="{D503DF17-1061-49DA-9E3C-D30DFB40666C}">
      <dgm:prSet/>
      <dgm:spPr/>
      <dgm:t>
        <a:bodyPr/>
        <a:lstStyle/>
        <a:p>
          <a:endParaRPr lang="en-GB"/>
        </a:p>
      </dgm:t>
    </dgm:pt>
    <dgm:pt modelId="{D79409D8-7842-4A45-8F40-BD3A7F3C46A8}" type="sibTrans" cxnId="{D503DF17-1061-49DA-9E3C-D30DFB40666C}">
      <dgm:prSet/>
      <dgm:spPr/>
      <dgm:t>
        <a:bodyPr/>
        <a:lstStyle/>
        <a:p>
          <a:endParaRPr lang="en-GB"/>
        </a:p>
      </dgm:t>
    </dgm:pt>
    <dgm:pt modelId="{13C849FF-2571-4B88-9360-014AB1F6F02E}">
      <dgm:prSet phldrT="[Text]"/>
      <dgm:spPr/>
      <dgm:t>
        <a:bodyPr/>
        <a:lstStyle/>
        <a:p>
          <a:r>
            <a:rPr lang="en-GB" dirty="0" smtClean="0"/>
            <a:t>Custody</a:t>
          </a:r>
          <a:endParaRPr lang="en-GB" dirty="0"/>
        </a:p>
      </dgm:t>
    </dgm:pt>
    <dgm:pt modelId="{5B11AB4A-2A6D-4691-B808-24435F07C75F}" type="parTrans" cxnId="{0AFB707D-FCD8-4878-9CFE-D030CB306DC9}">
      <dgm:prSet/>
      <dgm:spPr/>
      <dgm:t>
        <a:bodyPr/>
        <a:lstStyle/>
        <a:p>
          <a:endParaRPr lang="en-GB"/>
        </a:p>
      </dgm:t>
    </dgm:pt>
    <dgm:pt modelId="{EF7448A9-F028-4276-8B1C-416B13B60C9D}" type="sibTrans" cxnId="{0AFB707D-FCD8-4878-9CFE-D030CB306DC9}">
      <dgm:prSet/>
      <dgm:spPr/>
      <dgm:t>
        <a:bodyPr/>
        <a:lstStyle/>
        <a:p>
          <a:endParaRPr lang="en-GB"/>
        </a:p>
      </dgm:t>
    </dgm:pt>
    <dgm:pt modelId="{A579EDA4-3890-4D27-80E7-236BFE69E4E6}">
      <dgm:prSet phldrT="[Text]"/>
      <dgm:spPr/>
      <dgm:t>
        <a:bodyPr/>
        <a:lstStyle/>
        <a:p>
          <a:r>
            <a:rPr lang="en-GB" dirty="0" smtClean="0"/>
            <a:t>Court</a:t>
          </a:r>
          <a:endParaRPr lang="en-GB" dirty="0"/>
        </a:p>
      </dgm:t>
    </dgm:pt>
    <dgm:pt modelId="{6A3AD4A1-66BE-4BB7-86CE-FC4A3D85A116}" type="parTrans" cxnId="{2C3525DB-C78D-474D-BA19-851E5AF809EC}">
      <dgm:prSet/>
      <dgm:spPr/>
      <dgm:t>
        <a:bodyPr/>
        <a:lstStyle/>
        <a:p>
          <a:endParaRPr lang="en-GB"/>
        </a:p>
      </dgm:t>
    </dgm:pt>
    <dgm:pt modelId="{6EFB82B9-CB7D-49E5-A0F1-FC945CFC2E67}" type="sibTrans" cxnId="{2C3525DB-C78D-474D-BA19-851E5AF809EC}">
      <dgm:prSet/>
      <dgm:spPr/>
      <dgm:t>
        <a:bodyPr/>
        <a:lstStyle/>
        <a:p>
          <a:endParaRPr lang="en-GB"/>
        </a:p>
      </dgm:t>
    </dgm:pt>
    <dgm:pt modelId="{9DBBF7A4-9475-4B04-B15D-FCF457A5B84F}">
      <dgm:prSet phldrT="[Text]"/>
      <dgm:spPr/>
      <dgm:t>
        <a:bodyPr/>
        <a:lstStyle/>
        <a:p>
          <a:r>
            <a:rPr lang="en-GB" dirty="0" smtClean="0"/>
            <a:t>Measures</a:t>
          </a:r>
          <a:endParaRPr lang="en-GB" dirty="0"/>
        </a:p>
      </dgm:t>
    </dgm:pt>
    <dgm:pt modelId="{A612E4F8-ECD7-4424-9636-03BB161AFF50}" type="parTrans" cxnId="{3E6BB93B-2D24-464C-9548-8807982C431A}">
      <dgm:prSet/>
      <dgm:spPr/>
      <dgm:t>
        <a:bodyPr/>
        <a:lstStyle/>
        <a:p>
          <a:endParaRPr lang="en-GB"/>
        </a:p>
      </dgm:t>
    </dgm:pt>
    <dgm:pt modelId="{2D471148-8FE3-479B-874D-77E4FE4A7100}" type="sibTrans" cxnId="{3E6BB93B-2D24-464C-9548-8807982C431A}">
      <dgm:prSet/>
      <dgm:spPr/>
      <dgm:t>
        <a:bodyPr/>
        <a:lstStyle/>
        <a:p>
          <a:endParaRPr lang="en-GB"/>
        </a:p>
      </dgm:t>
    </dgm:pt>
    <dgm:pt modelId="{17240E20-A466-4A75-AD86-71D933CAE68D}" type="pres">
      <dgm:prSet presAssocID="{057BFCA0-4387-48C7-A960-B3A80DFF3934}" presName="Name0" presStyleCnt="0">
        <dgm:presLayoutVars>
          <dgm:dir/>
          <dgm:resizeHandles val="exact"/>
        </dgm:presLayoutVars>
      </dgm:prSet>
      <dgm:spPr/>
      <dgm:t>
        <a:bodyPr/>
        <a:lstStyle/>
        <a:p>
          <a:endParaRPr lang="en-GB"/>
        </a:p>
      </dgm:t>
    </dgm:pt>
    <dgm:pt modelId="{76541060-EC93-492A-9281-E49827F5E074}" type="pres">
      <dgm:prSet presAssocID="{057BFCA0-4387-48C7-A960-B3A80DFF3934}" presName="cycle" presStyleCnt="0"/>
      <dgm:spPr/>
    </dgm:pt>
    <dgm:pt modelId="{4122C33A-0714-4B2A-92A9-35D0B59C724B}" type="pres">
      <dgm:prSet presAssocID="{B1F53909-FEF0-45E7-B848-0D7E6EFF60E7}" presName="nodeFirstNode" presStyleLbl="node1" presStyleIdx="0" presStyleCnt="5">
        <dgm:presLayoutVars>
          <dgm:bulletEnabled val="1"/>
        </dgm:presLayoutVars>
      </dgm:prSet>
      <dgm:spPr/>
      <dgm:t>
        <a:bodyPr/>
        <a:lstStyle/>
        <a:p>
          <a:endParaRPr lang="en-GB"/>
        </a:p>
      </dgm:t>
    </dgm:pt>
    <dgm:pt modelId="{02477DDE-251A-4524-B12D-06F3BA1FA6A6}" type="pres">
      <dgm:prSet presAssocID="{320A209F-4781-4BE7-8C01-EFEBFA9F7E4A}" presName="sibTransFirstNode" presStyleLbl="bgShp" presStyleIdx="0" presStyleCnt="1"/>
      <dgm:spPr/>
      <dgm:t>
        <a:bodyPr/>
        <a:lstStyle/>
        <a:p>
          <a:endParaRPr lang="en-GB"/>
        </a:p>
      </dgm:t>
    </dgm:pt>
    <dgm:pt modelId="{9ACF6B70-C780-453D-B8DB-BA426E732217}" type="pres">
      <dgm:prSet presAssocID="{2B772A3D-589B-44D4-BC7B-7D6C4391E935}" presName="nodeFollowingNodes" presStyleLbl="node1" presStyleIdx="1" presStyleCnt="5">
        <dgm:presLayoutVars>
          <dgm:bulletEnabled val="1"/>
        </dgm:presLayoutVars>
      </dgm:prSet>
      <dgm:spPr/>
      <dgm:t>
        <a:bodyPr/>
        <a:lstStyle/>
        <a:p>
          <a:endParaRPr lang="en-GB"/>
        </a:p>
      </dgm:t>
    </dgm:pt>
    <dgm:pt modelId="{958C71D1-6E2F-450E-A55A-06F799A493DB}" type="pres">
      <dgm:prSet presAssocID="{13C849FF-2571-4B88-9360-014AB1F6F02E}" presName="nodeFollowingNodes" presStyleLbl="node1" presStyleIdx="2" presStyleCnt="5">
        <dgm:presLayoutVars>
          <dgm:bulletEnabled val="1"/>
        </dgm:presLayoutVars>
      </dgm:prSet>
      <dgm:spPr/>
      <dgm:t>
        <a:bodyPr/>
        <a:lstStyle/>
        <a:p>
          <a:endParaRPr lang="en-GB"/>
        </a:p>
      </dgm:t>
    </dgm:pt>
    <dgm:pt modelId="{81C9BC8E-E811-4B85-BFFE-8BE753A0C4E2}" type="pres">
      <dgm:prSet presAssocID="{A579EDA4-3890-4D27-80E7-236BFE69E4E6}" presName="nodeFollowingNodes" presStyleLbl="node1" presStyleIdx="3" presStyleCnt="5">
        <dgm:presLayoutVars>
          <dgm:bulletEnabled val="1"/>
        </dgm:presLayoutVars>
      </dgm:prSet>
      <dgm:spPr/>
      <dgm:t>
        <a:bodyPr/>
        <a:lstStyle/>
        <a:p>
          <a:endParaRPr lang="en-GB"/>
        </a:p>
      </dgm:t>
    </dgm:pt>
    <dgm:pt modelId="{05102B5C-D88F-4D40-BAB5-1CB29CEBBF7D}" type="pres">
      <dgm:prSet presAssocID="{9DBBF7A4-9475-4B04-B15D-FCF457A5B84F}" presName="nodeFollowingNodes" presStyleLbl="node1" presStyleIdx="4" presStyleCnt="5">
        <dgm:presLayoutVars>
          <dgm:bulletEnabled val="1"/>
        </dgm:presLayoutVars>
      </dgm:prSet>
      <dgm:spPr/>
      <dgm:t>
        <a:bodyPr/>
        <a:lstStyle/>
        <a:p>
          <a:endParaRPr lang="en-GB"/>
        </a:p>
      </dgm:t>
    </dgm:pt>
  </dgm:ptLst>
  <dgm:cxnLst>
    <dgm:cxn modelId="{2C3525DB-C78D-474D-BA19-851E5AF809EC}" srcId="{057BFCA0-4387-48C7-A960-B3A80DFF3934}" destId="{A579EDA4-3890-4D27-80E7-236BFE69E4E6}" srcOrd="3" destOrd="0" parTransId="{6A3AD4A1-66BE-4BB7-86CE-FC4A3D85A116}" sibTransId="{6EFB82B9-CB7D-49E5-A0F1-FC945CFC2E67}"/>
    <dgm:cxn modelId="{89D78957-2ACC-4A22-8C95-BB4D5E56FE3B}" type="presOf" srcId="{9DBBF7A4-9475-4B04-B15D-FCF457A5B84F}" destId="{05102B5C-D88F-4D40-BAB5-1CB29CEBBF7D}" srcOrd="0" destOrd="0" presId="urn:microsoft.com/office/officeart/2005/8/layout/cycle3"/>
    <dgm:cxn modelId="{3E6BB93B-2D24-464C-9548-8807982C431A}" srcId="{057BFCA0-4387-48C7-A960-B3A80DFF3934}" destId="{9DBBF7A4-9475-4B04-B15D-FCF457A5B84F}" srcOrd="4" destOrd="0" parTransId="{A612E4F8-ECD7-4424-9636-03BB161AFF50}" sibTransId="{2D471148-8FE3-479B-874D-77E4FE4A7100}"/>
    <dgm:cxn modelId="{46325F2A-1058-4596-AA69-058BEBB3553E}" type="presOf" srcId="{320A209F-4781-4BE7-8C01-EFEBFA9F7E4A}" destId="{02477DDE-251A-4524-B12D-06F3BA1FA6A6}" srcOrd="0" destOrd="0" presId="urn:microsoft.com/office/officeart/2005/8/layout/cycle3"/>
    <dgm:cxn modelId="{0AFB707D-FCD8-4878-9CFE-D030CB306DC9}" srcId="{057BFCA0-4387-48C7-A960-B3A80DFF3934}" destId="{13C849FF-2571-4B88-9360-014AB1F6F02E}" srcOrd="2" destOrd="0" parTransId="{5B11AB4A-2A6D-4691-B808-24435F07C75F}" sibTransId="{EF7448A9-F028-4276-8B1C-416B13B60C9D}"/>
    <dgm:cxn modelId="{2ABD80CB-C1A9-4385-ACAC-E1306FF5E8B5}" type="presOf" srcId="{B1F53909-FEF0-45E7-B848-0D7E6EFF60E7}" destId="{4122C33A-0714-4B2A-92A9-35D0B59C724B}" srcOrd="0" destOrd="0" presId="urn:microsoft.com/office/officeart/2005/8/layout/cycle3"/>
    <dgm:cxn modelId="{C204693B-02B8-4E8B-9417-37552D5E7067}" type="presOf" srcId="{A579EDA4-3890-4D27-80E7-236BFE69E4E6}" destId="{81C9BC8E-E811-4B85-BFFE-8BE753A0C4E2}" srcOrd="0" destOrd="0" presId="urn:microsoft.com/office/officeart/2005/8/layout/cycle3"/>
    <dgm:cxn modelId="{D503DF17-1061-49DA-9E3C-D30DFB40666C}" srcId="{057BFCA0-4387-48C7-A960-B3A80DFF3934}" destId="{2B772A3D-589B-44D4-BC7B-7D6C4391E935}" srcOrd="1" destOrd="0" parTransId="{46D81D0A-B6D3-4F36-9396-C29B49A843E5}" sibTransId="{D79409D8-7842-4A45-8F40-BD3A7F3C46A8}"/>
    <dgm:cxn modelId="{5A2CC572-3A44-4D6A-941B-798435D06AEE}" type="presOf" srcId="{2B772A3D-589B-44D4-BC7B-7D6C4391E935}" destId="{9ACF6B70-C780-453D-B8DB-BA426E732217}" srcOrd="0" destOrd="0" presId="urn:microsoft.com/office/officeart/2005/8/layout/cycle3"/>
    <dgm:cxn modelId="{F19B8F53-78A1-4A9A-81B3-6A7EAB18E564}" type="presOf" srcId="{057BFCA0-4387-48C7-A960-B3A80DFF3934}" destId="{17240E20-A466-4A75-AD86-71D933CAE68D}" srcOrd="0" destOrd="0" presId="urn:microsoft.com/office/officeart/2005/8/layout/cycle3"/>
    <dgm:cxn modelId="{ECF27852-75C4-437F-949A-05530004F414}" type="presOf" srcId="{13C849FF-2571-4B88-9360-014AB1F6F02E}" destId="{958C71D1-6E2F-450E-A55A-06F799A493DB}" srcOrd="0" destOrd="0" presId="urn:microsoft.com/office/officeart/2005/8/layout/cycle3"/>
    <dgm:cxn modelId="{5DA87BBC-7252-4366-907C-06A6007C113B}" srcId="{057BFCA0-4387-48C7-A960-B3A80DFF3934}" destId="{B1F53909-FEF0-45E7-B848-0D7E6EFF60E7}" srcOrd="0" destOrd="0" parTransId="{A8F461BC-F29F-4547-9DF5-831BDE1DC30A}" sibTransId="{320A209F-4781-4BE7-8C01-EFEBFA9F7E4A}"/>
    <dgm:cxn modelId="{0CF906CE-C98E-4BA0-9577-6BCF4F432C67}" type="presParOf" srcId="{17240E20-A466-4A75-AD86-71D933CAE68D}" destId="{76541060-EC93-492A-9281-E49827F5E074}" srcOrd="0" destOrd="0" presId="urn:microsoft.com/office/officeart/2005/8/layout/cycle3"/>
    <dgm:cxn modelId="{59F6F9D9-FE44-4D03-9F4E-EFD95DFCAB84}" type="presParOf" srcId="{76541060-EC93-492A-9281-E49827F5E074}" destId="{4122C33A-0714-4B2A-92A9-35D0B59C724B}" srcOrd="0" destOrd="0" presId="urn:microsoft.com/office/officeart/2005/8/layout/cycle3"/>
    <dgm:cxn modelId="{98106BB8-C564-45AD-A73D-22063A995A79}" type="presParOf" srcId="{76541060-EC93-492A-9281-E49827F5E074}" destId="{02477DDE-251A-4524-B12D-06F3BA1FA6A6}" srcOrd="1" destOrd="0" presId="urn:microsoft.com/office/officeart/2005/8/layout/cycle3"/>
    <dgm:cxn modelId="{81A66D37-2149-4C63-9422-A1CBDC8B4EB8}" type="presParOf" srcId="{76541060-EC93-492A-9281-E49827F5E074}" destId="{9ACF6B70-C780-453D-B8DB-BA426E732217}" srcOrd="2" destOrd="0" presId="urn:microsoft.com/office/officeart/2005/8/layout/cycle3"/>
    <dgm:cxn modelId="{02CC7A15-1568-4AA5-9FFB-90DC5743CB1D}" type="presParOf" srcId="{76541060-EC93-492A-9281-E49827F5E074}" destId="{958C71D1-6E2F-450E-A55A-06F799A493DB}" srcOrd="3" destOrd="0" presId="urn:microsoft.com/office/officeart/2005/8/layout/cycle3"/>
    <dgm:cxn modelId="{549CB230-473F-4AE8-AFF6-F8411DE4E22B}" type="presParOf" srcId="{76541060-EC93-492A-9281-E49827F5E074}" destId="{81C9BC8E-E811-4B85-BFFE-8BE753A0C4E2}" srcOrd="4" destOrd="0" presId="urn:microsoft.com/office/officeart/2005/8/layout/cycle3"/>
    <dgm:cxn modelId="{C90CE79C-5CE4-42FD-B7A2-31CA891BCB1A}" type="presParOf" srcId="{76541060-EC93-492A-9281-E49827F5E074}" destId="{05102B5C-D88F-4D40-BAB5-1CB29CEBBF7D}"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477DDE-251A-4524-B12D-06F3BA1FA6A6}">
      <dsp:nvSpPr>
        <dsp:cNvPr id="0" name=""/>
        <dsp:cNvSpPr/>
      </dsp:nvSpPr>
      <dsp:spPr>
        <a:xfrm>
          <a:off x="1867780" y="-27639"/>
          <a:ext cx="4494039" cy="4494039"/>
        </a:xfrm>
        <a:prstGeom prst="circularArrow">
          <a:avLst>
            <a:gd name="adj1" fmla="val 5544"/>
            <a:gd name="adj2" fmla="val 330680"/>
            <a:gd name="adj3" fmla="val 13765712"/>
            <a:gd name="adj4" fmla="val 17392183"/>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22C33A-0714-4B2A-92A9-35D0B59C724B}">
      <dsp:nvSpPr>
        <dsp:cNvPr id="0" name=""/>
        <dsp:cNvSpPr/>
      </dsp:nvSpPr>
      <dsp:spPr>
        <a:xfrm>
          <a:off x="3057971" y="1135"/>
          <a:ext cx="2113657" cy="1056828"/>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smtClean="0"/>
            <a:t>Offending</a:t>
          </a:r>
          <a:endParaRPr lang="en-GB" sz="2900" kern="1200" dirty="0"/>
        </a:p>
      </dsp:txBody>
      <dsp:txXfrm>
        <a:off x="3109561" y="52725"/>
        <a:ext cx="2010477" cy="953648"/>
      </dsp:txXfrm>
    </dsp:sp>
    <dsp:sp modelId="{9ACF6B70-C780-453D-B8DB-BA426E732217}">
      <dsp:nvSpPr>
        <dsp:cNvPr id="0" name=""/>
        <dsp:cNvSpPr/>
      </dsp:nvSpPr>
      <dsp:spPr>
        <a:xfrm>
          <a:off x="4880609" y="1325359"/>
          <a:ext cx="2113657" cy="1056828"/>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smtClean="0"/>
            <a:t>Charge</a:t>
          </a:r>
          <a:endParaRPr lang="en-GB" sz="2900" kern="1200" dirty="0"/>
        </a:p>
      </dsp:txBody>
      <dsp:txXfrm>
        <a:off x="4932199" y="1376949"/>
        <a:ext cx="2010477" cy="953648"/>
      </dsp:txXfrm>
    </dsp:sp>
    <dsp:sp modelId="{958C71D1-6E2F-450E-A55A-06F799A493DB}">
      <dsp:nvSpPr>
        <dsp:cNvPr id="0" name=""/>
        <dsp:cNvSpPr/>
      </dsp:nvSpPr>
      <dsp:spPr>
        <a:xfrm>
          <a:off x="4184423" y="3467998"/>
          <a:ext cx="2113657" cy="1056828"/>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smtClean="0"/>
            <a:t>Custody</a:t>
          </a:r>
          <a:endParaRPr lang="en-GB" sz="2900" kern="1200" dirty="0"/>
        </a:p>
      </dsp:txBody>
      <dsp:txXfrm>
        <a:off x="4236013" y="3519588"/>
        <a:ext cx="2010477" cy="953648"/>
      </dsp:txXfrm>
    </dsp:sp>
    <dsp:sp modelId="{81C9BC8E-E811-4B85-BFFE-8BE753A0C4E2}">
      <dsp:nvSpPr>
        <dsp:cNvPr id="0" name=""/>
        <dsp:cNvSpPr/>
      </dsp:nvSpPr>
      <dsp:spPr>
        <a:xfrm>
          <a:off x="1931519" y="3467998"/>
          <a:ext cx="2113657" cy="1056828"/>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smtClean="0"/>
            <a:t>Court</a:t>
          </a:r>
          <a:endParaRPr lang="en-GB" sz="2900" kern="1200" dirty="0"/>
        </a:p>
      </dsp:txBody>
      <dsp:txXfrm>
        <a:off x="1983109" y="3519588"/>
        <a:ext cx="2010477" cy="953648"/>
      </dsp:txXfrm>
    </dsp:sp>
    <dsp:sp modelId="{05102B5C-D88F-4D40-BAB5-1CB29CEBBF7D}">
      <dsp:nvSpPr>
        <dsp:cNvPr id="0" name=""/>
        <dsp:cNvSpPr/>
      </dsp:nvSpPr>
      <dsp:spPr>
        <a:xfrm>
          <a:off x="1235333" y="1325359"/>
          <a:ext cx="2113657" cy="1056828"/>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smtClean="0"/>
            <a:t>Measures</a:t>
          </a:r>
          <a:endParaRPr lang="en-GB" sz="2900" kern="1200" dirty="0"/>
        </a:p>
      </dsp:txBody>
      <dsp:txXfrm>
        <a:off x="1286923" y="1376949"/>
        <a:ext cx="2010477" cy="95364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00E883E-AB99-4121-95F3-115DB7BF95DD}" type="datetimeFigureOut">
              <a:rPr lang="en-GB" smtClean="0"/>
              <a:t>16/06/2014</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0479EA9-7629-44F8-AA14-A262C930C0EE}" type="slidenum">
              <a:rPr lang="en-GB" smtClean="0"/>
              <a:t>‹#›</a:t>
            </a:fld>
            <a:endParaRPr lang="en-GB"/>
          </a:p>
        </p:txBody>
      </p:sp>
    </p:spTree>
    <p:extLst>
      <p:ext uri="{BB962C8B-B14F-4D97-AF65-F5344CB8AC3E}">
        <p14:creationId xmlns:p14="http://schemas.microsoft.com/office/powerpoint/2010/main" val="2320344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95A34A4-FCBC-4779-A986-B13260ABFCE8}" type="datetimeFigureOut">
              <a:rPr lang="en-GB" smtClean="0"/>
              <a:t>16/06/2014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CC830A8-DD84-4CB0-A680-EB66A75A6CC4}" type="slidenum">
              <a:rPr lang="en-GB" smtClean="0"/>
              <a:t>‹#›</a:t>
            </a:fld>
            <a:endParaRPr lang="en-GB"/>
          </a:p>
        </p:txBody>
      </p:sp>
    </p:spTree>
    <p:extLst>
      <p:ext uri="{BB962C8B-B14F-4D97-AF65-F5344CB8AC3E}">
        <p14:creationId xmlns:p14="http://schemas.microsoft.com/office/powerpoint/2010/main" val="747969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kern="1200" dirty="0" smtClean="0">
                <a:solidFill>
                  <a:schemeClr val="tx1"/>
                </a:solidFill>
                <a:effectLst/>
                <a:latin typeface="+mn-lt"/>
                <a:ea typeface="+mn-ea"/>
                <a:cs typeface="+mn-cs"/>
              </a:rPr>
              <a:t>A partnership was struck up between Includem and Police Scotland and</a:t>
            </a:r>
            <a:r>
              <a:rPr lang="en-GB" sz="2800" kern="1200" baseline="0" dirty="0" smtClean="0">
                <a:solidFill>
                  <a:schemeClr val="tx1"/>
                </a:solidFill>
                <a:effectLst/>
                <a:latin typeface="+mn-lt"/>
                <a:ea typeface="+mn-ea"/>
                <a:cs typeface="+mn-cs"/>
              </a:rPr>
              <a:t> in 2010 we began </a:t>
            </a:r>
            <a:r>
              <a:rPr lang="en-GB" sz="2800" kern="1200" dirty="0" smtClean="0">
                <a:solidFill>
                  <a:schemeClr val="tx1"/>
                </a:solidFill>
                <a:effectLst/>
                <a:latin typeface="+mn-lt"/>
                <a:ea typeface="+mn-ea"/>
                <a:cs typeface="+mn-cs"/>
              </a:rPr>
              <a:t>to deliver a whole systems approach to tackle the problem of violent and alcohol related behaviours.</a:t>
            </a:r>
          </a:p>
          <a:p>
            <a:endParaRPr lang="en-GB" dirty="0"/>
          </a:p>
        </p:txBody>
      </p:sp>
      <p:sp>
        <p:nvSpPr>
          <p:cNvPr id="4" name="Slide Number Placeholder 3"/>
          <p:cNvSpPr>
            <a:spLocks noGrp="1"/>
          </p:cNvSpPr>
          <p:nvPr>
            <p:ph type="sldNum" sz="quarter" idx="10"/>
          </p:nvPr>
        </p:nvSpPr>
        <p:spPr/>
        <p:txBody>
          <a:bodyPr/>
          <a:lstStyle/>
          <a:p>
            <a:fld id="{FCC830A8-DD84-4CB0-A680-EB66A75A6CC4}" type="slidenum">
              <a:rPr lang="en-GB" smtClean="0"/>
              <a:t>1</a:t>
            </a:fld>
            <a:endParaRPr lang="en-GB"/>
          </a:p>
        </p:txBody>
      </p:sp>
    </p:spTree>
    <p:extLst>
      <p:ext uri="{BB962C8B-B14F-4D97-AF65-F5344CB8AC3E}">
        <p14:creationId xmlns:p14="http://schemas.microsoft.com/office/powerpoint/2010/main" val="19433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C830A8-DD84-4CB0-A680-EB66A75A6CC4}" type="slidenum">
              <a:rPr lang="en-GB" smtClean="0"/>
              <a:t>2</a:t>
            </a:fld>
            <a:endParaRPr lang="en-GB"/>
          </a:p>
        </p:txBody>
      </p:sp>
    </p:spTree>
    <p:extLst>
      <p:ext uri="{BB962C8B-B14F-4D97-AF65-F5344CB8AC3E}">
        <p14:creationId xmlns:p14="http://schemas.microsoft.com/office/powerpoint/2010/main" val="600362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C830A8-DD84-4CB0-A680-EB66A75A6CC4}" type="slidenum">
              <a:rPr lang="en-GB" smtClean="0"/>
              <a:t>4</a:t>
            </a:fld>
            <a:endParaRPr lang="en-GB"/>
          </a:p>
        </p:txBody>
      </p:sp>
    </p:spTree>
    <p:extLst>
      <p:ext uri="{BB962C8B-B14F-4D97-AF65-F5344CB8AC3E}">
        <p14:creationId xmlns:p14="http://schemas.microsoft.com/office/powerpoint/2010/main" val="794732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kern="1200" dirty="0" smtClean="0">
                <a:solidFill>
                  <a:schemeClr val="tx1"/>
                </a:solidFill>
                <a:effectLst/>
                <a:latin typeface="+mn-lt"/>
                <a:ea typeface="+mn-ea"/>
                <a:cs typeface="+mn-cs"/>
              </a:rPr>
              <a:t>This is not about nuisance antisocial</a:t>
            </a:r>
            <a:r>
              <a:rPr lang="en-GB" sz="2400" kern="1200" baseline="0" dirty="0" smtClean="0">
                <a:solidFill>
                  <a:schemeClr val="tx1"/>
                </a:solidFill>
                <a:effectLst/>
                <a:latin typeface="+mn-lt"/>
                <a:ea typeface="+mn-ea"/>
                <a:cs typeface="+mn-cs"/>
              </a:rPr>
              <a:t> behaviours or about one off serious crimes as a high percentage of first offenders don’t reoffend.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kern="1200" baseline="0" dirty="0" smtClean="0">
                <a:solidFill>
                  <a:schemeClr val="tx1"/>
                </a:solidFill>
                <a:effectLst/>
                <a:latin typeface="+mn-lt"/>
                <a:ea typeface="+mn-ea"/>
                <a:cs typeface="+mn-cs"/>
              </a:rPr>
              <a:t>It is about meeting the needs of the prolific offenders to have an impact on the wider society and their potential to positively contribute.</a:t>
            </a:r>
            <a:endParaRPr lang="en-GB" sz="2400" kern="1200" dirty="0" smtClean="0">
              <a:solidFill>
                <a:schemeClr val="tx1"/>
              </a:solidFill>
              <a:effectLst/>
              <a:latin typeface="+mn-lt"/>
              <a:ea typeface="+mn-ea"/>
              <a:cs typeface="+mn-cs"/>
            </a:endParaRPr>
          </a:p>
          <a:p>
            <a:endParaRPr lang="en-GB" sz="2400" kern="1200" dirty="0" smtClean="0">
              <a:solidFill>
                <a:schemeClr val="tx1"/>
              </a:solidFill>
              <a:effectLst/>
              <a:latin typeface="+mn-lt"/>
              <a:ea typeface="+mn-ea"/>
              <a:cs typeface="+mn-cs"/>
            </a:endParaRPr>
          </a:p>
          <a:p>
            <a:r>
              <a:rPr lang="en-GB" sz="2400" kern="1200" dirty="0" smtClean="0">
                <a:solidFill>
                  <a:schemeClr val="tx1"/>
                </a:solidFill>
                <a:effectLst/>
                <a:latin typeface="+mn-lt"/>
                <a:ea typeface="+mn-ea"/>
                <a:cs typeface="+mn-cs"/>
              </a:rPr>
              <a:t>Initially the police analysts identify potentially</a:t>
            </a:r>
            <a:r>
              <a:rPr lang="en-GB" sz="2400" kern="1200" baseline="0" dirty="0" smtClean="0">
                <a:solidFill>
                  <a:schemeClr val="tx1"/>
                </a:solidFill>
                <a:effectLst/>
                <a:latin typeface="+mn-lt"/>
                <a:ea typeface="+mn-ea"/>
                <a:cs typeface="+mn-cs"/>
              </a:rPr>
              <a:t> appropriate young people through</a:t>
            </a:r>
            <a:r>
              <a:rPr lang="en-GB" sz="2400" kern="1200" dirty="0" smtClean="0">
                <a:solidFill>
                  <a:schemeClr val="tx1"/>
                </a:solidFill>
                <a:effectLst/>
                <a:latin typeface="+mn-lt"/>
                <a:ea typeface="+mn-ea"/>
                <a:cs typeface="+mn-cs"/>
              </a:rPr>
              <a:t> their </a:t>
            </a:r>
            <a:r>
              <a:rPr lang="en-GB" sz="2400" b="1" kern="1200" dirty="0" smtClean="0">
                <a:solidFill>
                  <a:schemeClr val="tx1"/>
                </a:solidFill>
                <a:effectLst/>
                <a:latin typeface="+mn-lt"/>
                <a:ea typeface="+mn-ea"/>
                <a:cs typeface="+mn-cs"/>
              </a:rPr>
              <a:t>Offending </a:t>
            </a:r>
            <a:r>
              <a:rPr lang="en-GB" sz="2400" b="1" kern="1200" dirty="0" err="1" smtClean="0">
                <a:solidFill>
                  <a:schemeClr val="tx1"/>
                </a:solidFill>
                <a:effectLst/>
                <a:latin typeface="+mn-lt"/>
                <a:ea typeface="+mn-ea"/>
                <a:cs typeface="+mn-cs"/>
              </a:rPr>
              <a:t>Recency</a:t>
            </a:r>
            <a:r>
              <a:rPr lang="en-GB" sz="2400" b="1" kern="1200" dirty="0" smtClean="0">
                <a:solidFill>
                  <a:schemeClr val="tx1"/>
                </a:solidFill>
                <a:effectLst/>
                <a:latin typeface="+mn-lt"/>
                <a:ea typeface="+mn-ea"/>
                <a:cs typeface="+mn-cs"/>
              </a:rPr>
              <a:t>/ Frequency/ Gravity system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kern="1200" dirty="0" smtClean="0">
                <a:solidFill>
                  <a:schemeClr val="tx1"/>
                </a:solidFill>
                <a:effectLst/>
                <a:latin typeface="+mn-lt"/>
                <a:ea typeface="+mn-ea"/>
                <a:cs typeface="+mn-cs"/>
              </a:rPr>
              <a:t>aimed to highlight persistent offenders of serious crimes.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kern="1200" dirty="0" smtClean="0">
                <a:solidFill>
                  <a:schemeClr val="tx1"/>
                </a:solidFill>
                <a:effectLst/>
                <a:latin typeface="+mn-lt"/>
                <a:ea typeface="+mn-ea"/>
                <a:cs typeface="+mn-cs"/>
              </a:rPr>
              <a:t>From there, there</a:t>
            </a:r>
            <a:r>
              <a:rPr lang="en-GB" sz="2400" kern="1200" baseline="0" dirty="0" smtClean="0">
                <a:solidFill>
                  <a:schemeClr val="tx1"/>
                </a:solidFill>
                <a:effectLst/>
                <a:latin typeface="+mn-lt"/>
                <a:ea typeface="+mn-ea"/>
                <a:cs typeface="+mn-cs"/>
              </a:rPr>
              <a:t> is discussion between Police and Social Work within the reducing offending team to provide some </a:t>
            </a:r>
            <a:r>
              <a:rPr lang="en-GB" sz="2400" b="1" kern="1200" baseline="0" dirty="0" smtClean="0">
                <a:solidFill>
                  <a:schemeClr val="tx1"/>
                </a:solidFill>
                <a:effectLst/>
                <a:latin typeface="+mn-lt"/>
                <a:ea typeface="+mn-ea"/>
                <a:cs typeface="+mn-cs"/>
              </a:rPr>
              <a:t>context </a:t>
            </a:r>
            <a:r>
              <a:rPr lang="en-GB" sz="2400" kern="1200" baseline="0" dirty="0" smtClean="0">
                <a:solidFill>
                  <a:schemeClr val="tx1"/>
                </a:solidFill>
                <a:effectLst/>
                <a:latin typeface="+mn-lt"/>
                <a:ea typeface="+mn-ea"/>
                <a:cs typeface="+mn-cs"/>
              </a:rPr>
              <a:t>to the charges, which are often numerous, as well as the young person’s history and current situation and wellbeing.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kern="1200" baseline="0" dirty="0" smtClean="0">
                <a:solidFill>
                  <a:schemeClr val="tx1"/>
                </a:solidFill>
                <a:effectLst/>
                <a:latin typeface="+mn-lt"/>
                <a:ea typeface="+mn-ea"/>
                <a:cs typeface="+mn-cs"/>
              </a:rPr>
              <a:t>If they are already receiving support from Includem in another form,  or from another agency,  they may be deferred to revisit at a later time should they continue to offend.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kern="1200" dirty="0" smtClean="0">
                <a:solidFill>
                  <a:schemeClr val="tx1"/>
                </a:solidFill>
                <a:effectLst/>
                <a:latin typeface="+mn-lt"/>
                <a:ea typeface="+mn-ea"/>
                <a:cs typeface="+mn-cs"/>
              </a:rPr>
              <a:t>It is common that they have been referred to several projects in the past but failed to engage with them,</a:t>
            </a:r>
            <a:r>
              <a:rPr lang="en-GB" sz="2400" kern="1200" baseline="0" dirty="0" smtClean="0">
                <a:solidFill>
                  <a:schemeClr val="tx1"/>
                </a:solidFill>
                <a:effectLst/>
                <a:latin typeface="+mn-lt"/>
                <a:ea typeface="+mn-ea"/>
                <a:cs typeface="+mn-cs"/>
              </a:rPr>
              <a:t> sometimes </a:t>
            </a:r>
            <a:r>
              <a:rPr lang="en-GB" sz="2400" kern="1200" dirty="0" smtClean="0">
                <a:solidFill>
                  <a:schemeClr val="tx1"/>
                </a:solidFill>
                <a:effectLst/>
                <a:latin typeface="+mn-lt"/>
                <a:ea typeface="+mn-ea"/>
                <a:cs typeface="+mn-cs"/>
              </a:rPr>
              <a:t>as they are expected to attend appointments</a:t>
            </a:r>
            <a:r>
              <a:rPr lang="en-GB" sz="2400" kern="1200" baseline="0" dirty="0" smtClean="0">
                <a:solidFill>
                  <a:schemeClr val="tx1"/>
                </a:solidFill>
                <a:effectLst/>
                <a:latin typeface="+mn-lt"/>
                <a:ea typeface="+mn-ea"/>
                <a:cs typeface="+mn-cs"/>
              </a:rPr>
              <a:t> in centres which often involve crossing territorial “gang” boundaries or turn up under the influence of drugs and alcohol</a:t>
            </a:r>
            <a:endParaRPr lang="en-GB" sz="24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kern="1200" dirty="0" smtClean="0">
                <a:solidFill>
                  <a:schemeClr val="tx1"/>
                </a:solidFill>
                <a:effectLst/>
                <a:latin typeface="+mn-lt"/>
                <a:ea typeface="+mn-ea"/>
                <a:cs typeface="+mn-cs"/>
              </a:rPr>
              <a:t>Includem and community police meet </a:t>
            </a:r>
            <a:r>
              <a:rPr lang="en-GB" sz="2400" kern="1200" dirty="0" smtClean="0">
                <a:solidFill>
                  <a:schemeClr val="tx1"/>
                </a:solidFill>
                <a:effectLst/>
                <a:latin typeface="+mn-lt"/>
                <a:ea typeface="+mn-ea"/>
                <a:cs typeface="+mn-cs"/>
              </a:rPr>
              <a:t>to discuss concerns about the young people based</a:t>
            </a:r>
            <a:r>
              <a:rPr lang="en-GB" sz="2400" kern="1200" baseline="0" dirty="0" smtClean="0">
                <a:solidFill>
                  <a:schemeClr val="tx1"/>
                </a:solidFill>
                <a:effectLst/>
                <a:latin typeface="+mn-lt"/>
                <a:ea typeface="+mn-ea"/>
                <a:cs typeface="+mn-cs"/>
              </a:rPr>
              <a:t> on the information gathered and confirm the appropriateness of the referral - often with Includem providing additional contextual information</a:t>
            </a:r>
            <a:r>
              <a:rPr lang="en-GB" sz="2400" kern="1200" dirty="0" smtClean="0">
                <a:solidFill>
                  <a:schemeClr val="tx1"/>
                </a:solidFill>
                <a:effectLst/>
                <a:latin typeface="+mn-lt"/>
                <a:ea typeface="+mn-ea"/>
                <a:cs typeface="+mn-cs"/>
              </a:rPr>
              <a:t>. </a:t>
            </a:r>
          </a:p>
          <a:p>
            <a:pPr lvl="0"/>
            <a:endParaRPr lang="en-GB" sz="2400" kern="1200" dirty="0" smtClean="0">
              <a:solidFill>
                <a:schemeClr val="tx1"/>
              </a:solidFill>
              <a:effectLst/>
              <a:latin typeface="+mn-lt"/>
              <a:ea typeface="+mn-ea"/>
              <a:cs typeface="+mn-cs"/>
            </a:endParaRPr>
          </a:p>
          <a:p>
            <a:pPr lvl="0"/>
            <a:r>
              <a:rPr lang="en-GB" sz="2400" kern="1200" dirty="0" smtClean="0">
                <a:solidFill>
                  <a:schemeClr val="tx1"/>
                </a:solidFill>
                <a:effectLst/>
                <a:latin typeface="+mn-lt"/>
                <a:ea typeface="+mn-ea"/>
                <a:cs typeface="+mn-cs"/>
              </a:rPr>
              <a:t>There</a:t>
            </a:r>
            <a:r>
              <a:rPr lang="en-GB" sz="2400" kern="1200" baseline="0" dirty="0" smtClean="0">
                <a:solidFill>
                  <a:schemeClr val="tx1"/>
                </a:solidFill>
                <a:effectLst/>
                <a:latin typeface="+mn-lt"/>
                <a:ea typeface="+mn-ea"/>
                <a:cs typeface="+mn-cs"/>
              </a:rPr>
              <a:t> have been instances of </a:t>
            </a:r>
            <a:r>
              <a:rPr lang="en-GB" sz="2400" b="1" kern="1200" baseline="0" dirty="0" smtClean="0">
                <a:solidFill>
                  <a:schemeClr val="tx1"/>
                </a:solidFill>
                <a:effectLst/>
                <a:latin typeface="+mn-lt"/>
                <a:ea typeface="+mn-ea"/>
                <a:cs typeface="+mn-cs"/>
              </a:rPr>
              <a:t>Self-referral</a:t>
            </a:r>
            <a:r>
              <a:rPr lang="en-GB" sz="2400" kern="1200" baseline="0" dirty="0" smtClean="0">
                <a:solidFill>
                  <a:schemeClr val="tx1"/>
                </a:solidFill>
                <a:effectLst/>
                <a:latin typeface="+mn-lt"/>
                <a:ea typeface="+mn-ea"/>
                <a:cs typeface="+mn-cs"/>
              </a:rPr>
              <a:t> , </a:t>
            </a:r>
            <a:r>
              <a:rPr lang="en-GB" sz="2400" b="1" kern="1200" baseline="0" dirty="0" smtClean="0">
                <a:solidFill>
                  <a:schemeClr val="tx1"/>
                </a:solidFill>
                <a:effectLst/>
                <a:latin typeface="+mn-lt"/>
                <a:ea typeface="+mn-ea"/>
                <a:cs typeface="+mn-cs"/>
              </a:rPr>
              <a:t>peer-referral</a:t>
            </a:r>
            <a:r>
              <a:rPr lang="en-GB" sz="2400" kern="1200" baseline="0" dirty="0" smtClean="0">
                <a:solidFill>
                  <a:schemeClr val="tx1"/>
                </a:solidFill>
                <a:effectLst/>
                <a:latin typeface="+mn-lt"/>
                <a:ea typeface="+mn-ea"/>
                <a:cs typeface="+mn-cs"/>
              </a:rPr>
              <a:t>  or </a:t>
            </a:r>
            <a:r>
              <a:rPr lang="en-GB" sz="2400" b="1" kern="1200" baseline="0" dirty="0" smtClean="0">
                <a:solidFill>
                  <a:schemeClr val="tx1"/>
                </a:solidFill>
                <a:effectLst/>
                <a:latin typeface="+mn-lt"/>
                <a:ea typeface="+mn-ea"/>
                <a:cs typeface="+mn-cs"/>
              </a:rPr>
              <a:t>staff observations </a:t>
            </a:r>
            <a:r>
              <a:rPr lang="en-GB" sz="2400" kern="1200" baseline="0" dirty="0" smtClean="0">
                <a:solidFill>
                  <a:schemeClr val="tx1"/>
                </a:solidFill>
                <a:effectLst/>
                <a:latin typeface="+mn-lt"/>
                <a:ea typeface="+mn-ea"/>
                <a:cs typeface="+mn-cs"/>
              </a:rPr>
              <a:t>that have been successful referrals when supported by offending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kern="1200" dirty="0" smtClean="0">
              <a:solidFill>
                <a:schemeClr val="tx1"/>
              </a:solidFill>
              <a:effectLst/>
              <a:latin typeface="+mn-lt"/>
              <a:ea typeface="+mn-ea"/>
              <a:cs typeface="+mn-cs"/>
            </a:endParaRPr>
          </a:p>
          <a:p>
            <a:pPr lvl="0"/>
            <a:r>
              <a:rPr lang="en-GB" sz="2400" kern="1200" dirty="0" smtClean="0">
                <a:solidFill>
                  <a:schemeClr val="tx1"/>
                </a:solidFill>
                <a:effectLst/>
                <a:latin typeface="+mn-lt"/>
                <a:ea typeface="+mn-ea"/>
                <a:cs typeface="+mn-cs"/>
              </a:rPr>
              <a:t>Engagement - Includem and Police Scotland usually first</a:t>
            </a:r>
            <a:r>
              <a:rPr lang="en-GB" sz="2400" kern="1200" baseline="0" dirty="0" smtClean="0">
                <a:solidFill>
                  <a:schemeClr val="tx1"/>
                </a:solidFill>
                <a:effectLst/>
                <a:latin typeface="+mn-lt"/>
                <a:ea typeface="+mn-ea"/>
                <a:cs typeface="+mn-cs"/>
              </a:rPr>
              <a:t> </a:t>
            </a:r>
            <a:r>
              <a:rPr lang="en-GB" sz="2400" kern="1200" dirty="0" smtClean="0">
                <a:solidFill>
                  <a:schemeClr val="tx1"/>
                </a:solidFill>
                <a:effectLst/>
                <a:latin typeface="+mn-lt"/>
                <a:ea typeface="+mn-ea"/>
                <a:cs typeface="+mn-cs"/>
              </a:rPr>
              <a:t>attend the young people’s family home or accommodation. </a:t>
            </a:r>
          </a:p>
          <a:p>
            <a:pPr lvl="0"/>
            <a:r>
              <a:rPr lang="en-GB" sz="2400" kern="1200" dirty="0" smtClean="0">
                <a:solidFill>
                  <a:schemeClr val="tx1"/>
                </a:solidFill>
                <a:effectLst/>
                <a:latin typeface="+mn-lt"/>
                <a:ea typeface="+mn-ea"/>
                <a:cs typeface="+mn-cs"/>
              </a:rPr>
              <a:t>The </a:t>
            </a:r>
            <a:r>
              <a:rPr lang="en-GB" sz="2400" b="1" kern="1200" dirty="0" smtClean="0">
                <a:solidFill>
                  <a:schemeClr val="tx1"/>
                </a:solidFill>
                <a:effectLst/>
                <a:latin typeface="+mn-lt"/>
                <a:ea typeface="+mn-ea"/>
                <a:cs typeface="+mn-cs"/>
              </a:rPr>
              <a:t>joint sign ups are about transparency</a:t>
            </a:r>
            <a:r>
              <a:rPr lang="en-GB" sz="2400" kern="1200" dirty="0" smtClean="0">
                <a:solidFill>
                  <a:schemeClr val="tx1"/>
                </a:solidFill>
                <a:effectLst/>
                <a:latin typeface="+mn-lt"/>
                <a:ea typeface="+mn-ea"/>
                <a:cs typeface="+mn-cs"/>
              </a:rPr>
              <a:t>, to ensure the young people are fully aware of the partnership. </a:t>
            </a:r>
          </a:p>
          <a:p>
            <a:pPr lvl="0"/>
            <a:endParaRPr lang="en-GB" sz="2400" kern="1200" dirty="0" smtClean="0">
              <a:solidFill>
                <a:schemeClr val="tx1"/>
              </a:solidFill>
              <a:effectLst/>
              <a:latin typeface="+mn-lt"/>
              <a:ea typeface="+mn-ea"/>
              <a:cs typeface="+mn-cs"/>
            </a:endParaRPr>
          </a:p>
          <a:p>
            <a:pPr lvl="0"/>
            <a:r>
              <a:rPr lang="en-GB" sz="2400" kern="1200" dirty="0" smtClean="0">
                <a:solidFill>
                  <a:schemeClr val="tx1"/>
                </a:solidFill>
                <a:effectLst/>
                <a:latin typeface="+mn-lt"/>
                <a:ea typeface="+mn-ea"/>
                <a:cs typeface="+mn-cs"/>
              </a:rPr>
              <a:t>We explain that we hold regular meetings held with Includem and Police Scotland, and our information sharing protocols. </a:t>
            </a:r>
          </a:p>
          <a:p>
            <a:r>
              <a:rPr lang="en-GB" sz="24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CC830A8-DD84-4CB0-A680-EB66A75A6CC4}" type="slidenum">
              <a:rPr lang="en-GB" smtClean="0"/>
              <a:t>5</a:t>
            </a:fld>
            <a:endParaRPr lang="en-GB"/>
          </a:p>
        </p:txBody>
      </p:sp>
    </p:spTree>
    <p:extLst>
      <p:ext uri="{BB962C8B-B14F-4D97-AF65-F5344CB8AC3E}">
        <p14:creationId xmlns:p14="http://schemas.microsoft.com/office/powerpoint/2010/main" val="3988339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2400" dirty="0"/>
          </a:p>
        </p:txBody>
      </p:sp>
      <p:sp>
        <p:nvSpPr>
          <p:cNvPr id="4" name="Slide Number Placeholder 3"/>
          <p:cNvSpPr>
            <a:spLocks noGrp="1"/>
          </p:cNvSpPr>
          <p:nvPr>
            <p:ph type="sldNum" sz="quarter" idx="10"/>
          </p:nvPr>
        </p:nvSpPr>
        <p:spPr/>
        <p:txBody>
          <a:bodyPr/>
          <a:lstStyle/>
          <a:p>
            <a:fld id="{FCC830A8-DD84-4CB0-A680-EB66A75A6CC4}" type="slidenum">
              <a:rPr lang="en-GB" smtClean="0"/>
              <a:t>6</a:t>
            </a:fld>
            <a:endParaRPr lang="en-GB"/>
          </a:p>
        </p:txBody>
      </p:sp>
    </p:spTree>
    <p:extLst>
      <p:ext uri="{BB962C8B-B14F-4D97-AF65-F5344CB8AC3E}">
        <p14:creationId xmlns:p14="http://schemas.microsoft.com/office/powerpoint/2010/main" val="3794981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CC830A8-DD84-4CB0-A680-EB66A75A6CC4}" type="slidenum">
              <a:rPr lang="en-GB" smtClean="0"/>
              <a:t>10</a:t>
            </a:fld>
            <a:endParaRPr lang="en-GB"/>
          </a:p>
        </p:txBody>
      </p:sp>
    </p:spTree>
    <p:extLst>
      <p:ext uri="{BB962C8B-B14F-4D97-AF65-F5344CB8AC3E}">
        <p14:creationId xmlns:p14="http://schemas.microsoft.com/office/powerpoint/2010/main" val="2837339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CC830A8-DD84-4CB0-A680-EB66A75A6CC4}" type="slidenum">
              <a:rPr lang="en-GB" smtClean="0"/>
              <a:t>11</a:t>
            </a:fld>
            <a:endParaRPr lang="en-GB"/>
          </a:p>
        </p:txBody>
      </p:sp>
    </p:spTree>
    <p:extLst>
      <p:ext uri="{BB962C8B-B14F-4D97-AF65-F5344CB8AC3E}">
        <p14:creationId xmlns:p14="http://schemas.microsoft.com/office/powerpoint/2010/main" val="30564856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DC05B1E-6169-4EF4-8D20-58C717BC8B45}" type="datetimeFigureOut">
              <a:rPr lang="en-GB" smtClean="0"/>
              <a:t>16/06/2014</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FC6F92F-2C52-4AD8-82B9-57883B59496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C05B1E-6169-4EF4-8D20-58C717BC8B45}" type="datetimeFigureOut">
              <a:rPr lang="en-GB" smtClean="0"/>
              <a:t>16/06/2014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FC6F92F-2C52-4AD8-82B9-57883B59496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C05B1E-6169-4EF4-8D20-58C717BC8B45}" type="datetimeFigureOut">
              <a:rPr lang="en-GB" smtClean="0"/>
              <a:t>16/06/2014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FC6F92F-2C52-4AD8-82B9-57883B59496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C05B1E-6169-4EF4-8D20-58C717BC8B45}" type="datetimeFigureOut">
              <a:rPr lang="en-GB" smtClean="0"/>
              <a:t>16/06/2014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FC6F92F-2C52-4AD8-82B9-57883B59496D}"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DC05B1E-6169-4EF4-8D20-58C717BC8B45}" type="datetimeFigureOut">
              <a:rPr lang="en-GB" smtClean="0"/>
              <a:t>16/06/2014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FC6F92F-2C52-4AD8-82B9-57883B59496D}"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DC05B1E-6169-4EF4-8D20-58C717BC8B45}" type="datetimeFigureOut">
              <a:rPr lang="en-GB" smtClean="0"/>
              <a:t>16/06/2014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FC6F92F-2C52-4AD8-82B9-57883B59496D}"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DC05B1E-6169-4EF4-8D20-58C717BC8B45}" type="datetimeFigureOut">
              <a:rPr lang="en-GB" smtClean="0"/>
              <a:t>16/06/2014</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0FC6F92F-2C52-4AD8-82B9-57883B59496D}"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DC05B1E-6169-4EF4-8D20-58C717BC8B45}" type="datetimeFigureOut">
              <a:rPr lang="en-GB" smtClean="0"/>
              <a:t>16/06/2014</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0FC6F92F-2C52-4AD8-82B9-57883B59496D}"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DC05B1E-6169-4EF4-8D20-58C717BC8B45}" type="datetimeFigureOut">
              <a:rPr lang="en-GB" smtClean="0"/>
              <a:t>16/06/2014</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0FC6F92F-2C52-4AD8-82B9-57883B59496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DC05B1E-6169-4EF4-8D20-58C717BC8B45}" type="datetimeFigureOut">
              <a:rPr lang="en-GB" smtClean="0"/>
              <a:t>16/06/2014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FC6F92F-2C52-4AD8-82B9-57883B59496D}"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DC05B1E-6169-4EF4-8D20-58C717BC8B45}" type="datetimeFigureOut">
              <a:rPr lang="en-GB" smtClean="0"/>
              <a:t>16/06/2014</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FC6F92F-2C52-4AD8-82B9-57883B59496D}"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DC05B1E-6169-4EF4-8D20-58C717BC8B45}" type="datetimeFigureOut">
              <a:rPr lang="en-GB" smtClean="0"/>
              <a:t>16/06/2014</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FC6F92F-2C52-4AD8-82B9-57883B59496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1554692" y="1481138"/>
            <a:ext cx="6034616" cy="4525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74638"/>
            <a:ext cx="8229600" cy="1570186"/>
          </a:xfrm>
        </p:spPr>
        <p:txBody>
          <a:bodyPr>
            <a:normAutofit/>
          </a:bodyPr>
          <a:lstStyle/>
          <a:p>
            <a:r>
              <a:rPr lang="en-GB" dirty="0" smtClean="0">
                <a:solidFill>
                  <a:schemeClr val="accent1">
                    <a:lumMod val="50000"/>
                  </a:schemeClr>
                </a:solidFill>
                <a:latin typeface="Aharoni" panose="02010803020104030203" pitchFamily="2" charset="-79"/>
                <a:cs typeface="Aharoni" panose="02010803020104030203" pitchFamily="2" charset="-79"/>
              </a:rPr>
              <a:t>Whole Systems Approach -</a:t>
            </a:r>
            <a:br>
              <a:rPr lang="en-GB" dirty="0" smtClean="0">
                <a:solidFill>
                  <a:schemeClr val="accent1">
                    <a:lumMod val="50000"/>
                  </a:schemeClr>
                </a:solidFill>
                <a:latin typeface="Aharoni" panose="02010803020104030203" pitchFamily="2" charset="-79"/>
                <a:cs typeface="Aharoni" panose="02010803020104030203" pitchFamily="2" charset="-79"/>
              </a:rPr>
            </a:br>
            <a:r>
              <a:rPr lang="en-GB" dirty="0" smtClean="0">
                <a:solidFill>
                  <a:schemeClr val="accent1">
                    <a:lumMod val="50000"/>
                  </a:schemeClr>
                </a:solidFill>
                <a:latin typeface="Aharoni" panose="02010803020104030203" pitchFamily="2" charset="-79"/>
                <a:cs typeface="Aharoni" panose="02010803020104030203" pitchFamily="2" charset="-79"/>
              </a:rPr>
              <a:t>A Partners’ Perspective</a:t>
            </a:r>
            <a:endParaRPr lang="en-GB" dirty="0">
              <a:solidFill>
                <a:schemeClr val="accent1">
                  <a:lumMod val="50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941725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ncfssrv1\shonagh.roy$\My Pictures\Includem\21st Century SW reducing reoffending.png"/>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294420" y="2132856"/>
            <a:ext cx="6638123" cy="32606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67544" y="260648"/>
            <a:ext cx="2808312" cy="936104"/>
          </a:xfrm>
        </p:spPr>
        <p:txBody>
          <a:bodyPr/>
          <a:lstStyle/>
          <a:p>
            <a:r>
              <a:rPr lang="en-GB" dirty="0" smtClean="0">
                <a:solidFill>
                  <a:schemeClr val="accent1">
                    <a:lumMod val="75000"/>
                  </a:schemeClr>
                </a:solidFill>
              </a:rPr>
              <a:t>Outcomes</a:t>
            </a:r>
            <a:endParaRPr lang="en-GB" dirty="0">
              <a:solidFill>
                <a:schemeClr val="accent1">
                  <a:lumMod val="75000"/>
                </a:schemeClr>
              </a:solidFill>
            </a:endParaRPr>
          </a:p>
        </p:txBody>
      </p:sp>
      <p:sp>
        <p:nvSpPr>
          <p:cNvPr id="4" name="TextBox 3"/>
          <p:cNvSpPr txBox="1"/>
          <p:nvPr/>
        </p:nvSpPr>
        <p:spPr>
          <a:xfrm>
            <a:off x="1304663" y="5661248"/>
            <a:ext cx="6840760" cy="738664"/>
          </a:xfrm>
          <a:prstGeom prst="rect">
            <a:avLst/>
          </a:prstGeom>
          <a:noFill/>
        </p:spPr>
        <p:txBody>
          <a:bodyPr wrap="square" rtlCol="0">
            <a:spAutoFit/>
          </a:bodyPr>
          <a:lstStyle/>
          <a:p>
            <a:r>
              <a:rPr lang="en-GB" sz="1400" i="1" dirty="0" smtClean="0">
                <a:solidFill>
                  <a:schemeClr val="accent1">
                    <a:lumMod val="75000"/>
                  </a:schemeClr>
                </a:solidFill>
              </a:rPr>
              <a:t>The </a:t>
            </a:r>
            <a:r>
              <a:rPr lang="en-GB" sz="1400" i="1" dirty="0">
                <a:solidFill>
                  <a:schemeClr val="accent1">
                    <a:lumMod val="75000"/>
                  </a:schemeClr>
                </a:solidFill>
              </a:rPr>
              <a:t>inter-dependence of the intended outcomes of </a:t>
            </a:r>
            <a:r>
              <a:rPr lang="en-GB" sz="1400" i="1" dirty="0" smtClean="0">
                <a:solidFill>
                  <a:schemeClr val="accent1">
                    <a:lumMod val="75000"/>
                  </a:schemeClr>
                </a:solidFill>
              </a:rPr>
              <a:t>CJSW</a:t>
            </a:r>
          </a:p>
          <a:p>
            <a:r>
              <a:rPr lang="en-GB" sz="1400" i="1" dirty="0" smtClean="0">
                <a:solidFill>
                  <a:schemeClr val="accent1">
                    <a:lumMod val="75000"/>
                  </a:schemeClr>
                </a:solidFill>
              </a:rPr>
              <a:t>21</a:t>
            </a:r>
            <a:r>
              <a:rPr lang="en-GB" sz="1400" i="1" baseline="30000" dirty="0" smtClean="0">
                <a:solidFill>
                  <a:schemeClr val="accent1">
                    <a:lumMod val="75000"/>
                  </a:schemeClr>
                </a:solidFill>
              </a:rPr>
              <a:t>st</a:t>
            </a:r>
            <a:r>
              <a:rPr lang="en-GB" sz="1400" i="1" dirty="0" smtClean="0">
                <a:solidFill>
                  <a:schemeClr val="accent1">
                    <a:lumMod val="75000"/>
                  </a:schemeClr>
                </a:solidFill>
              </a:rPr>
              <a:t> Century Social Work Reducing Re-offending Key Practice Skills</a:t>
            </a:r>
          </a:p>
          <a:p>
            <a:r>
              <a:rPr lang="en-GB" sz="1400" dirty="0" smtClean="0">
                <a:solidFill>
                  <a:schemeClr val="accent1">
                    <a:lumMod val="75000"/>
                  </a:schemeClr>
                </a:solidFill>
              </a:rPr>
              <a:t>             http://www.scotland.gov.uk/Resource/Doc/37432/0011296.pdf</a:t>
            </a:r>
            <a:endParaRPr lang="en-GB" sz="1400" dirty="0">
              <a:solidFill>
                <a:schemeClr val="accent1">
                  <a:lumMod val="75000"/>
                </a:schemeClr>
              </a:solidFill>
            </a:endParaRPr>
          </a:p>
        </p:txBody>
      </p:sp>
      <p:sp>
        <p:nvSpPr>
          <p:cNvPr id="5" name="TextBox 4"/>
          <p:cNvSpPr txBox="1"/>
          <p:nvPr/>
        </p:nvSpPr>
        <p:spPr>
          <a:xfrm>
            <a:off x="589147" y="1008212"/>
            <a:ext cx="7920880" cy="646331"/>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lvl="0">
              <a:defRPr/>
            </a:pPr>
            <a:r>
              <a:rPr lang="en-GB" b="1" dirty="0">
                <a:solidFill>
                  <a:schemeClr val="accent1">
                    <a:lumMod val="75000"/>
                  </a:schemeClr>
                </a:solidFill>
              </a:rPr>
              <a:t>S</a:t>
            </a:r>
            <a:r>
              <a:rPr lang="en-GB" b="1" dirty="0" smtClean="0">
                <a:solidFill>
                  <a:schemeClr val="accent1">
                    <a:lumMod val="75000"/>
                  </a:schemeClr>
                </a:solidFill>
              </a:rPr>
              <a:t>upport </a:t>
            </a:r>
            <a:r>
              <a:rPr lang="en-GB" b="1" dirty="0">
                <a:solidFill>
                  <a:schemeClr val="accent1">
                    <a:lumMod val="75000"/>
                  </a:schemeClr>
                </a:solidFill>
              </a:rPr>
              <a:t>young people to reach their full potential and become </a:t>
            </a:r>
            <a:r>
              <a:rPr lang="en-GB" b="1" dirty="0" smtClean="0">
                <a:solidFill>
                  <a:schemeClr val="accent1">
                    <a:lumMod val="75000"/>
                  </a:schemeClr>
                </a:solidFill>
              </a:rPr>
              <a:t> </a:t>
            </a:r>
            <a:r>
              <a:rPr lang="en-GB" b="1" dirty="0">
                <a:solidFill>
                  <a:schemeClr val="accent1">
                    <a:lumMod val="75000"/>
                  </a:schemeClr>
                </a:solidFill>
              </a:rPr>
              <a:t>successful contributors to their community and wider society</a:t>
            </a:r>
            <a:r>
              <a:rPr lang="en-GB" dirty="0">
                <a:solidFill>
                  <a:schemeClr val="accent1">
                    <a:lumMod val="75000"/>
                  </a:schemeClr>
                </a:solidFill>
              </a:rPr>
              <a:t>. </a:t>
            </a:r>
          </a:p>
        </p:txBody>
      </p:sp>
    </p:spTree>
    <p:extLst>
      <p:ext uri="{BB962C8B-B14F-4D97-AF65-F5344CB8AC3E}">
        <p14:creationId xmlns:p14="http://schemas.microsoft.com/office/powerpoint/2010/main" val="9647268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GB" dirty="0" smtClean="0">
              <a:solidFill>
                <a:schemeClr val="accent1">
                  <a:lumMod val="75000"/>
                </a:schemeClr>
              </a:solidFill>
            </a:endParaRPr>
          </a:p>
          <a:p>
            <a:pPr marL="0" indent="0">
              <a:buNone/>
            </a:pPr>
            <a:endParaRPr lang="en-GB" dirty="0">
              <a:solidFill>
                <a:schemeClr val="accent1">
                  <a:lumMod val="75000"/>
                </a:schemeClr>
              </a:solidFill>
            </a:endParaRPr>
          </a:p>
          <a:p>
            <a:pPr marL="0" indent="0">
              <a:buNone/>
            </a:pPr>
            <a:endParaRPr lang="en-GB" dirty="0" smtClean="0">
              <a:solidFill>
                <a:schemeClr val="accent1">
                  <a:lumMod val="75000"/>
                </a:schemeClr>
              </a:solidFill>
            </a:endParaRPr>
          </a:p>
          <a:p>
            <a:pPr marL="0" indent="0">
              <a:buNone/>
            </a:pPr>
            <a:r>
              <a:rPr lang="en-GB" dirty="0" smtClean="0">
                <a:solidFill>
                  <a:schemeClr val="accent1">
                    <a:lumMod val="75000"/>
                  </a:schemeClr>
                </a:solidFill>
              </a:rPr>
              <a:t>Shonagh Roy – </a:t>
            </a:r>
            <a:r>
              <a:rPr lang="en-GB" dirty="0" err="1" smtClean="0">
                <a:solidFill>
                  <a:schemeClr val="accent1">
                    <a:lumMod val="75000"/>
                  </a:schemeClr>
                </a:solidFill>
              </a:rPr>
              <a:t>Speirs</a:t>
            </a:r>
            <a:endParaRPr lang="en-GB" dirty="0" smtClean="0">
              <a:solidFill>
                <a:schemeClr val="accent1">
                  <a:lumMod val="75000"/>
                </a:schemeClr>
              </a:solidFill>
            </a:endParaRPr>
          </a:p>
          <a:p>
            <a:pPr marL="0" indent="0">
              <a:buNone/>
            </a:pPr>
            <a:r>
              <a:rPr lang="en-GB" dirty="0" smtClean="0">
                <a:solidFill>
                  <a:schemeClr val="accent1">
                    <a:lumMod val="75000"/>
                  </a:schemeClr>
                </a:solidFill>
              </a:rPr>
              <a:t>Impact Team Manager </a:t>
            </a:r>
          </a:p>
          <a:p>
            <a:pPr marL="0" indent="0">
              <a:buNone/>
            </a:pPr>
            <a:r>
              <a:rPr lang="en-GB" dirty="0" smtClean="0">
                <a:solidFill>
                  <a:schemeClr val="accent1">
                    <a:lumMod val="75000"/>
                  </a:schemeClr>
                </a:solidFill>
              </a:rPr>
              <a:t>Includem</a:t>
            </a:r>
            <a:endParaRPr lang="en-GB" dirty="0">
              <a:solidFill>
                <a:schemeClr val="accent1">
                  <a:lumMod val="75000"/>
                </a:schemeClr>
              </a:solidFill>
            </a:endParaRPr>
          </a:p>
        </p:txBody>
      </p:sp>
      <p:sp>
        <p:nvSpPr>
          <p:cNvPr id="2" name="Title 1"/>
          <p:cNvSpPr>
            <a:spLocks noGrp="1"/>
          </p:cNvSpPr>
          <p:nvPr>
            <p:ph type="title"/>
          </p:nvPr>
        </p:nvSpPr>
        <p:spPr>
          <a:xfrm>
            <a:off x="457200" y="274638"/>
            <a:ext cx="8229600" cy="2434282"/>
          </a:xfrm>
        </p:spPr>
        <p:txBody>
          <a:bodyPr>
            <a:noAutofit/>
          </a:bodyPr>
          <a:lstStyle/>
          <a:p>
            <a:r>
              <a:rPr lang="en-GB" sz="8000" dirty="0" smtClean="0">
                <a:solidFill>
                  <a:schemeClr val="accent1">
                    <a:lumMod val="75000"/>
                  </a:schemeClr>
                </a:solidFill>
              </a:rPr>
              <a:t>Thank you</a:t>
            </a:r>
          </a:p>
        </p:txBody>
      </p:sp>
    </p:spTree>
    <p:extLst>
      <p:ext uri="{BB962C8B-B14F-4D97-AF65-F5344CB8AC3E}">
        <p14:creationId xmlns:p14="http://schemas.microsoft.com/office/powerpoint/2010/main" val="395575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42830768"/>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GB" dirty="0" smtClean="0">
                <a:solidFill>
                  <a:schemeClr val="accent1">
                    <a:lumMod val="75000"/>
                  </a:schemeClr>
                </a:solidFill>
              </a:rPr>
              <a:t>Why?</a:t>
            </a:r>
            <a:endParaRPr lang="en-GB" dirty="0">
              <a:solidFill>
                <a:schemeClr val="accent1">
                  <a:lumMod val="75000"/>
                </a:schemeClr>
              </a:solidFill>
            </a:endParaRPr>
          </a:p>
        </p:txBody>
      </p:sp>
    </p:spTree>
    <p:extLst>
      <p:ext uri="{BB962C8B-B14F-4D97-AF65-F5344CB8AC3E}">
        <p14:creationId xmlns:p14="http://schemas.microsoft.com/office/powerpoint/2010/main" val="37055075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688" y="692696"/>
            <a:ext cx="5904656" cy="4401205"/>
          </a:xfrm>
          <a:prstGeom prst="rect">
            <a:avLst/>
          </a:prstGeom>
        </p:spPr>
        <p:txBody>
          <a:bodyPr wrap="square">
            <a:spAutoFit/>
          </a:bodyPr>
          <a:lstStyle/>
          <a:p>
            <a:pPr>
              <a:defRPr/>
            </a:pPr>
            <a:endParaRPr lang="en-GB" sz="2000" dirty="0" smtClean="0">
              <a:solidFill>
                <a:schemeClr val="accent1">
                  <a:lumMod val="75000"/>
                </a:schemeClr>
              </a:solidFill>
            </a:endParaRPr>
          </a:p>
          <a:p>
            <a:pPr>
              <a:defRPr/>
            </a:pPr>
            <a:r>
              <a:rPr lang="en-GB" sz="2000" dirty="0">
                <a:solidFill>
                  <a:schemeClr val="accent1">
                    <a:lumMod val="75000"/>
                  </a:schemeClr>
                </a:solidFill>
              </a:rPr>
              <a:t>I</a:t>
            </a:r>
            <a:r>
              <a:rPr lang="en-GB" sz="2000" dirty="0" smtClean="0">
                <a:solidFill>
                  <a:schemeClr val="accent1">
                    <a:lumMod val="75000"/>
                  </a:schemeClr>
                </a:solidFill>
              </a:rPr>
              <a:t>t </a:t>
            </a:r>
            <a:r>
              <a:rPr lang="en-GB" sz="2000" dirty="0">
                <a:solidFill>
                  <a:schemeClr val="accent1">
                    <a:lumMod val="75000"/>
                  </a:schemeClr>
                </a:solidFill>
              </a:rPr>
              <a:t>was recognised that the </a:t>
            </a:r>
            <a:r>
              <a:rPr lang="en-GB" sz="2000" b="1" dirty="0">
                <a:solidFill>
                  <a:schemeClr val="accent1">
                    <a:lumMod val="75000"/>
                  </a:schemeClr>
                </a:solidFill>
              </a:rPr>
              <a:t>revolving door </a:t>
            </a:r>
            <a:r>
              <a:rPr lang="en-GB" sz="2000" dirty="0">
                <a:solidFill>
                  <a:schemeClr val="accent1">
                    <a:lumMod val="75000"/>
                  </a:schemeClr>
                </a:solidFill>
              </a:rPr>
              <a:t>of offending, charges, court and reoffending wasn’t having an impact on those </a:t>
            </a:r>
            <a:r>
              <a:rPr lang="en-GB" sz="2000" b="1" dirty="0">
                <a:solidFill>
                  <a:schemeClr val="accent1">
                    <a:lumMod val="75000"/>
                  </a:schemeClr>
                </a:solidFill>
              </a:rPr>
              <a:t>young people at high risk with complex needs.  </a:t>
            </a:r>
          </a:p>
          <a:p>
            <a:pPr>
              <a:defRPr/>
            </a:pPr>
            <a:endParaRPr lang="en-GB" sz="2000" dirty="0" smtClean="0">
              <a:solidFill>
                <a:schemeClr val="accent1">
                  <a:lumMod val="75000"/>
                </a:schemeClr>
              </a:solidFill>
            </a:endParaRPr>
          </a:p>
          <a:p>
            <a:pPr>
              <a:defRPr/>
            </a:pPr>
            <a:endParaRPr lang="en-GB" sz="2000" dirty="0">
              <a:solidFill>
                <a:schemeClr val="accent1">
                  <a:lumMod val="75000"/>
                </a:schemeClr>
              </a:solidFill>
            </a:endParaRPr>
          </a:p>
          <a:p>
            <a:pPr>
              <a:defRPr/>
            </a:pPr>
            <a:endParaRPr lang="en-GB" sz="2000" dirty="0">
              <a:solidFill>
                <a:schemeClr val="accent1">
                  <a:lumMod val="75000"/>
                </a:schemeClr>
              </a:solidFill>
            </a:endParaRPr>
          </a:p>
          <a:p>
            <a:pPr>
              <a:defRPr/>
            </a:pPr>
            <a:r>
              <a:rPr lang="en-GB" sz="2000" dirty="0">
                <a:solidFill>
                  <a:schemeClr val="accent1">
                    <a:lumMod val="75000"/>
                  </a:schemeClr>
                </a:solidFill>
              </a:rPr>
              <a:t>Includem’s partnership with Police Scotland, namely One Glasgow’s Reducing Offending Team, means that the </a:t>
            </a:r>
            <a:r>
              <a:rPr lang="en-GB" sz="2000" b="1" dirty="0">
                <a:solidFill>
                  <a:schemeClr val="accent1">
                    <a:lumMod val="75000"/>
                  </a:schemeClr>
                </a:solidFill>
              </a:rPr>
              <a:t>streamlined referral process, planning, assessment and decision making processes ensures that young people get the right help at the right time</a:t>
            </a:r>
            <a:r>
              <a:rPr lang="en-GB" sz="2000" dirty="0">
                <a:solidFill>
                  <a:schemeClr val="accent1">
                    <a:lumMod val="75000"/>
                  </a:schemeClr>
                </a:solidFill>
              </a:rPr>
              <a:t>.</a:t>
            </a:r>
          </a:p>
        </p:txBody>
      </p:sp>
    </p:spTree>
    <p:extLst>
      <p:ext uri="{BB962C8B-B14F-4D97-AF65-F5344CB8AC3E}">
        <p14:creationId xmlns:p14="http://schemas.microsoft.com/office/powerpoint/2010/main" val="3994395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r>
              <a:rPr lang="en-GB" dirty="0" smtClean="0">
                <a:solidFill>
                  <a:schemeClr val="accent1">
                    <a:lumMod val="75000"/>
                  </a:schemeClr>
                </a:solidFill>
              </a:rPr>
              <a:t>Persistent </a:t>
            </a:r>
            <a:r>
              <a:rPr lang="en-GB" dirty="0">
                <a:solidFill>
                  <a:schemeClr val="accent1">
                    <a:lumMod val="75000"/>
                  </a:schemeClr>
                </a:solidFill>
              </a:rPr>
              <a:t>violent and alcohol related offences, causing harm to their community and creating </a:t>
            </a:r>
            <a:r>
              <a:rPr lang="en-GB" dirty="0" smtClean="0">
                <a:solidFill>
                  <a:schemeClr val="accent1">
                    <a:lumMod val="75000"/>
                  </a:schemeClr>
                </a:solidFill>
              </a:rPr>
              <a:t>victims. The </a:t>
            </a:r>
            <a:r>
              <a:rPr lang="en-GB" dirty="0">
                <a:solidFill>
                  <a:schemeClr val="accent1">
                    <a:lumMod val="75000"/>
                  </a:schemeClr>
                </a:solidFill>
              </a:rPr>
              <a:t>young people risk remaining prolific offenders unless intensive supports are offered and accepted. </a:t>
            </a:r>
          </a:p>
          <a:p>
            <a:pPr lvl="0"/>
            <a:endParaRPr lang="en-GB" dirty="0" smtClean="0">
              <a:solidFill>
                <a:schemeClr val="accent1">
                  <a:lumMod val="75000"/>
                </a:schemeClr>
              </a:solidFill>
            </a:endParaRPr>
          </a:p>
          <a:p>
            <a:pPr lvl="0"/>
            <a:r>
              <a:rPr lang="en-GB" dirty="0" smtClean="0">
                <a:solidFill>
                  <a:schemeClr val="accent1">
                    <a:lumMod val="75000"/>
                  </a:schemeClr>
                </a:solidFill>
              </a:rPr>
              <a:t>When </a:t>
            </a:r>
            <a:r>
              <a:rPr lang="en-GB" dirty="0">
                <a:solidFill>
                  <a:schemeClr val="accent1">
                    <a:lumMod val="75000"/>
                  </a:schemeClr>
                </a:solidFill>
              </a:rPr>
              <a:t>Dean, 18, began working with Includem, he was a chaotic, vulnerable young man with numerous charges. Involved in gang </a:t>
            </a:r>
            <a:r>
              <a:rPr lang="en-GB" dirty="0" smtClean="0">
                <a:solidFill>
                  <a:schemeClr val="accent1">
                    <a:lumMod val="75000"/>
                  </a:schemeClr>
                </a:solidFill>
              </a:rPr>
              <a:t>violence. His </a:t>
            </a:r>
            <a:r>
              <a:rPr lang="en-GB" dirty="0">
                <a:solidFill>
                  <a:schemeClr val="accent1">
                    <a:lumMod val="75000"/>
                  </a:schemeClr>
                </a:solidFill>
              </a:rPr>
              <a:t>offending behaviour was underpinned by alcohol misuse, and he was easily led and negatively influenced by his peers. Homeless and with no structure or routine to his life, Dean was not co-operating with his probation appointments or unpaid work and frequently had his benefits sanctioned. </a:t>
            </a:r>
          </a:p>
          <a:p>
            <a:endParaRPr lang="en-GB" dirty="0"/>
          </a:p>
        </p:txBody>
      </p:sp>
      <p:sp>
        <p:nvSpPr>
          <p:cNvPr id="2" name="Title 1"/>
          <p:cNvSpPr>
            <a:spLocks noGrp="1"/>
          </p:cNvSpPr>
          <p:nvPr>
            <p:ph type="title"/>
          </p:nvPr>
        </p:nvSpPr>
        <p:spPr>
          <a:xfrm>
            <a:off x="611560" y="332656"/>
            <a:ext cx="8229600" cy="1143000"/>
          </a:xfrm>
        </p:spPr>
        <p:txBody>
          <a:bodyPr>
            <a:normAutofit fontScale="90000"/>
          </a:bodyPr>
          <a:lstStyle/>
          <a:p>
            <a:r>
              <a:rPr lang="en-GB" dirty="0" smtClean="0">
                <a:solidFill>
                  <a:schemeClr val="accent1">
                    <a:lumMod val="75000"/>
                  </a:schemeClr>
                </a:solidFill>
              </a:rPr>
              <a:t>Typical </a:t>
            </a:r>
            <a:r>
              <a:rPr lang="en-GB" dirty="0">
                <a:solidFill>
                  <a:schemeClr val="accent1">
                    <a:lumMod val="75000"/>
                  </a:schemeClr>
                </a:solidFill>
              </a:rPr>
              <a:t>Referral = There isn’t one! </a:t>
            </a:r>
            <a:br>
              <a:rPr lang="en-GB" dirty="0">
                <a:solidFill>
                  <a:schemeClr val="accent1">
                    <a:lumMod val="75000"/>
                  </a:schemeClr>
                </a:solidFill>
              </a:rPr>
            </a:br>
            <a:endParaRPr lang="en-GB" dirty="0">
              <a:solidFill>
                <a:schemeClr val="accent1">
                  <a:lumMod val="75000"/>
                </a:schemeClr>
              </a:solidFill>
            </a:endParaRPr>
          </a:p>
        </p:txBody>
      </p:sp>
    </p:spTree>
    <p:extLst>
      <p:ext uri="{BB962C8B-B14F-4D97-AF65-F5344CB8AC3E}">
        <p14:creationId xmlns:p14="http://schemas.microsoft.com/office/powerpoint/2010/main" val="6326314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GB"/>
          </a:p>
        </p:txBody>
      </p:sp>
      <p:sp>
        <p:nvSpPr>
          <p:cNvPr id="2" name="Title 1"/>
          <p:cNvSpPr>
            <a:spLocks noGrp="1"/>
          </p:cNvSpPr>
          <p:nvPr>
            <p:ph type="title"/>
          </p:nvPr>
        </p:nvSpPr>
        <p:spPr>
          <a:xfrm>
            <a:off x="457200" y="274638"/>
            <a:ext cx="8229600" cy="1930226"/>
          </a:xfrm>
        </p:spPr>
        <p:txBody>
          <a:bodyPr>
            <a:normAutofit fontScale="90000"/>
          </a:bodyPr>
          <a:lstStyle/>
          <a:p>
            <a:r>
              <a:rPr lang="en-GB" dirty="0" smtClean="0">
                <a:solidFill>
                  <a:schemeClr val="accent1">
                    <a:lumMod val="75000"/>
                  </a:schemeClr>
                </a:solidFill>
              </a:rPr>
              <a:t>The Referral Process to identify </a:t>
            </a:r>
            <a:r>
              <a:rPr lang="en-GB" sz="4400" dirty="0">
                <a:solidFill>
                  <a:schemeClr val="accent1">
                    <a:lumMod val="75000"/>
                  </a:schemeClr>
                </a:solidFill>
                <a:effectLst/>
              </a:rPr>
              <a:t>the highest risk and persistent </a:t>
            </a:r>
            <a:r>
              <a:rPr lang="en-GB" sz="4400" dirty="0">
                <a:solidFill>
                  <a:schemeClr val="tx1"/>
                </a:solidFill>
                <a:effectLst/>
              </a:rPr>
              <a:t>offenders</a:t>
            </a:r>
            <a:endParaRPr lang="en-GB" dirty="0">
              <a:solidFill>
                <a:schemeClr val="accent1">
                  <a:lumMod val="75000"/>
                </a:schemeClr>
              </a:solidFill>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556792"/>
            <a:ext cx="8280920" cy="4968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36067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497165" y="1481138"/>
            <a:ext cx="6149669" cy="4525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fontScale="90000"/>
          </a:bodyPr>
          <a:lstStyle/>
          <a:p>
            <a:r>
              <a:rPr lang="en-GB" dirty="0" smtClean="0"/>
              <a:t>What does the Support Look Like</a:t>
            </a:r>
            <a:endParaRPr lang="en-GB" dirty="0"/>
          </a:p>
        </p:txBody>
      </p:sp>
    </p:spTree>
    <p:extLst>
      <p:ext uri="{BB962C8B-B14F-4D97-AF65-F5344CB8AC3E}">
        <p14:creationId xmlns:p14="http://schemas.microsoft.com/office/powerpoint/2010/main" val="5962784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184576"/>
          </a:xfrm>
        </p:spPr>
        <p:txBody>
          <a:bodyPr>
            <a:normAutofit fontScale="92500" lnSpcReduction="20000"/>
          </a:bodyPr>
          <a:lstStyle/>
          <a:p>
            <a:r>
              <a:rPr lang="en-GB" sz="1800" b="1" dirty="0" smtClean="0">
                <a:solidFill>
                  <a:schemeClr val="accent1">
                    <a:lumMod val="75000"/>
                  </a:schemeClr>
                </a:solidFill>
              </a:rPr>
              <a:t>Joint signups </a:t>
            </a:r>
            <a:r>
              <a:rPr lang="en-GB" sz="1800" dirty="0" smtClean="0">
                <a:solidFill>
                  <a:schemeClr val="accent1">
                    <a:lumMod val="75000"/>
                  </a:schemeClr>
                </a:solidFill>
              </a:rPr>
              <a:t>with the police so the partnership is transparent</a:t>
            </a:r>
          </a:p>
          <a:p>
            <a:r>
              <a:rPr lang="en-GB" sz="1800" dirty="0" smtClean="0">
                <a:solidFill>
                  <a:schemeClr val="accent1">
                    <a:lumMod val="75000"/>
                  </a:schemeClr>
                </a:solidFill>
              </a:rPr>
              <a:t>Contacts at </a:t>
            </a:r>
            <a:r>
              <a:rPr lang="en-GB" sz="1800" b="1" dirty="0" smtClean="0">
                <a:solidFill>
                  <a:schemeClr val="accent1">
                    <a:lumMod val="75000"/>
                  </a:schemeClr>
                </a:solidFill>
              </a:rPr>
              <a:t>Target Times </a:t>
            </a:r>
            <a:r>
              <a:rPr lang="en-GB" sz="1800" dirty="0" smtClean="0">
                <a:solidFill>
                  <a:schemeClr val="accent1">
                    <a:lumMod val="75000"/>
                  </a:schemeClr>
                </a:solidFill>
              </a:rPr>
              <a:t>(evenings and weekends)</a:t>
            </a:r>
          </a:p>
          <a:p>
            <a:pPr lvl="0"/>
            <a:r>
              <a:rPr lang="en-GB" sz="1800" dirty="0" smtClean="0">
                <a:solidFill>
                  <a:schemeClr val="accent1">
                    <a:lumMod val="75000"/>
                  </a:schemeClr>
                </a:solidFill>
              </a:rPr>
              <a:t>The </a:t>
            </a:r>
            <a:r>
              <a:rPr lang="en-GB" sz="1800" dirty="0">
                <a:solidFill>
                  <a:schemeClr val="accent1">
                    <a:lumMod val="75000"/>
                  </a:schemeClr>
                </a:solidFill>
              </a:rPr>
              <a:t>Robust and intensive enforcement of </a:t>
            </a:r>
            <a:r>
              <a:rPr lang="en-GB" sz="1800" dirty="0" smtClean="0">
                <a:solidFill>
                  <a:schemeClr val="accent1">
                    <a:lumMod val="75000"/>
                  </a:schemeClr>
                </a:solidFill>
              </a:rPr>
              <a:t>the law by the </a:t>
            </a:r>
            <a:r>
              <a:rPr lang="en-GB" sz="1800" dirty="0">
                <a:solidFill>
                  <a:schemeClr val="accent1">
                    <a:lumMod val="75000"/>
                  </a:schemeClr>
                </a:solidFill>
              </a:rPr>
              <a:t>Police is matched with </a:t>
            </a:r>
            <a:r>
              <a:rPr lang="en-GB" sz="1800" b="1" dirty="0">
                <a:solidFill>
                  <a:schemeClr val="accent1">
                    <a:lumMod val="75000"/>
                  </a:schemeClr>
                </a:solidFill>
              </a:rPr>
              <a:t>robust and intensive support </a:t>
            </a:r>
            <a:r>
              <a:rPr lang="en-GB" sz="1800" dirty="0">
                <a:solidFill>
                  <a:schemeClr val="accent1">
                    <a:lumMod val="75000"/>
                  </a:schemeClr>
                </a:solidFill>
              </a:rPr>
              <a:t>from Includem. </a:t>
            </a:r>
            <a:endParaRPr lang="en-GB" sz="1800" dirty="0" smtClean="0">
              <a:solidFill>
                <a:schemeClr val="accent1">
                  <a:lumMod val="75000"/>
                </a:schemeClr>
              </a:solidFill>
            </a:endParaRPr>
          </a:p>
          <a:p>
            <a:r>
              <a:rPr lang="en-GB" sz="1800" dirty="0" smtClean="0">
                <a:solidFill>
                  <a:schemeClr val="accent1">
                    <a:lumMod val="75000"/>
                  </a:schemeClr>
                </a:solidFill>
              </a:rPr>
              <a:t>3 </a:t>
            </a:r>
            <a:r>
              <a:rPr lang="en-GB" sz="1800" dirty="0">
                <a:solidFill>
                  <a:schemeClr val="accent1">
                    <a:lumMod val="75000"/>
                  </a:schemeClr>
                </a:solidFill>
              </a:rPr>
              <a:t>contacts a week </a:t>
            </a:r>
            <a:r>
              <a:rPr lang="en-GB" sz="1800" dirty="0" smtClean="0">
                <a:solidFill>
                  <a:schemeClr val="accent1">
                    <a:lumMod val="75000"/>
                  </a:schemeClr>
                </a:solidFill>
              </a:rPr>
              <a:t>initially,  </a:t>
            </a:r>
            <a:r>
              <a:rPr lang="en-GB" sz="1800" dirty="0">
                <a:solidFill>
                  <a:schemeClr val="accent1">
                    <a:lumMod val="75000"/>
                  </a:schemeClr>
                </a:solidFill>
              </a:rPr>
              <a:t>increased to respond to crisis and supported by Includem’s </a:t>
            </a:r>
            <a:r>
              <a:rPr lang="en-GB" sz="1800" b="1" dirty="0">
                <a:solidFill>
                  <a:schemeClr val="accent1">
                    <a:lumMod val="75000"/>
                  </a:schemeClr>
                </a:solidFill>
              </a:rPr>
              <a:t>24/7 </a:t>
            </a:r>
            <a:r>
              <a:rPr lang="en-GB" sz="1800" dirty="0">
                <a:solidFill>
                  <a:schemeClr val="accent1">
                    <a:lumMod val="75000"/>
                  </a:schemeClr>
                </a:solidFill>
              </a:rPr>
              <a:t>helpline</a:t>
            </a:r>
          </a:p>
          <a:p>
            <a:r>
              <a:rPr lang="en-GB" sz="1800" dirty="0" smtClean="0">
                <a:solidFill>
                  <a:schemeClr val="accent1">
                    <a:lumMod val="75000"/>
                  </a:schemeClr>
                </a:solidFill>
              </a:rPr>
              <a:t>The </a:t>
            </a:r>
            <a:r>
              <a:rPr lang="en-GB" sz="1800" b="1" dirty="0">
                <a:solidFill>
                  <a:schemeClr val="accent1">
                    <a:lumMod val="75000"/>
                  </a:schemeClr>
                </a:solidFill>
              </a:rPr>
              <a:t>relationship</a:t>
            </a:r>
            <a:r>
              <a:rPr lang="en-GB" sz="1800" dirty="0">
                <a:solidFill>
                  <a:schemeClr val="accent1">
                    <a:lumMod val="75000"/>
                  </a:schemeClr>
                </a:solidFill>
              </a:rPr>
              <a:t> built between Includem and the young people is fundamental to achieving positive outcomes in the long run. </a:t>
            </a:r>
            <a:endParaRPr lang="en-GB" sz="1800" dirty="0" smtClean="0">
              <a:solidFill>
                <a:schemeClr val="accent1">
                  <a:lumMod val="75000"/>
                </a:schemeClr>
              </a:solidFill>
            </a:endParaRPr>
          </a:p>
          <a:p>
            <a:r>
              <a:rPr lang="en-GB" sz="1800" b="1" dirty="0" err="1" smtClean="0">
                <a:solidFill>
                  <a:schemeClr val="accent1">
                    <a:lumMod val="75000"/>
                  </a:schemeClr>
                </a:solidFill>
              </a:rPr>
              <a:t>Stickibility</a:t>
            </a:r>
            <a:r>
              <a:rPr lang="en-GB" sz="1800" b="1" dirty="0" smtClean="0">
                <a:solidFill>
                  <a:schemeClr val="accent1">
                    <a:lumMod val="75000"/>
                  </a:schemeClr>
                </a:solidFill>
              </a:rPr>
              <a:t> </a:t>
            </a:r>
            <a:r>
              <a:rPr lang="en-GB" sz="1800" b="1" dirty="0">
                <a:solidFill>
                  <a:schemeClr val="accent1">
                    <a:lumMod val="75000"/>
                  </a:schemeClr>
                </a:solidFill>
              </a:rPr>
              <a:t>– </a:t>
            </a:r>
            <a:r>
              <a:rPr lang="en-GB" sz="1800" dirty="0" smtClean="0">
                <a:solidFill>
                  <a:schemeClr val="accent1">
                    <a:lumMod val="75000"/>
                  </a:schemeClr>
                </a:solidFill>
              </a:rPr>
              <a:t>These </a:t>
            </a:r>
            <a:r>
              <a:rPr lang="en-GB" sz="1800" dirty="0">
                <a:solidFill>
                  <a:schemeClr val="accent1">
                    <a:lumMod val="75000"/>
                  </a:schemeClr>
                </a:solidFill>
              </a:rPr>
              <a:t>young people have complex needs and therefore there are episodes of poor engagement and chaotic </a:t>
            </a:r>
            <a:r>
              <a:rPr lang="en-GB" sz="1800" dirty="0" smtClean="0">
                <a:solidFill>
                  <a:schemeClr val="accent1">
                    <a:lumMod val="75000"/>
                  </a:schemeClr>
                </a:solidFill>
              </a:rPr>
              <a:t>behaviours. Missed</a:t>
            </a:r>
            <a:r>
              <a:rPr lang="en-GB" sz="1800" dirty="0">
                <a:solidFill>
                  <a:schemeClr val="accent1">
                    <a:lumMod val="75000"/>
                  </a:schemeClr>
                </a:solidFill>
              </a:rPr>
              <a:t>, cancelled or refused contacts are replaced with unplanned contacts. </a:t>
            </a:r>
          </a:p>
          <a:p>
            <a:r>
              <a:rPr lang="en-GB" sz="1800" dirty="0" smtClean="0">
                <a:solidFill>
                  <a:schemeClr val="accent1">
                    <a:lumMod val="75000"/>
                  </a:schemeClr>
                </a:solidFill>
              </a:rPr>
              <a:t>Brokerage  - </a:t>
            </a:r>
            <a:r>
              <a:rPr lang="en-GB" sz="1800" dirty="0" smtClean="0"/>
              <a:t>s</a:t>
            </a:r>
            <a:r>
              <a:rPr lang="en-GB" sz="1800" dirty="0" smtClean="0">
                <a:solidFill>
                  <a:schemeClr val="accent1">
                    <a:lumMod val="75000"/>
                  </a:schemeClr>
                </a:solidFill>
              </a:rPr>
              <a:t>eeking </a:t>
            </a:r>
            <a:r>
              <a:rPr lang="en-GB" sz="1800" dirty="0">
                <a:solidFill>
                  <a:schemeClr val="accent1">
                    <a:lumMod val="75000"/>
                  </a:schemeClr>
                </a:solidFill>
              </a:rPr>
              <a:t>specialist support to meet the identified needs and using partner agencies.</a:t>
            </a:r>
          </a:p>
          <a:p>
            <a:pPr lvl="0"/>
            <a:r>
              <a:rPr lang="en-GB" sz="1800" b="1" dirty="0" smtClean="0">
                <a:solidFill>
                  <a:schemeClr val="accent1">
                    <a:lumMod val="75000"/>
                  </a:schemeClr>
                </a:solidFill>
              </a:rPr>
              <a:t>Court Support </a:t>
            </a:r>
            <a:r>
              <a:rPr lang="en-GB" sz="1800" dirty="0" smtClean="0">
                <a:solidFill>
                  <a:schemeClr val="accent1">
                    <a:lumMod val="75000"/>
                  </a:schemeClr>
                </a:solidFill>
              </a:rPr>
              <a:t>- We support </a:t>
            </a:r>
            <a:r>
              <a:rPr lang="en-GB" sz="1800" dirty="0">
                <a:solidFill>
                  <a:schemeClr val="accent1">
                    <a:lumMod val="75000"/>
                  </a:schemeClr>
                </a:solidFill>
              </a:rPr>
              <a:t>young people and through the court processes, supplying reports and liaising with lawyers and court social </a:t>
            </a:r>
            <a:r>
              <a:rPr lang="en-GB" sz="1800" dirty="0" smtClean="0">
                <a:solidFill>
                  <a:schemeClr val="accent1">
                    <a:lumMod val="75000"/>
                  </a:schemeClr>
                </a:solidFill>
              </a:rPr>
              <a:t>work and where asked speaking with Sheriffs. Impact also liaises closely with the court support worker to ensure support for the young people. </a:t>
            </a:r>
          </a:p>
          <a:p>
            <a:pPr lvl="0"/>
            <a:r>
              <a:rPr lang="en-GB" sz="1800" b="1" dirty="0" smtClean="0">
                <a:solidFill>
                  <a:schemeClr val="accent1">
                    <a:lumMod val="75000"/>
                  </a:schemeClr>
                </a:solidFill>
              </a:rPr>
              <a:t>Police </a:t>
            </a:r>
            <a:r>
              <a:rPr lang="en-GB" sz="1800" b="1" dirty="0">
                <a:solidFill>
                  <a:schemeClr val="accent1">
                    <a:lumMod val="75000"/>
                  </a:schemeClr>
                </a:solidFill>
              </a:rPr>
              <a:t>National Computer Marker </a:t>
            </a:r>
            <a:r>
              <a:rPr lang="en-GB" sz="1800" dirty="0">
                <a:solidFill>
                  <a:schemeClr val="accent1">
                    <a:lumMod val="75000"/>
                  </a:schemeClr>
                </a:solidFill>
              </a:rPr>
              <a:t>- This means that should YP be charged and held in custody,  Includem’s 24 hour helpline would be notified and workers could respond at the earliest opportunity to support them to reflect on the </a:t>
            </a:r>
            <a:r>
              <a:rPr lang="en-GB" sz="1800" dirty="0" smtClean="0">
                <a:solidFill>
                  <a:schemeClr val="accent1">
                    <a:lumMod val="75000"/>
                  </a:schemeClr>
                </a:solidFill>
              </a:rPr>
              <a:t>consequences.  Young </a:t>
            </a:r>
            <a:r>
              <a:rPr lang="en-GB" sz="1800" dirty="0">
                <a:solidFill>
                  <a:schemeClr val="accent1">
                    <a:lumMod val="75000"/>
                  </a:schemeClr>
                </a:solidFill>
              </a:rPr>
              <a:t>people have </a:t>
            </a:r>
            <a:r>
              <a:rPr lang="en-GB" sz="1800" dirty="0" smtClean="0">
                <a:solidFill>
                  <a:schemeClr val="accent1">
                    <a:lumMod val="75000"/>
                  </a:schemeClr>
                </a:solidFill>
              </a:rPr>
              <a:t>         	benefited </a:t>
            </a:r>
            <a:r>
              <a:rPr lang="en-GB" sz="1800" dirty="0">
                <a:solidFill>
                  <a:schemeClr val="accent1">
                    <a:lumMod val="75000"/>
                  </a:schemeClr>
                </a:solidFill>
              </a:rPr>
              <a:t>from a worker’s support at this </a:t>
            </a:r>
            <a:r>
              <a:rPr lang="en-GB" sz="1800" b="1" dirty="0">
                <a:solidFill>
                  <a:schemeClr val="accent1">
                    <a:lumMod val="75000"/>
                  </a:schemeClr>
                </a:solidFill>
              </a:rPr>
              <a:t>teachable moment.</a:t>
            </a:r>
          </a:p>
          <a:p>
            <a:endParaRPr lang="en-GB" sz="1800" dirty="0">
              <a:solidFill>
                <a:schemeClr val="accent1">
                  <a:lumMod val="75000"/>
                </a:schemeClr>
              </a:solidFill>
            </a:endParaRPr>
          </a:p>
          <a:p>
            <a:pPr>
              <a:defRPr/>
            </a:pPr>
            <a:endParaRPr lang="en-GB" sz="1800" dirty="0">
              <a:solidFill>
                <a:schemeClr val="accent1">
                  <a:lumMod val="75000"/>
                </a:schemeClr>
              </a:solidFill>
            </a:endParaRPr>
          </a:p>
          <a:p>
            <a:endParaRPr lang="en-GB" sz="1800" dirty="0">
              <a:solidFill>
                <a:schemeClr val="accent1">
                  <a:lumMod val="75000"/>
                </a:schemeClr>
              </a:solidFill>
            </a:endParaRPr>
          </a:p>
          <a:p>
            <a:pPr lvl="0">
              <a:defRPr/>
            </a:pPr>
            <a:endParaRPr lang="en-GB" sz="1800" b="1" dirty="0">
              <a:solidFill>
                <a:schemeClr val="accent1">
                  <a:lumMod val="75000"/>
                </a:schemeClr>
              </a:solidFill>
            </a:endParaRPr>
          </a:p>
          <a:p>
            <a:endParaRPr lang="en-GB" sz="1800" dirty="0" smtClean="0"/>
          </a:p>
          <a:p>
            <a:endParaRPr lang="en-GB" dirty="0" smtClean="0"/>
          </a:p>
          <a:p>
            <a:endParaRPr lang="en-GB" dirty="0"/>
          </a:p>
        </p:txBody>
      </p:sp>
      <p:sp>
        <p:nvSpPr>
          <p:cNvPr id="3" name="Title 2"/>
          <p:cNvSpPr>
            <a:spLocks noGrp="1"/>
          </p:cNvSpPr>
          <p:nvPr>
            <p:ph type="title"/>
          </p:nvPr>
        </p:nvSpPr>
        <p:spPr/>
        <p:txBody>
          <a:bodyPr/>
          <a:lstStyle/>
          <a:p>
            <a:r>
              <a:rPr lang="en-GB" dirty="0" smtClean="0">
                <a:solidFill>
                  <a:schemeClr val="accent1">
                    <a:lumMod val="75000"/>
                  </a:schemeClr>
                </a:solidFill>
              </a:rPr>
              <a:t>How?</a:t>
            </a:r>
            <a:endParaRPr lang="en-GB" dirty="0">
              <a:solidFill>
                <a:schemeClr val="accent1">
                  <a:lumMod val="75000"/>
                </a:schemeClr>
              </a:solidFill>
            </a:endParaRPr>
          </a:p>
        </p:txBody>
      </p:sp>
    </p:spTree>
    <p:extLst>
      <p:ext uri="{BB962C8B-B14F-4D97-AF65-F5344CB8AC3E}">
        <p14:creationId xmlns:p14="http://schemas.microsoft.com/office/powerpoint/2010/main" val="2590064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4584" y="1124744"/>
            <a:ext cx="10854952" cy="1231106"/>
          </a:xfrm>
          <a:prstGeom prst="rect">
            <a:avLst/>
          </a:prstGeom>
        </p:spPr>
        <p:txBody>
          <a:bodyPr wrap="square">
            <a:spAutoFit/>
          </a:bodyPr>
          <a:lstStyle/>
          <a:p>
            <a:endParaRPr lang="en-GB" sz="1400" b="1" dirty="0"/>
          </a:p>
          <a:p>
            <a:pPr lvl="0"/>
            <a:endParaRPr lang="en-GB" sz="1400" b="1" dirty="0"/>
          </a:p>
          <a:p>
            <a:endParaRPr lang="en-GB" sz="1400" dirty="0"/>
          </a:p>
          <a:p>
            <a:endParaRPr lang="en-GB" sz="1400" dirty="0"/>
          </a:p>
          <a:p>
            <a:r>
              <a:rPr lang="en-GB" dirty="0"/>
              <a:t> </a:t>
            </a:r>
          </a:p>
        </p:txBody>
      </p:sp>
      <p:sp>
        <p:nvSpPr>
          <p:cNvPr id="3" name="TextBox 2"/>
          <p:cNvSpPr txBox="1"/>
          <p:nvPr/>
        </p:nvSpPr>
        <p:spPr>
          <a:xfrm>
            <a:off x="683568" y="764704"/>
            <a:ext cx="8136904" cy="5201424"/>
          </a:xfrm>
          <a:prstGeom prst="rect">
            <a:avLst/>
          </a:prstGeom>
          <a:noFill/>
        </p:spPr>
        <p:txBody>
          <a:bodyPr wrap="square" rtlCol="0">
            <a:spAutoFit/>
          </a:bodyPr>
          <a:lstStyle/>
          <a:p>
            <a:pPr algn="ctr"/>
            <a:r>
              <a:rPr lang="en-GB" sz="2400" b="1" u="sng" dirty="0" smtClean="0">
                <a:solidFill>
                  <a:schemeClr val="accent1">
                    <a:lumMod val="75000"/>
                  </a:schemeClr>
                </a:solidFill>
              </a:rPr>
              <a:t>A Better Life</a:t>
            </a:r>
          </a:p>
          <a:p>
            <a:pPr lvl="0">
              <a:defRPr/>
            </a:pPr>
            <a:r>
              <a:rPr lang="en-GB" sz="1700" dirty="0" smtClean="0">
                <a:solidFill>
                  <a:schemeClr val="accent1">
                    <a:lumMod val="75000"/>
                  </a:schemeClr>
                </a:solidFill>
              </a:rPr>
              <a:t>The </a:t>
            </a:r>
            <a:r>
              <a:rPr lang="en-GB" sz="1700" dirty="0">
                <a:solidFill>
                  <a:schemeClr val="accent1">
                    <a:lumMod val="75000"/>
                  </a:schemeClr>
                </a:solidFill>
              </a:rPr>
              <a:t>use of Includem’s “A Better Life” cognitive toolkit allows the young people to </a:t>
            </a:r>
            <a:r>
              <a:rPr lang="en-GB" sz="1700" b="1" dirty="0">
                <a:solidFill>
                  <a:schemeClr val="accent1">
                    <a:lumMod val="75000"/>
                  </a:schemeClr>
                </a:solidFill>
              </a:rPr>
              <a:t>assess their own needs and create their own support plan </a:t>
            </a:r>
            <a:r>
              <a:rPr lang="en-GB" sz="1700" dirty="0">
                <a:solidFill>
                  <a:schemeClr val="accent1">
                    <a:lumMod val="75000"/>
                  </a:schemeClr>
                </a:solidFill>
              </a:rPr>
              <a:t>and goals which they are helped to work towards. </a:t>
            </a:r>
            <a:endParaRPr lang="en-GB" sz="1700" dirty="0" smtClean="0">
              <a:solidFill>
                <a:schemeClr val="accent1">
                  <a:lumMod val="75000"/>
                </a:schemeClr>
              </a:solidFill>
            </a:endParaRPr>
          </a:p>
          <a:p>
            <a:pPr lvl="0">
              <a:defRPr/>
            </a:pPr>
            <a:endParaRPr lang="en-GB" sz="1700" dirty="0">
              <a:solidFill>
                <a:schemeClr val="accent1">
                  <a:lumMod val="75000"/>
                </a:schemeClr>
              </a:solidFill>
            </a:endParaRPr>
          </a:p>
          <a:p>
            <a:pPr lvl="0">
              <a:defRPr/>
            </a:pPr>
            <a:r>
              <a:rPr lang="en-GB" sz="1700" b="1" dirty="0" smtClean="0">
                <a:solidFill>
                  <a:schemeClr val="accent1">
                    <a:lumMod val="75000"/>
                  </a:schemeClr>
                </a:solidFill>
              </a:rPr>
              <a:t>Tailored</a:t>
            </a:r>
            <a:r>
              <a:rPr lang="en-GB" sz="1700" dirty="0" smtClean="0">
                <a:solidFill>
                  <a:schemeClr val="accent1">
                    <a:lumMod val="75000"/>
                  </a:schemeClr>
                </a:solidFill>
              </a:rPr>
              <a:t> </a:t>
            </a:r>
            <a:r>
              <a:rPr lang="en-GB" sz="1700" dirty="0">
                <a:solidFill>
                  <a:schemeClr val="accent1">
                    <a:lumMod val="75000"/>
                  </a:schemeClr>
                </a:solidFill>
              </a:rPr>
              <a:t>to their learning styles and to their individual needs</a:t>
            </a:r>
            <a:r>
              <a:rPr lang="en-GB" sz="1700" dirty="0" smtClean="0">
                <a:solidFill>
                  <a:schemeClr val="accent1">
                    <a:lumMod val="75000"/>
                  </a:schemeClr>
                </a:solidFill>
              </a:rPr>
              <a:t>.</a:t>
            </a:r>
          </a:p>
          <a:p>
            <a:pPr lvl="0">
              <a:defRPr/>
            </a:pPr>
            <a:endParaRPr lang="en-GB" sz="1700" dirty="0">
              <a:solidFill>
                <a:schemeClr val="accent1">
                  <a:lumMod val="75000"/>
                </a:schemeClr>
              </a:solidFill>
            </a:endParaRPr>
          </a:p>
          <a:p>
            <a:pPr lvl="0">
              <a:defRPr/>
            </a:pPr>
            <a:r>
              <a:rPr lang="en-GB" sz="1700" dirty="0">
                <a:solidFill>
                  <a:schemeClr val="accent1">
                    <a:lumMod val="75000"/>
                  </a:schemeClr>
                </a:solidFill>
              </a:rPr>
              <a:t>A better life includes </a:t>
            </a:r>
            <a:r>
              <a:rPr lang="en-GB" sz="1700" b="1" dirty="0">
                <a:solidFill>
                  <a:schemeClr val="accent1">
                    <a:lumMod val="75000"/>
                  </a:schemeClr>
                </a:solidFill>
              </a:rPr>
              <a:t>coaching conversations, motivational interviewing and focused cognitive exercises which address these areas of need</a:t>
            </a:r>
            <a:r>
              <a:rPr lang="en-GB" sz="1700" b="1" dirty="0" smtClean="0">
                <a:solidFill>
                  <a:schemeClr val="accent1">
                    <a:lumMod val="75000"/>
                  </a:schemeClr>
                </a:solidFill>
              </a:rPr>
              <a:t>.</a:t>
            </a:r>
          </a:p>
          <a:p>
            <a:pPr lvl="0">
              <a:defRPr/>
            </a:pPr>
            <a:endParaRPr lang="en-GB" sz="1700" b="1" dirty="0">
              <a:solidFill>
                <a:schemeClr val="accent1">
                  <a:lumMod val="75000"/>
                </a:schemeClr>
              </a:solidFill>
            </a:endParaRPr>
          </a:p>
          <a:p>
            <a:pPr lvl="0"/>
            <a:r>
              <a:rPr lang="en-GB" sz="1700" dirty="0" smtClean="0">
                <a:solidFill>
                  <a:schemeClr val="accent1">
                    <a:lumMod val="75000"/>
                  </a:schemeClr>
                </a:solidFill>
              </a:rPr>
              <a:t>Open </a:t>
            </a:r>
            <a:r>
              <a:rPr lang="en-GB" sz="1700" dirty="0">
                <a:solidFill>
                  <a:schemeClr val="accent1">
                    <a:lumMod val="75000"/>
                  </a:schemeClr>
                </a:solidFill>
              </a:rPr>
              <a:t>discussions on offending and risk-taking identify </a:t>
            </a:r>
            <a:r>
              <a:rPr lang="en-GB" sz="1700" b="1" dirty="0">
                <a:solidFill>
                  <a:schemeClr val="accent1">
                    <a:lumMod val="75000"/>
                  </a:schemeClr>
                </a:solidFill>
              </a:rPr>
              <a:t>triggers </a:t>
            </a:r>
            <a:r>
              <a:rPr lang="en-GB" sz="1700" dirty="0">
                <a:solidFill>
                  <a:schemeClr val="accent1">
                    <a:lumMod val="75000"/>
                  </a:schemeClr>
                </a:solidFill>
              </a:rPr>
              <a:t>for offending behaviour, and we work with young people to manage those risks.  </a:t>
            </a:r>
          </a:p>
          <a:p>
            <a:r>
              <a:rPr lang="en-GB" sz="1700" dirty="0">
                <a:solidFill>
                  <a:schemeClr val="accent1">
                    <a:lumMod val="75000"/>
                  </a:schemeClr>
                </a:solidFill>
              </a:rPr>
              <a:t> </a:t>
            </a:r>
          </a:p>
          <a:p>
            <a:r>
              <a:rPr lang="en-GB" sz="1700" b="1" dirty="0" smtClean="0">
                <a:solidFill>
                  <a:schemeClr val="accent1">
                    <a:lumMod val="75000"/>
                  </a:schemeClr>
                </a:solidFill>
              </a:rPr>
              <a:t>Confidential</a:t>
            </a:r>
            <a:r>
              <a:rPr lang="en-GB" sz="1700" dirty="0" smtClean="0">
                <a:solidFill>
                  <a:schemeClr val="accent1">
                    <a:lumMod val="75000"/>
                  </a:schemeClr>
                </a:solidFill>
              </a:rPr>
              <a:t> </a:t>
            </a:r>
            <a:r>
              <a:rPr lang="en-GB" sz="1700" dirty="0">
                <a:solidFill>
                  <a:schemeClr val="accent1">
                    <a:lumMod val="75000"/>
                  </a:schemeClr>
                </a:solidFill>
              </a:rPr>
              <a:t>within parameters agreed as part of the partnership and clearly outlined  and revisited with young people. </a:t>
            </a:r>
          </a:p>
          <a:p>
            <a:endParaRPr lang="en-GB" sz="1700" dirty="0" smtClean="0">
              <a:solidFill>
                <a:schemeClr val="accent1">
                  <a:lumMod val="75000"/>
                </a:schemeClr>
              </a:solidFill>
            </a:endParaRPr>
          </a:p>
          <a:p>
            <a:endParaRPr lang="en-GB" dirty="0"/>
          </a:p>
          <a:p>
            <a:endParaRPr lang="en-GB" dirty="0"/>
          </a:p>
        </p:txBody>
      </p:sp>
    </p:spTree>
    <p:extLst>
      <p:ext uri="{BB962C8B-B14F-4D97-AF65-F5344CB8AC3E}">
        <p14:creationId xmlns:p14="http://schemas.microsoft.com/office/powerpoint/2010/main" val="3813562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92696"/>
            <a:ext cx="8280920" cy="5893921"/>
          </a:xfrm>
          <a:prstGeom prst="rect">
            <a:avLst/>
          </a:prstGeom>
          <a:noFill/>
        </p:spPr>
        <p:txBody>
          <a:bodyPr wrap="square" rtlCol="0">
            <a:spAutoFit/>
          </a:bodyPr>
          <a:lstStyle/>
          <a:p>
            <a:pPr algn="ctr"/>
            <a:r>
              <a:rPr lang="en-GB" sz="2000" b="1" u="sng" dirty="0" smtClean="0">
                <a:solidFill>
                  <a:schemeClr val="accent1">
                    <a:lumMod val="75000"/>
                  </a:schemeClr>
                </a:solidFill>
              </a:rPr>
              <a:t>Information Sharing Protocols</a:t>
            </a:r>
          </a:p>
          <a:p>
            <a:r>
              <a:rPr lang="en-GB" sz="1700" dirty="0" smtClean="0">
                <a:solidFill>
                  <a:schemeClr val="accent1">
                    <a:lumMod val="75000"/>
                  </a:schemeClr>
                </a:solidFill>
              </a:rPr>
              <a:t>Information is shared at the point of referral and for support and risk management purposes.</a:t>
            </a:r>
          </a:p>
          <a:p>
            <a:endParaRPr lang="en-GB" sz="1700" dirty="0">
              <a:solidFill>
                <a:schemeClr val="accent1">
                  <a:lumMod val="75000"/>
                </a:schemeClr>
              </a:solidFill>
            </a:endParaRPr>
          </a:p>
          <a:p>
            <a:r>
              <a:rPr lang="en-GB" sz="1700" dirty="0">
                <a:solidFill>
                  <a:schemeClr val="accent1">
                    <a:lumMod val="75000"/>
                  </a:schemeClr>
                </a:solidFill>
              </a:rPr>
              <a:t>Meetings with the reducing offending team focus upon the progress made or difficulties faced not the content of the work delivered around the </a:t>
            </a:r>
            <a:r>
              <a:rPr lang="en-GB" sz="1700" dirty="0" smtClean="0">
                <a:solidFill>
                  <a:schemeClr val="accent1">
                    <a:lumMod val="75000"/>
                  </a:schemeClr>
                </a:solidFill>
              </a:rPr>
              <a:t>reasons </a:t>
            </a:r>
            <a:r>
              <a:rPr lang="en-GB" sz="1700" dirty="0">
                <a:solidFill>
                  <a:schemeClr val="accent1">
                    <a:lumMod val="75000"/>
                  </a:schemeClr>
                </a:solidFill>
              </a:rPr>
              <a:t>for referral. </a:t>
            </a:r>
          </a:p>
          <a:p>
            <a:endParaRPr lang="en-GB" sz="1700" dirty="0" smtClean="0">
              <a:solidFill>
                <a:schemeClr val="accent1">
                  <a:lumMod val="75000"/>
                </a:schemeClr>
              </a:solidFill>
            </a:endParaRPr>
          </a:p>
          <a:p>
            <a:r>
              <a:rPr lang="en-GB" sz="1700" dirty="0" smtClean="0">
                <a:solidFill>
                  <a:schemeClr val="accent1">
                    <a:lumMod val="75000"/>
                  </a:schemeClr>
                </a:solidFill>
              </a:rPr>
              <a:t>There </a:t>
            </a:r>
            <a:r>
              <a:rPr lang="en-GB" sz="1700" dirty="0">
                <a:solidFill>
                  <a:schemeClr val="accent1">
                    <a:lumMod val="75000"/>
                  </a:schemeClr>
                </a:solidFill>
              </a:rPr>
              <a:t>is a trust within the partnership that is understood by all parties involved that there is no collusion but a robust model of challenging and problem solving founded upon GIRFEC,  duty of care and change theory. </a:t>
            </a:r>
          </a:p>
          <a:p>
            <a:r>
              <a:rPr lang="en-GB" sz="1700" dirty="0">
                <a:solidFill>
                  <a:schemeClr val="accent1">
                    <a:lumMod val="75000"/>
                  </a:schemeClr>
                </a:solidFill>
              </a:rPr>
              <a:t> </a:t>
            </a:r>
          </a:p>
          <a:p>
            <a:pPr lvl="0"/>
            <a:r>
              <a:rPr lang="en-GB" sz="1700" dirty="0">
                <a:solidFill>
                  <a:schemeClr val="accent1">
                    <a:lumMod val="75000"/>
                  </a:schemeClr>
                </a:solidFill>
              </a:rPr>
              <a:t>Where workers become aware of potential risk to young people, peers, family or other members of the community this information is immediately shared with One Glasgow and/or the Gangs Task Force so that resources can be appropriately deployed or information safely used.  </a:t>
            </a:r>
          </a:p>
          <a:p>
            <a:r>
              <a:rPr lang="en-GB" sz="1700" dirty="0">
                <a:solidFill>
                  <a:schemeClr val="accent1">
                    <a:lumMod val="75000"/>
                  </a:schemeClr>
                </a:solidFill>
              </a:rPr>
              <a:t> </a:t>
            </a:r>
          </a:p>
          <a:p>
            <a:r>
              <a:rPr lang="en-GB" sz="1700" dirty="0">
                <a:solidFill>
                  <a:schemeClr val="accent1">
                    <a:lumMod val="75000"/>
                  </a:schemeClr>
                </a:solidFill>
              </a:rPr>
              <a:t>Where possible this information sharing is transparent with the young people and where it would place them or workers at risk the information is treated confidentially but the outcomes are the same, risks  are better </a:t>
            </a:r>
            <a:r>
              <a:rPr lang="en-GB" sz="1700" dirty="0" smtClean="0">
                <a:solidFill>
                  <a:schemeClr val="accent1">
                    <a:lumMod val="75000"/>
                  </a:schemeClr>
                </a:solidFill>
              </a:rPr>
              <a:t>			managed </a:t>
            </a:r>
            <a:r>
              <a:rPr lang="en-GB" sz="1700" dirty="0">
                <a:solidFill>
                  <a:schemeClr val="accent1">
                    <a:lumMod val="75000"/>
                  </a:schemeClr>
                </a:solidFill>
              </a:rPr>
              <a:t>and the potential for harm reduced.</a:t>
            </a:r>
          </a:p>
          <a:p>
            <a:endParaRPr lang="en-GB" sz="1700" dirty="0"/>
          </a:p>
        </p:txBody>
      </p:sp>
    </p:spTree>
    <p:extLst>
      <p:ext uri="{BB962C8B-B14F-4D97-AF65-F5344CB8AC3E}">
        <p14:creationId xmlns:p14="http://schemas.microsoft.com/office/powerpoint/2010/main" val="11833766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342</TotalTime>
  <Words>1011</Words>
  <Application>Microsoft Office PowerPoint</Application>
  <PresentationFormat>On-screen Show (4:3)</PresentationFormat>
  <Paragraphs>103</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Whole Systems Approach - A Partners’ Perspective</vt:lpstr>
      <vt:lpstr>Why?</vt:lpstr>
      <vt:lpstr>PowerPoint Presentation</vt:lpstr>
      <vt:lpstr>Typical Referral = There isn’t one!  </vt:lpstr>
      <vt:lpstr>The Referral Process to identify the highest risk and persistent offenders</vt:lpstr>
      <vt:lpstr>What does the Support Look Like</vt:lpstr>
      <vt:lpstr>How?</vt:lpstr>
      <vt:lpstr>PowerPoint Presentation</vt:lpstr>
      <vt:lpstr>PowerPoint Presentation</vt:lpstr>
      <vt:lpstr>Outcomes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Whole Systems Approach A Partnership Perspective</dc:title>
  <dc:creator>Shonagh Roy</dc:creator>
  <cp:lastModifiedBy>Hass</cp:lastModifiedBy>
  <cp:revision>22</cp:revision>
  <cp:lastPrinted>2014-06-03T17:12:24Z</cp:lastPrinted>
  <dcterms:created xsi:type="dcterms:W3CDTF">2014-06-03T12:41:44Z</dcterms:created>
  <dcterms:modified xsi:type="dcterms:W3CDTF">2014-06-16T10:57:40Z</dcterms:modified>
</cp:coreProperties>
</file>