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38"/>
  </p:notesMasterIdLst>
  <p:sldIdLst>
    <p:sldId id="256" r:id="rId6"/>
    <p:sldId id="261" r:id="rId7"/>
    <p:sldId id="263" r:id="rId8"/>
    <p:sldId id="268" r:id="rId9"/>
    <p:sldId id="270" r:id="rId10"/>
    <p:sldId id="306" r:id="rId11"/>
    <p:sldId id="307" r:id="rId12"/>
    <p:sldId id="316" r:id="rId13"/>
    <p:sldId id="331" r:id="rId14"/>
    <p:sldId id="308" r:id="rId15"/>
    <p:sldId id="332" r:id="rId16"/>
    <p:sldId id="333" r:id="rId17"/>
    <p:sldId id="309" r:id="rId18"/>
    <p:sldId id="323" r:id="rId19"/>
    <p:sldId id="305" r:id="rId20"/>
    <p:sldId id="314" r:id="rId21"/>
    <p:sldId id="335" r:id="rId22"/>
    <p:sldId id="336" r:id="rId23"/>
    <p:sldId id="329" r:id="rId24"/>
    <p:sldId id="340" r:id="rId25"/>
    <p:sldId id="341" r:id="rId26"/>
    <p:sldId id="311" r:id="rId27"/>
    <p:sldId id="290" r:id="rId28"/>
    <p:sldId id="342" r:id="rId29"/>
    <p:sldId id="343" r:id="rId30"/>
    <p:sldId id="344" r:id="rId31"/>
    <p:sldId id="338" r:id="rId32"/>
    <p:sldId id="328" r:id="rId33"/>
    <p:sldId id="300" r:id="rId34"/>
    <p:sldId id="301" r:id="rId35"/>
    <p:sldId id="345" r:id="rId36"/>
    <p:sldId id="32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8" d="100"/>
          <a:sy n="98" d="100"/>
        </p:scale>
        <p:origin x="-102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skhyber.hss.ed.ac.uk\law\HOME\smcvie\My%20Documents\Susan's%20folder\Data%20analysis\Data%20files\Trajectory%20modelling\ESC%20Liege%20-%20serious%20offending%20models\Traj%20model%20probability%20graphs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pattFill prst="pct20">
              <a:fgClr>
                <a:schemeClr val="bg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1.84401261768884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GB"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'All &amp; Adult Offending'!$B$17:$B$18</c:f>
              <c:strCache>
                <c:ptCount val="2"/>
                <c:pt idx="0">
                  <c:v>youth (under 18)</c:v>
                </c:pt>
                <c:pt idx="1">
                  <c:v>adult (18+)</c:v>
                </c:pt>
              </c:strCache>
            </c:strRef>
          </c:cat>
          <c:val>
            <c:numRef>
              <c:f>'All &amp; Adult Offending'!$H$17:$H$18</c:f>
              <c:numCache>
                <c:formatCode>0%</c:formatCode>
                <c:ptCount val="2"/>
                <c:pt idx="0">
                  <c:v>-0.45124217278419798</c:v>
                </c:pt>
                <c:pt idx="1">
                  <c:v>-4.0363936609742398E-2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201856"/>
        <c:axId val="212203392"/>
      </c:barChart>
      <c:catAx>
        <c:axId val="21220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203392"/>
        <c:crosses val="autoZero"/>
        <c:auto val="1"/>
        <c:lblAlgn val="ctr"/>
        <c:lblOffset val="100"/>
        <c:noMultiLvlLbl val="0"/>
      </c:catAx>
      <c:valAx>
        <c:axId val="212203392"/>
        <c:scaling>
          <c:orientation val="minMax"/>
          <c:max val="0.1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201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1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pattFill prst="pct20">
              <a:fgClr>
                <a:schemeClr val="bg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'youth offending'!$A$73:$A$74</c:f>
              <c:strCache>
                <c:ptCount val="2"/>
                <c:pt idx="0">
                  <c:v>all accused</c:v>
                </c:pt>
                <c:pt idx="1">
                  <c:v>under 21</c:v>
                </c:pt>
              </c:strCache>
            </c:strRef>
          </c:cat>
          <c:val>
            <c:numRef>
              <c:f>'youth offending'!$L$73:$L$74</c:f>
              <c:numCache>
                <c:formatCode>0%</c:formatCode>
                <c:ptCount val="2"/>
                <c:pt idx="0">
                  <c:v>-0.46794871794871801</c:v>
                </c:pt>
                <c:pt idx="1">
                  <c:v>-0.87878787878787901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5098880"/>
        <c:axId val="215100416"/>
      </c:barChart>
      <c:catAx>
        <c:axId val="21509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100416"/>
        <c:crosses val="autoZero"/>
        <c:auto val="1"/>
        <c:lblAlgn val="ctr"/>
        <c:lblOffset val="100"/>
        <c:noMultiLvlLbl val="0"/>
      </c:catAx>
      <c:valAx>
        <c:axId val="21510041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098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77298874877"/>
          <c:y val="8.8737201365187701E-2"/>
          <c:w val="0.65391257032046901"/>
          <c:h val="0.78289865291608596"/>
        </c:manualLayout>
      </c:layout>
      <c:lineChart>
        <c:grouping val="standard"/>
        <c:varyColors val="0"/>
        <c:ser>
          <c:idx val="0"/>
          <c:order val="0"/>
          <c:tx>
            <c:strRef>
              <c:f>'Trajectory graphs'!$A$6</c:f>
              <c:strCache>
                <c:ptCount val="1"/>
                <c:pt idx="0">
                  <c:v>Late onset offender (3.6%)</c:v>
                </c:pt>
              </c:strCache>
            </c:strRef>
          </c:tx>
          <c:spPr>
            <a:ln w="38100"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'Trajectory graphs'!$B$5:$G$5</c:f>
              <c:numCache>
                <c:formatCode>General</c:formatCode>
                <c:ptCount val="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</c:numCache>
            </c:numRef>
          </c:cat>
          <c:val>
            <c:numRef>
              <c:f>'Trajectory graphs'!$B$6:$G$6</c:f>
              <c:numCache>
                <c:formatCode>General</c:formatCode>
                <c:ptCount val="6"/>
                <c:pt idx="0">
                  <c:v>0.27</c:v>
                </c:pt>
                <c:pt idx="1">
                  <c:v>0.21</c:v>
                </c:pt>
                <c:pt idx="2">
                  <c:v>0.28999999999999998</c:v>
                </c:pt>
                <c:pt idx="3">
                  <c:v>0.56999999999999995</c:v>
                </c:pt>
                <c:pt idx="4">
                  <c:v>0.89</c:v>
                </c:pt>
                <c:pt idx="5">
                  <c:v>0.99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'Trajectory graphs'!$A$7</c:f>
              <c:strCache>
                <c:ptCount val="1"/>
                <c:pt idx="0">
                  <c:v>Chronic offender (14.4%)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'Trajectory graphs'!$B$5:$G$5</c:f>
              <c:numCache>
                <c:formatCode>General</c:formatCode>
                <c:ptCount val="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</c:numCache>
            </c:numRef>
          </c:cat>
          <c:val>
            <c:numRef>
              <c:f>'Trajectory graphs'!$B$7:$G$7</c:f>
              <c:numCache>
                <c:formatCode>General</c:formatCode>
                <c:ptCount val="6"/>
                <c:pt idx="0">
                  <c:v>0.68</c:v>
                </c:pt>
                <c:pt idx="1">
                  <c:v>0.87</c:v>
                </c:pt>
                <c:pt idx="2">
                  <c:v>0.92</c:v>
                </c:pt>
                <c:pt idx="3">
                  <c:v>0.91</c:v>
                </c:pt>
                <c:pt idx="4">
                  <c:v>0.82</c:v>
                </c:pt>
                <c:pt idx="5">
                  <c:v>0.52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'Trajectory graphs'!$A$8</c:f>
              <c:strCache>
                <c:ptCount val="1"/>
                <c:pt idx="0">
                  <c:v>Mid-teen limited offender (9.3%)</c:v>
                </c:pt>
              </c:strCache>
            </c:strRef>
          </c:tx>
          <c:spPr>
            <a:ln w="38100">
              <a:solidFill>
                <a:srgbClr val="7030A0"/>
              </a:solidFill>
              <a:prstDash val="solid"/>
            </a:ln>
          </c:spPr>
          <c:marker>
            <c:symbol val="none"/>
          </c:marker>
          <c:cat>
            <c:numRef>
              <c:f>'Trajectory graphs'!$B$5:$G$5</c:f>
              <c:numCache>
                <c:formatCode>General</c:formatCode>
                <c:ptCount val="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</c:numCache>
            </c:numRef>
          </c:cat>
          <c:val>
            <c:numRef>
              <c:f>'Trajectory graphs'!$B$8:$G$8</c:f>
              <c:numCache>
                <c:formatCode>General</c:formatCode>
                <c:ptCount val="6"/>
                <c:pt idx="0">
                  <c:v>0</c:v>
                </c:pt>
                <c:pt idx="1">
                  <c:v>0.06</c:v>
                </c:pt>
                <c:pt idx="2">
                  <c:v>0.51</c:v>
                </c:pt>
                <c:pt idx="3">
                  <c:v>0.66</c:v>
                </c:pt>
                <c:pt idx="4">
                  <c:v>0.4</c:v>
                </c:pt>
                <c:pt idx="5">
                  <c:v>0.04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'Trajectory graphs'!$A$9</c:f>
              <c:strCache>
                <c:ptCount val="1"/>
                <c:pt idx="0">
                  <c:v>Early desisting offender (18.5%)</c:v>
                </c:pt>
              </c:strCache>
            </c:strRef>
          </c:tx>
          <c:spPr>
            <a:ln w="38100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numRef>
              <c:f>'Trajectory graphs'!$B$5:$G$5</c:f>
              <c:numCache>
                <c:formatCode>General</c:formatCode>
                <c:ptCount val="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</c:numCache>
            </c:numRef>
          </c:cat>
          <c:val>
            <c:numRef>
              <c:f>'Trajectory graphs'!$B$9:$G$9</c:f>
              <c:numCache>
                <c:formatCode>General</c:formatCode>
                <c:ptCount val="6"/>
                <c:pt idx="0">
                  <c:v>0.47</c:v>
                </c:pt>
                <c:pt idx="1">
                  <c:v>0.56999999999999995</c:v>
                </c:pt>
                <c:pt idx="2">
                  <c:v>0.55000000000000004</c:v>
                </c:pt>
                <c:pt idx="3">
                  <c:v>0.42</c:v>
                </c:pt>
                <c:pt idx="4">
                  <c:v>0.21</c:v>
                </c:pt>
                <c:pt idx="5">
                  <c:v>0.06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'Trajectory graphs'!$A$10</c:f>
              <c:strCache>
                <c:ptCount val="1"/>
                <c:pt idx="0">
                  <c:v>Non-offender (54.1%)</c:v>
                </c:pt>
              </c:strCache>
            </c:strRef>
          </c:tx>
          <c:spPr>
            <a:ln w="38100">
              <a:solidFill>
                <a:srgbClr val="00B0F0"/>
              </a:solidFill>
              <a:prstDash val="solid"/>
            </a:ln>
          </c:spPr>
          <c:marker>
            <c:symbol val="none"/>
          </c:marker>
          <c:cat>
            <c:numRef>
              <c:f>'Trajectory graphs'!$B$5:$G$5</c:f>
              <c:numCache>
                <c:formatCode>General</c:formatCode>
                <c:ptCount val="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</c:numCache>
            </c:numRef>
          </c:cat>
          <c:val>
            <c:numRef>
              <c:f>'Trajectory graphs'!$B$10:$G$10</c:f>
              <c:numCache>
                <c:formatCode>General</c:formatCode>
                <c:ptCount val="6"/>
                <c:pt idx="0">
                  <c:v>0.1</c:v>
                </c:pt>
                <c:pt idx="1">
                  <c:v>0.05</c:v>
                </c:pt>
                <c:pt idx="2">
                  <c:v>0.03</c:v>
                </c:pt>
                <c:pt idx="3">
                  <c:v>0.03</c:v>
                </c:pt>
                <c:pt idx="4">
                  <c:v>0.02</c:v>
                </c:pt>
                <c:pt idx="5">
                  <c:v>0.03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5841152"/>
        <c:axId val="205843072"/>
      </c:lineChart>
      <c:catAx>
        <c:axId val="205841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200" dirty="0"/>
                  <a:t>Age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0.40794608679843702"/>
              <c:y val="0.9339158126328409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5843072"/>
        <c:crosses val="autoZero"/>
        <c:auto val="1"/>
        <c:lblAlgn val="ctr"/>
        <c:lblOffset val="100"/>
        <c:noMultiLvlLbl val="0"/>
      </c:catAx>
      <c:valAx>
        <c:axId val="205843072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050" dirty="0"/>
                  <a:t>Probability of being a serious offender</a:t>
                </a:r>
              </a:p>
            </c:rich>
          </c:tx>
          <c:layout>
            <c:manualLayout>
              <c:xMode val="edge"/>
              <c:yMode val="edge"/>
              <c:x val="3.8970669925563799E-2"/>
              <c:y val="0.154163458294039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5841152"/>
        <c:crosses val="autoZero"/>
        <c:crossBetween val="between"/>
        <c:majorUnit val="0.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136381311167402"/>
          <c:y val="8.5324232081911297E-2"/>
          <c:w val="0.21863618688832601"/>
          <c:h val="0.77085254751996402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ndard"/>
        <c:varyColors val="0"/>
        <c:ser>
          <c:idx val="0"/>
          <c:order val="0"/>
          <c:spPr>
            <a:pattFill prst="pct20">
              <a:fgClr>
                <a:schemeClr val="bg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dLbls>
            <c:dLbl>
              <c:idx val="0"/>
              <c:layout>
                <c:manualLayout>
                  <c:x val="2.8673828227244302E-2"/>
                  <c:y val="-0.375431413558394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967070883745002E-2"/>
                  <c:y val="-0.298136710766961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0.39199456415655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967070883745002E-2"/>
                  <c:y val="-0.265010409570631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96211171810748E-17"/>
                  <c:y val="-0.347826162561453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9277692341745003E-3"/>
                  <c:y val="-0.1821945242626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9491490193783097E-3"/>
                  <c:y val="-0.265010409570631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6260025367766203E-3"/>
                  <c:y val="-0.120665248597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7.6714509627613203E-4"/>
                  <c:y val="-0.171152556181033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18598128098022E-3"/>
                  <c:y val="-0.121463104386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'youth offending'!$A$33:$J$33</c:f>
              <c:strCache>
                <c:ptCount val="10"/>
                <c:pt idx="0">
                  <c:v>2003-04</c:v>
                </c:pt>
                <c:pt idx="1">
                  <c:v>2004-05</c:v>
                </c:pt>
                <c:pt idx="2">
                  <c:v>2005-06</c:v>
                </c:pt>
                <c:pt idx="3">
                  <c:v>2006-07</c:v>
                </c:pt>
                <c:pt idx="4">
                  <c:v>2007-08</c:v>
                </c:pt>
                <c:pt idx="5">
                  <c:v>2008-09</c:v>
                </c:pt>
                <c:pt idx="6">
                  <c:v>2009-10</c:v>
                </c:pt>
                <c:pt idx="7">
                  <c:v>2010-11</c:v>
                </c:pt>
                <c:pt idx="8">
                  <c:v>2011-12</c:v>
                </c:pt>
                <c:pt idx="9">
                  <c:v>2012-13</c:v>
                </c:pt>
              </c:strCache>
            </c:strRef>
          </c:cat>
          <c:val>
            <c:numRef>
              <c:f>'youth offending'!$A$34:$J$34</c:f>
              <c:numCache>
                <c:formatCode>#,##0</c:formatCode>
                <c:ptCount val="10"/>
                <c:pt idx="0">
                  <c:v>16471</c:v>
                </c:pt>
                <c:pt idx="1">
                  <c:v>17501</c:v>
                </c:pt>
                <c:pt idx="2">
                  <c:v>17641</c:v>
                </c:pt>
                <c:pt idx="3">
                  <c:v>16490</c:v>
                </c:pt>
                <c:pt idx="4">
                  <c:v>14506</c:v>
                </c:pt>
                <c:pt idx="5">
                  <c:v>11805</c:v>
                </c:pt>
                <c:pt idx="6">
                  <c:v>10012</c:v>
                </c:pt>
                <c:pt idx="7">
                  <c:v>8126</c:v>
                </c:pt>
                <c:pt idx="8">
                  <c:v>5604</c:v>
                </c:pt>
                <c:pt idx="9">
                  <c:v>3636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281216"/>
        <c:axId val="212282752"/>
      </c:areaChart>
      <c:catAx>
        <c:axId val="21228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282752"/>
        <c:crosses val="autoZero"/>
        <c:auto val="1"/>
        <c:lblAlgn val="ctr"/>
        <c:lblOffset val="100"/>
        <c:noMultiLvlLbl val="0"/>
      </c:catAx>
      <c:valAx>
        <c:axId val="21228275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2812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pattFill prst="pct20">
              <a:fgClr>
                <a:schemeClr val="bg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1.06670787602266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'prison receptions'!$O$10:$O$11</c:f>
              <c:strCache>
                <c:ptCount val="2"/>
                <c:pt idx="0">
                  <c:v>youth</c:v>
                </c:pt>
                <c:pt idx="1">
                  <c:v>adult</c:v>
                </c:pt>
              </c:strCache>
            </c:strRef>
          </c:cat>
          <c:val>
            <c:numRef>
              <c:f>'prison receptions'!$P$10:$P$11</c:f>
              <c:numCache>
                <c:formatCode>0%</c:formatCode>
                <c:ptCount val="2"/>
                <c:pt idx="0">
                  <c:v>-0.41</c:v>
                </c:pt>
                <c:pt idx="1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0414336"/>
        <c:axId val="220416256"/>
      </c:barChart>
      <c:catAx>
        <c:axId val="22041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416256"/>
        <c:crosses val="autoZero"/>
        <c:auto val="1"/>
        <c:lblAlgn val="ctr"/>
        <c:lblOffset val="100"/>
        <c:noMultiLvlLbl val="0"/>
      </c:catAx>
      <c:valAx>
        <c:axId val="22041625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414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'prison receptions'!$A$34</c:f>
              <c:strCache>
                <c:ptCount val="1"/>
                <c:pt idx="0">
                  <c:v>Admissions</c:v>
                </c:pt>
              </c:strCache>
            </c:strRef>
          </c:tx>
          <c:spPr>
            <a:pattFill prst="pct20">
              <a:fgClr>
                <a:schemeClr val="bg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dLbls>
            <c:dLbl>
              <c:idx val="0"/>
              <c:layout>
                <c:manualLayout>
                  <c:x val="8.3333333333333193E-3"/>
                  <c:y val="-0.277777777777778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777777777777801E-3"/>
                  <c:y val="-0.259259259259259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0925337632080002E-17"/>
                  <c:y val="-0.287037037037036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7777777777777801E-3"/>
                  <c:y val="-0.277777777777778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0925337632080002E-17"/>
                  <c:y val="-0.3287037037037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7777777777777801E-3"/>
                  <c:y val="-0.365740740740740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7777777777777801E-3"/>
                  <c:y val="-0.291666666666667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0185067526416E-16"/>
                  <c:y val="-0.3287037037037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5.5555555555554499E-3"/>
                  <c:y val="-0.2962962962962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0185067526416E-16"/>
                  <c:y val="-0.263888888888889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'prison receptions'!$E$33:$N$33</c:f>
              <c:strCache>
                <c:ptCount val="10"/>
                <c:pt idx="0">
                  <c:v>2002-03</c:v>
                </c:pt>
                <c:pt idx="1">
                  <c:v>2003-04</c:v>
                </c:pt>
                <c:pt idx="2">
                  <c:v>2004-05</c:v>
                </c:pt>
                <c:pt idx="3">
                  <c:v>2005-06</c:v>
                </c:pt>
                <c:pt idx="4">
                  <c:v>2006-07</c:v>
                </c:pt>
                <c:pt idx="5">
                  <c:v>2007-08</c:v>
                </c:pt>
                <c:pt idx="6">
                  <c:v>2008-09</c:v>
                </c:pt>
                <c:pt idx="7">
                  <c:v>2009-10</c:v>
                </c:pt>
                <c:pt idx="8">
                  <c:v>2010-11</c:v>
                </c:pt>
                <c:pt idx="9">
                  <c:v>2011-12</c:v>
                </c:pt>
              </c:strCache>
            </c:strRef>
          </c:cat>
          <c:val>
            <c:numRef>
              <c:f>'prison receptions'!$E$34:$N$34</c:f>
              <c:numCache>
                <c:formatCode>#,##0</c:formatCode>
                <c:ptCount val="10"/>
                <c:pt idx="0">
                  <c:v>258</c:v>
                </c:pt>
                <c:pt idx="1">
                  <c:v>242</c:v>
                </c:pt>
                <c:pt idx="2">
                  <c:v>273</c:v>
                </c:pt>
                <c:pt idx="3">
                  <c:v>251</c:v>
                </c:pt>
                <c:pt idx="4">
                  <c:v>307</c:v>
                </c:pt>
                <c:pt idx="5">
                  <c:v>346</c:v>
                </c:pt>
                <c:pt idx="6">
                  <c:v>272</c:v>
                </c:pt>
                <c:pt idx="7" formatCode="General">
                  <c:v>314</c:v>
                </c:pt>
                <c:pt idx="8" formatCode="General">
                  <c:v>276</c:v>
                </c:pt>
                <c:pt idx="9" formatCode="General">
                  <c:v>237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642112"/>
        <c:axId val="201413760"/>
      </c:areaChart>
      <c:barChart>
        <c:barDir val="col"/>
        <c:grouping val="clustered"/>
        <c:varyColors val="0"/>
        <c:ser>
          <c:idx val="1"/>
          <c:order val="1"/>
          <c:tx>
            <c:strRef>
              <c:f>'prison receptions'!$A$35</c:f>
              <c:strCache>
                <c:ptCount val="1"/>
                <c:pt idx="0">
                  <c:v>Places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'prison receptions'!$E$35:$N$35</c:f>
              <c:numCache>
                <c:formatCode>#,##0</c:formatCode>
                <c:ptCount val="10"/>
                <c:pt idx="0">
                  <c:v>94</c:v>
                </c:pt>
                <c:pt idx="1">
                  <c:v>94</c:v>
                </c:pt>
                <c:pt idx="2">
                  <c:v>93</c:v>
                </c:pt>
                <c:pt idx="3">
                  <c:v>94</c:v>
                </c:pt>
                <c:pt idx="4">
                  <c:v>112</c:v>
                </c:pt>
                <c:pt idx="5">
                  <c:v>100</c:v>
                </c:pt>
                <c:pt idx="6">
                  <c:v>124</c:v>
                </c:pt>
                <c:pt idx="7" formatCode="General">
                  <c:v>106</c:v>
                </c:pt>
                <c:pt idx="8" formatCode="General">
                  <c:v>112</c:v>
                </c:pt>
                <c:pt idx="9" formatCode="General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642112"/>
        <c:axId val="201413760"/>
      </c:barChart>
      <c:catAx>
        <c:axId val="19964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413760"/>
        <c:crosses val="autoZero"/>
        <c:auto val="1"/>
        <c:lblAlgn val="ctr"/>
        <c:lblOffset val="100"/>
        <c:noMultiLvlLbl val="0"/>
      </c:catAx>
      <c:valAx>
        <c:axId val="20141376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642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25459-B483-4EB0-AAC1-F91D3DBAD2DD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C3EF5-4BE2-4DBD-8589-8CEBF7345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38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B6EE7-4B9A-42C6-84E6-BC946D9B7A04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9597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F2E8A248-1286-4679-B4AE-57A5FABCD6AA}" type="slidenum">
              <a:rPr lang="en-GB" altLang="en-US" sz="1200"/>
              <a:pPr eaLnBrk="1" hangingPunct="1"/>
              <a:t>11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000" smtClean="0"/>
              <a:t>N = 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90B6E5E-C88E-49BA-9CF3-CCCB44D73ECE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 smtClean="0"/>
              <a:t>Click to edit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your name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6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 text</a:t>
            </a:r>
          </a:p>
        </p:txBody>
      </p:sp>
    </p:spTree>
    <p:extLst>
      <p:ext uri="{BB962C8B-B14F-4D97-AF65-F5344CB8AC3E}">
        <p14:creationId xmlns:p14="http://schemas.microsoft.com/office/powerpoint/2010/main" val="2619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8692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26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F05CC2-721B-4CB3-9F8E-0DD8A0821854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6CE321-BF91-4325-AA1F-7901F78CD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8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 text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221518"/>
            <a:ext cx="1428900" cy="95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12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7" r:id="rId4"/>
    <p:sldLayoutId id="2147483668" r:id="rId5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951B8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 baseline="0">
          <a:solidFill>
            <a:srgbClr val="0086A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claire.lightowler@strath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oleObject" Target="../embeddings/Microsoft_Excel_97-2003_Worksheet1.xls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ycj.org.uk/resource/cycj-strategy-2014-2016/" TargetMode="External"/><Relationship Id="rId3" Type="http://schemas.openxmlformats.org/officeDocument/2006/relationships/hyperlink" Target="http://www.research.ed.ac.uk/portal/files/8195355/Youth_crime_and_justice_Key_messages_from_the_Edinburgh_Study_of_Youth_Transitions_and_Crime_Criminology_and_Criminal_Justice.pdf" TargetMode="External"/><Relationship Id="rId7" Type="http://schemas.openxmlformats.org/officeDocument/2006/relationships/hyperlink" Target="http://www.cycj.org.uk/resource/speech-language-and-communication-needs-in-youth-justice/" TargetMode="External"/><Relationship Id="rId2" Type="http://schemas.openxmlformats.org/officeDocument/2006/relationships/hyperlink" Target="http://www.cycj.org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nlinelibrary.wiley.com/doi/10.1111/hojo.12064/full" TargetMode="External"/><Relationship Id="rId5" Type="http://schemas.openxmlformats.org/officeDocument/2006/relationships/hyperlink" Target="http://www.cycj.org.uk/wp-content/uploads/2014/07/Briefing-Paper-5-final.pdf" TargetMode="External"/><Relationship Id="rId4" Type="http://schemas.openxmlformats.org/officeDocument/2006/relationships/hyperlink" Target="http://www.includem.org/files/Report-Framework-May-2014_Independent-Evaluation-of-the-Glasgow-Youth-Violence-Project_05.06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242" y="4057412"/>
            <a:ext cx="6478554" cy="1060315"/>
          </a:xfrm>
        </p:spPr>
        <p:txBody>
          <a:bodyPr>
            <a:normAutofit/>
          </a:bodyPr>
          <a:lstStyle/>
          <a:p>
            <a:r>
              <a:rPr lang="en-GB" dirty="0" smtClean="0"/>
              <a:t>It’s complicated…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1951" y="5311302"/>
            <a:ext cx="6858000" cy="97970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Claire Lightowler </a:t>
            </a:r>
          </a:p>
          <a:p>
            <a:r>
              <a:rPr lang="en-GB" dirty="0" smtClean="0">
                <a:hlinkClick r:id="rId2"/>
              </a:rPr>
              <a:t>claire.lightowler@strath.ac.uk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pic>
        <p:nvPicPr>
          <p:cNvPr id="4098" name="Picture 2" descr="https://encrypted-tbn0.gstatic.com/images?q=tbn:ANd9GcQ1CzI4qBQNtb0hcs0TJbk8wHmutgasaFW7BIWYl5P8ZqgoTQ0sH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750" y="458179"/>
            <a:ext cx="5190687" cy="38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28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Mental Health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IVY project – young people presenting a significant risk to others </a:t>
            </a:r>
          </a:p>
          <a:p>
            <a:r>
              <a:rPr lang="en-GB" dirty="0" smtClean="0"/>
              <a:t>September 2014 </a:t>
            </a:r>
            <a:endParaRPr lang="en-GB" dirty="0" smtClean="0"/>
          </a:p>
          <a:p>
            <a:r>
              <a:rPr lang="en-GB" dirty="0"/>
              <a:t>All had input from social work services and looked after status </a:t>
            </a:r>
          </a:p>
          <a:p>
            <a:r>
              <a:rPr lang="en-GB" dirty="0"/>
              <a:t>76% exposed to domestic violence </a:t>
            </a:r>
          </a:p>
          <a:p>
            <a:r>
              <a:rPr lang="en-GB" dirty="0"/>
              <a:t>88% experienced some other form of </a:t>
            </a:r>
            <a:r>
              <a:rPr lang="en-GB" dirty="0" smtClean="0"/>
              <a:t>maltreatment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592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Title 1"/>
          <p:cNvSpPr>
            <a:spLocks noGrp="1"/>
          </p:cNvSpPr>
          <p:nvPr>
            <p:ph type="title"/>
          </p:nvPr>
        </p:nvSpPr>
        <p:spPr bwMode="auto">
          <a:xfrm>
            <a:off x="1916349" y="458788"/>
            <a:ext cx="6997464" cy="9144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GB" altLang="en-US" dirty="0" smtClean="0"/>
              <a:t>Psychological/Mental Disorders</a:t>
            </a:r>
          </a:p>
        </p:txBody>
      </p:sp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5175" y="115888"/>
            <a:ext cx="2233613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451" name="TextBox 6"/>
          <p:cNvSpPr txBox="1">
            <a:spLocks noChangeArrowheads="1"/>
          </p:cNvSpPr>
          <p:nvPr/>
        </p:nvSpPr>
        <p:spPr bwMode="auto">
          <a:xfrm>
            <a:off x="7088188" y="2997200"/>
            <a:ext cx="17383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00991F"/>
                </a:solidFill>
              </a:rPr>
              <a:t>N=30</a:t>
            </a:r>
          </a:p>
          <a:p>
            <a:pPr eaLnBrk="1" hangingPunct="1"/>
            <a:r>
              <a:rPr lang="en-GB" altLang="en-US" sz="2000">
                <a:solidFill>
                  <a:srgbClr val="00991F"/>
                </a:solidFill>
              </a:rPr>
              <a:t>MEAN = 4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27088" y="1598613"/>
          <a:ext cx="5743575" cy="4907280"/>
        </p:xfrm>
        <a:graphic>
          <a:graphicData uri="http://schemas.openxmlformats.org/drawingml/2006/table">
            <a:tbl>
              <a:tblPr/>
              <a:tblGrid>
                <a:gridCol w="4006850"/>
                <a:gridCol w="1736725"/>
              </a:tblGrid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Diagnosed or Suspected Difficulty</a:t>
                      </a:r>
                      <a:endParaRPr kumimoji="0" lang="en-GB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n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Anger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9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Anxiety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Autism Spectrum Disorder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12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Attachment Disorder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7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Attention Deficit Hyperactivity Disorder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10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Communication Disorder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Complex Post Traumatic Stress</a:t>
                      </a:r>
                      <a:endParaRPr kumimoji="0" lang="en-GB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12</a:t>
                      </a:r>
                      <a:endParaRPr kumimoji="0" lang="en-GB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Deliberate Self-Harm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12</a:t>
                      </a:r>
                      <a:endParaRPr kumimoji="0" lang="en-GB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Dissociation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Eating Difficulties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 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Emotional Dysregulation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7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Learning Disability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Low Mood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 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Oppositional Defiant/Conduct Disorder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 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Psychosis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 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Sleep Difficulties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 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Substance Misuse Difficulties (Alcohol/Drugs)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15</a:t>
                      </a:r>
                      <a:endParaRPr kumimoji="0" lang="en-GB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Suicidal Ideation/Action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8</a:t>
                      </a:r>
                      <a:endParaRPr kumimoji="0" lang="en-GB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Thought Disorder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Toileting Difficulties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Tourette’s Syndrome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Unusual perceptual experiences </a:t>
                      </a:r>
                      <a:endParaRPr kumimoji="0" lang="en-GB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buClr>
                          <a:srgbClr val="404040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6A6A6"/>
                        </a:buClr>
                        <a:buSzPct val="90000"/>
                        <a:buFont typeface="Wingdings" pitchFamily="2" charset="2"/>
                        <a:defRPr sz="1600">
                          <a:solidFill>
                            <a:srgbClr val="262626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 </a:t>
                      </a:r>
                      <a:endParaRPr kumimoji="0" lang="en-GB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188" y="5665788"/>
            <a:ext cx="1884362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674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RISK PRESENTATION</a:t>
            </a:r>
          </a:p>
        </p:txBody>
      </p:sp>
      <p:sp>
        <p:nvSpPr>
          <p:cNvPr id="103426" name="TextBox 4"/>
          <p:cNvSpPr txBox="1">
            <a:spLocks noChangeArrowheads="1"/>
          </p:cNvSpPr>
          <p:nvPr/>
        </p:nvSpPr>
        <p:spPr bwMode="auto">
          <a:xfrm>
            <a:off x="3573463" y="5878513"/>
            <a:ext cx="5340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/>
              <a:t>*63% co-morbid risk to other presentations</a:t>
            </a:r>
          </a:p>
          <a:p>
            <a:pPr eaLnBrk="1" hangingPunct="1"/>
            <a:r>
              <a:rPr lang="en-US" altLang="en-US" sz="1800"/>
              <a:t>*approx 30% suicide/self-harm</a:t>
            </a:r>
          </a:p>
          <a:p>
            <a:pPr eaLnBrk="1" hangingPunct="1"/>
            <a:r>
              <a:rPr lang="en-US" altLang="en-US" sz="1800"/>
              <a:t>*approx 25 % concerns about victimisation</a:t>
            </a:r>
          </a:p>
          <a:p>
            <a:pPr eaLnBrk="1" hangingPunct="1"/>
            <a:endParaRPr lang="en-US" altLang="en-US" sz="1800"/>
          </a:p>
        </p:txBody>
      </p:sp>
      <p:graphicFrame>
        <p:nvGraphicFramePr>
          <p:cNvPr id="10342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560511"/>
              </p:ext>
            </p:extLst>
          </p:nvPr>
        </p:nvGraphicFramePr>
        <p:xfrm>
          <a:off x="286122" y="1759828"/>
          <a:ext cx="838200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4" imgW="8381307" imgH="3773112" progId="Excel.Chart.8">
                  <p:embed/>
                </p:oleObj>
              </mc:Choice>
              <mc:Fallback>
                <p:oleObj r:id="rId4" imgW="8381307" imgH="3773112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122" y="1759828"/>
                        <a:ext cx="8382000" cy="377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228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Bereavement and Loss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35654" y="2273098"/>
            <a:ext cx="8126244" cy="323275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“How many more people do I have to see die? I’m only 19 and that’s five people died already and I keep thinking to myself ‘are the rest of them </a:t>
            </a:r>
            <a:r>
              <a:rPr lang="en-GB" dirty="0" err="1"/>
              <a:t>gonna</a:t>
            </a:r>
            <a:r>
              <a:rPr lang="en-GB" dirty="0"/>
              <a:t> die?’ And then I’ll grow up alone” </a:t>
            </a:r>
            <a:r>
              <a:rPr lang="en-GB" dirty="0" smtClean="0"/>
              <a:t>					(</a:t>
            </a:r>
            <a:r>
              <a:rPr lang="en-GB" dirty="0"/>
              <a:t>Vaswani, 2014)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004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Bereavement and loss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33 young men in </a:t>
            </a:r>
            <a:r>
              <a:rPr lang="en-GB" dirty="0" err="1" smtClean="0"/>
              <a:t>Polmont</a:t>
            </a:r>
            <a:r>
              <a:rPr lang="en-GB" dirty="0" smtClean="0"/>
              <a:t> YOI</a:t>
            </a:r>
          </a:p>
          <a:p>
            <a:r>
              <a:rPr lang="en-GB" dirty="0" smtClean="0"/>
              <a:t>91% had </a:t>
            </a:r>
            <a:r>
              <a:rPr lang="en-GB" dirty="0"/>
              <a:t>experienced at least one </a:t>
            </a:r>
            <a:r>
              <a:rPr lang="en-GB" dirty="0" smtClean="0"/>
              <a:t>bereavement</a:t>
            </a:r>
          </a:p>
          <a:p>
            <a:r>
              <a:rPr lang="en-GB" dirty="0" smtClean="0"/>
              <a:t>Over three-quarters experienced </a:t>
            </a:r>
            <a:r>
              <a:rPr lang="en-GB" dirty="0"/>
              <a:t>traumatic bereavements </a:t>
            </a:r>
            <a:r>
              <a:rPr lang="en-GB" dirty="0" smtClean="0"/>
              <a:t>(murder, suicide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r>
              <a:rPr lang="en-GB" dirty="0" smtClean="0"/>
              <a:t>Two-thirds </a:t>
            </a:r>
            <a:r>
              <a:rPr lang="en-GB" dirty="0"/>
              <a:t>suffering from substantial bereavements (four or more)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625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3640" y="2822304"/>
            <a:ext cx="7886700" cy="1325563"/>
          </a:xfrm>
        </p:spPr>
        <p:txBody>
          <a:bodyPr/>
          <a:lstStyle/>
          <a:p>
            <a:r>
              <a:rPr lang="en-GB" dirty="0" smtClean="0"/>
              <a:t>Responding to complexity…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95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0014" y="2237749"/>
            <a:ext cx="7886700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The core focus of the WSA is to promote:</a:t>
            </a:r>
          </a:p>
          <a:p>
            <a:pPr lvl="1"/>
            <a:r>
              <a:rPr lang="en-GB" dirty="0" smtClean="0"/>
              <a:t>EEI for low-level offences</a:t>
            </a:r>
          </a:p>
          <a:p>
            <a:pPr lvl="1"/>
            <a:r>
              <a:rPr lang="en-GB" dirty="0" smtClean="0"/>
              <a:t>Opportunities to divert young people from prosecution</a:t>
            </a:r>
          </a:p>
          <a:p>
            <a:pPr lvl="1"/>
            <a:r>
              <a:rPr lang="en-GB" dirty="0" smtClean="0"/>
              <a:t>Court support</a:t>
            </a:r>
          </a:p>
          <a:p>
            <a:pPr lvl="1"/>
            <a:r>
              <a:rPr lang="en-GB" dirty="0" smtClean="0"/>
              <a:t>Community alternatives to secure care and custody</a:t>
            </a:r>
          </a:p>
          <a:p>
            <a:pPr lvl="1"/>
            <a:r>
              <a:rPr lang="en-GB" dirty="0" smtClean="0"/>
              <a:t>Changing behaviours of those in secure care and custody</a:t>
            </a:r>
          </a:p>
          <a:p>
            <a:pPr lvl="1"/>
            <a:r>
              <a:rPr lang="en-GB" dirty="0" smtClean="0"/>
              <a:t>Improving reintegration back into the community.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54408" y="1060585"/>
            <a:ext cx="7886700" cy="1325563"/>
          </a:xfrm>
        </p:spPr>
        <p:txBody>
          <a:bodyPr/>
          <a:lstStyle/>
          <a:p>
            <a:r>
              <a:rPr lang="en-GB" dirty="0" smtClean="0"/>
              <a:t>Whole System Approach (WSA)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47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19868" y="145916"/>
            <a:ext cx="6946711" cy="1544774"/>
          </a:xfrm>
        </p:spPr>
        <p:txBody>
          <a:bodyPr>
            <a:normAutofit fontScale="90000"/>
          </a:bodyPr>
          <a:lstStyle/>
          <a:p>
            <a:r>
              <a:rPr lang="en-GB" dirty="0"/>
              <a:t>No. of young people referred to SCRA on offence </a:t>
            </a:r>
            <a:r>
              <a:rPr lang="en-GB" dirty="0" smtClean="0"/>
              <a:t>grounds 2012/13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8493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37982" y="365126"/>
            <a:ext cx="6577368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% change in prison </a:t>
            </a:r>
            <a:r>
              <a:rPr lang="en-GB" dirty="0" smtClean="0"/>
              <a:t>receptions 2002-03 </a:t>
            </a:r>
            <a:r>
              <a:rPr lang="en-GB" dirty="0"/>
              <a:t>to </a:t>
            </a:r>
            <a:r>
              <a:rPr lang="en-GB" dirty="0" smtClean="0"/>
              <a:t>2010-11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4690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Includem’s</a:t>
            </a:r>
            <a:r>
              <a:rPr lang="en-GB" dirty="0" smtClean="0"/>
              <a:t> impact project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468877"/>
            <a:ext cx="7886700" cy="4708086"/>
          </a:xfrm>
        </p:spPr>
        <p:txBody>
          <a:bodyPr>
            <a:normAutofit/>
          </a:bodyPr>
          <a:lstStyle/>
          <a:p>
            <a:r>
              <a:rPr lang="en-GB" dirty="0" smtClean="0"/>
              <a:t>Intensive support in the community</a:t>
            </a:r>
          </a:p>
          <a:p>
            <a:r>
              <a:rPr lang="en-GB" dirty="0" smtClean="0"/>
              <a:t>young </a:t>
            </a:r>
            <a:r>
              <a:rPr lang="en-GB" dirty="0"/>
              <a:t>people identified as posing high risk to themselves and their </a:t>
            </a:r>
            <a:r>
              <a:rPr lang="en-GB" dirty="0" smtClean="0"/>
              <a:t>communities </a:t>
            </a:r>
          </a:p>
          <a:p>
            <a:r>
              <a:rPr lang="en-GB" dirty="0"/>
              <a:t>Police referral </a:t>
            </a:r>
          </a:p>
          <a:p>
            <a:r>
              <a:rPr lang="en-GB" dirty="0" smtClean="0"/>
              <a:t>Age 14-21</a:t>
            </a:r>
          </a:p>
          <a:p>
            <a:r>
              <a:rPr lang="en-GB" dirty="0" smtClean="0"/>
              <a:t>Glasgow</a:t>
            </a:r>
          </a:p>
          <a:p>
            <a:r>
              <a:rPr lang="en-GB" dirty="0" smtClean="0"/>
              <a:t>More than one violent crime/weapon crime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87928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Scotland 2012-13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9307" y="1473958"/>
            <a:ext cx="8584441" cy="470300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4.7% of children involved in offending (23,726 kids)</a:t>
            </a:r>
          </a:p>
          <a:p>
            <a:endParaRPr lang="en-GB" dirty="0"/>
          </a:p>
          <a:p>
            <a:r>
              <a:rPr lang="en-GB" dirty="0" smtClean="0"/>
              <a:t>Charged with 43,117 crimes </a:t>
            </a:r>
          </a:p>
          <a:p>
            <a:endParaRPr lang="en-GB" dirty="0"/>
          </a:p>
          <a:p>
            <a:r>
              <a:rPr lang="en-GB" dirty="0" smtClean="0"/>
              <a:t>Young </a:t>
            </a:r>
            <a:r>
              <a:rPr lang="en-GB" dirty="0"/>
              <a:t>people </a:t>
            </a:r>
            <a:r>
              <a:rPr lang="en-GB" dirty="0" smtClean="0"/>
              <a:t>responsible </a:t>
            </a:r>
            <a:r>
              <a:rPr lang="en-GB" dirty="0"/>
              <a:t>for 16% of all </a:t>
            </a:r>
            <a:r>
              <a:rPr lang="en-GB" dirty="0" smtClean="0"/>
              <a:t>crimes &amp; offences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200" dirty="0" smtClean="0">
                <a:solidFill>
                  <a:srgbClr val="951B81"/>
                </a:solidFill>
                <a:latin typeface="+mj-lt"/>
                <a:ea typeface="+mj-ea"/>
                <a:cs typeface="+mj-cs"/>
              </a:rPr>
              <a:t>Scottish Government (2013) Scottish Policing Performance Framework, 2012-13. </a:t>
            </a:r>
            <a:endParaRPr lang="en-GB" sz="2200" dirty="0">
              <a:solidFill>
                <a:srgbClr val="951B8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0831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04" y="68094"/>
            <a:ext cx="8861897" cy="6702110"/>
          </a:xfrm>
        </p:spPr>
      </p:pic>
    </p:spTree>
    <p:extLst>
      <p:ext uri="{BB962C8B-B14F-4D97-AF65-F5344CB8AC3E}">
        <p14:creationId xmlns:p14="http://schemas.microsoft.com/office/powerpoint/2010/main" val="426643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80161" y="180300"/>
            <a:ext cx="6774099" cy="1325563"/>
          </a:xfrm>
        </p:spPr>
        <p:txBody>
          <a:bodyPr/>
          <a:lstStyle/>
          <a:p>
            <a:r>
              <a:rPr lang="en-GB" dirty="0" smtClean="0"/>
              <a:t>6 months post intervention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91" y="1312475"/>
            <a:ext cx="8831956" cy="4475279"/>
          </a:xfrm>
        </p:spPr>
      </p:pic>
      <p:sp>
        <p:nvSpPr>
          <p:cNvPr id="6" name="Rectangle 5"/>
          <p:cNvSpPr/>
          <p:nvPr/>
        </p:nvSpPr>
        <p:spPr>
          <a:xfrm>
            <a:off x="5685892" y="5831891"/>
            <a:ext cx="3141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/>
              <a:t>Dartington</a:t>
            </a:r>
            <a:r>
              <a:rPr lang="en-GB" dirty="0"/>
              <a:t> Social Research Unit</a:t>
            </a:r>
          </a:p>
        </p:txBody>
      </p:sp>
    </p:spTree>
    <p:extLst>
      <p:ext uri="{BB962C8B-B14F-4D97-AF65-F5344CB8AC3E}">
        <p14:creationId xmlns:p14="http://schemas.microsoft.com/office/powerpoint/2010/main" val="3247540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9812" y="365126"/>
            <a:ext cx="6712086" cy="1325563"/>
          </a:xfrm>
        </p:spPr>
        <p:txBody>
          <a:bodyPr/>
          <a:lstStyle/>
          <a:p>
            <a:r>
              <a:rPr lang="en-GB" dirty="0" smtClean="0"/>
              <a:t>Interventions for vulnerable youth (IVY)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527243"/>
            <a:ext cx="8223520" cy="4649720"/>
          </a:xfrm>
        </p:spPr>
        <p:txBody>
          <a:bodyPr>
            <a:normAutofit/>
          </a:bodyPr>
          <a:lstStyle/>
          <a:p>
            <a:r>
              <a:rPr lang="en-GB" dirty="0" smtClean="0"/>
              <a:t>Scotland wide service </a:t>
            </a:r>
          </a:p>
          <a:p>
            <a:r>
              <a:rPr lang="en-GB" dirty="0" smtClean="0"/>
              <a:t>No cost for use</a:t>
            </a:r>
          </a:p>
          <a:p>
            <a:r>
              <a:rPr lang="en-GB" dirty="0" smtClean="0"/>
              <a:t>Forensic and clinical psychology, and social work </a:t>
            </a:r>
            <a:endParaRPr lang="en-GB" dirty="0"/>
          </a:p>
          <a:p>
            <a:r>
              <a:rPr lang="en-GB" dirty="0" smtClean="0"/>
              <a:t>Level </a:t>
            </a:r>
            <a:r>
              <a:rPr lang="en-GB" dirty="0"/>
              <a:t>1 </a:t>
            </a:r>
            <a:r>
              <a:rPr lang="en-GB" dirty="0" smtClean="0"/>
              <a:t>- consultation clinic</a:t>
            </a:r>
            <a:endParaRPr lang="en-GB" dirty="0"/>
          </a:p>
          <a:p>
            <a:r>
              <a:rPr lang="en-GB" dirty="0"/>
              <a:t>Level 2 - specialist clinical forensic psychology assessment. </a:t>
            </a:r>
          </a:p>
          <a:p>
            <a:r>
              <a:rPr lang="en-GB" dirty="0" smtClean="0"/>
              <a:t>Level </a:t>
            </a:r>
            <a:r>
              <a:rPr lang="en-GB" dirty="0"/>
              <a:t>3 - (specialist treatment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116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Seasons for growth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825625"/>
            <a:ext cx="8184610" cy="4351338"/>
          </a:xfrm>
        </p:spPr>
        <p:txBody>
          <a:bodyPr>
            <a:normAutofit/>
          </a:bodyPr>
          <a:lstStyle/>
          <a:p>
            <a:r>
              <a:rPr lang="en-GB" dirty="0" err="1" smtClean="0"/>
              <a:t>Polmont</a:t>
            </a:r>
            <a:r>
              <a:rPr lang="en-GB" dirty="0" smtClean="0"/>
              <a:t> YOI trying </a:t>
            </a:r>
            <a:r>
              <a:rPr lang="en-GB" dirty="0"/>
              <a:t>out </a:t>
            </a:r>
            <a:r>
              <a:rPr lang="en-GB" dirty="0" smtClean="0"/>
              <a:t>new </a:t>
            </a:r>
            <a:r>
              <a:rPr lang="en-GB" dirty="0"/>
              <a:t>group work programme </a:t>
            </a:r>
            <a:r>
              <a:rPr lang="en-GB" dirty="0" smtClean="0"/>
              <a:t>-Seasons </a:t>
            </a:r>
            <a:r>
              <a:rPr lang="en-GB" dirty="0"/>
              <a:t>for Growth.  </a:t>
            </a:r>
            <a:endParaRPr lang="en-GB" dirty="0" smtClean="0"/>
          </a:p>
          <a:p>
            <a:r>
              <a:rPr lang="en-GB" dirty="0" smtClean="0"/>
              <a:t>Designed </a:t>
            </a:r>
            <a:r>
              <a:rPr lang="en-GB" dirty="0"/>
              <a:t>to help people deal with loss. </a:t>
            </a:r>
            <a:endParaRPr lang="en-GB" dirty="0" smtClean="0"/>
          </a:p>
          <a:p>
            <a:r>
              <a:rPr lang="en-GB" dirty="0" smtClean="0"/>
              <a:t>Weekly sessions 8 </a:t>
            </a:r>
            <a:r>
              <a:rPr lang="en-GB" dirty="0"/>
              <a:t>weeks </a:t>
            </a:r>
            <a:endParaRPr lang="en-GB" dirty="0" smtClean="0"/>
          </a:p>
          <a:p>
            <a:r>
              <a:rPr lang="en-GB" dirty="0" smtClean="0"/>
              <a:t>First </a:t>
            </a:r>
            <a:r>
              <a:rPr lang="en-GB" dirty="0" smtClean="0"/>
              <a:t>time anyone </a:t>
            </a:r>
            <a:r>
              <a:rPr lang="en-GB" dirty="0"/>
              <a:t>has run Seasons for Growth in a Young Offenders </a:t>
            </a:r>
            <a:r>
              <a:rPr lang="en-GB" dirty="0" smtClean="0"/>
              <a:t>Institution.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319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8378" y="2573305"/>
            <a:ext cx="7886700" cy="1325563"/>
          </a:xfrm>
        </p:spPr>
        <p:txBody>
          <a:bodyPr/>
          <a:lstStyle/>
          <a:p>
            <a:r>
              <a:rPr lang="en-GB" dirty="0" smtClean="0"/>
              <a:t>But…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9362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45532" y="365126"/>
            <a:ext cx="6569818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Secure </a:t>
            </a:r>
            <a:r>
              <a:rPr lang="en-GB" dirty="0"/>
              <a:t>admissions </a:t>
            </a:r>
            <a:r>
              <a:rPr lang="en-GB" dirty="0" smtClean="0"/>
              <a:t>2002/03 </a:t>
            </a:r>
            <a:r>
              <a:rPr lang="en-GB" dirty="0"/>
              <a:t>to </a:t>
            </a:r>
            <a:r>
              <a:rPr lang="en-GB" dirty="0" smtClean="0"/>
              <a:t>2011/12 </a:t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967630"/>
              </p:ext>
            </p:extLst>
          </p:nvPr>
        </p:nvGraphicFramePr>
        <p:xfrm>
          <a:off x="696889" y="1921159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91544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86" y="116732"/>
            <a:ext cx="8793805" cy="5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661646" y="5759093"/>
            <a:ext cx="3141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/>
              <a:t>Dartington</a:t>
            </a:r>
            <a:r>
              <a:rPr lang="en-GB" dirty="0"/>
              <a:t> Social Research Unit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5413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Speech</a:t>
            </a:r>
            <a:r>
              <a:rPr lang="en-GB" dirty="0" smtClean="0"/>
              <a:t>, language &amp; communication needs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prevalence in </a:t>
            </a:r>
            <a:r>
              <a:rPr lang="en-GB" dirty="0"/>
              <a:t>the youth justice population </a:t>
            </a:r>
            <a:r>
              <a:rPr lang="en-GB" dirty="0" smtClean="0"/>
              <a:t>between </a:t>
            </a:r>
            <a:r>
              <a:rPr lang="en-GB" dirty="0"/>
              <a:t>50% and 60</a:t>
            </a:r>
            <a:r>
              <a:rPr lang="en-GB" dirty="0" smtClean="0"/>
              <a:t>% (UK wide) </a:t>
            </a:r>
            <a:endParaRPr lang="en-GB" dirty="0"/>
          </a:p>
          <a:p>
            <a:r>
              <a:rPr lang="en-GB" dirty="0"/>
              <a:t>Survey </a:t>
            </a:r>
            <a:r>
              <a:rPr lang="en-GB" dirty="0" smtClean="0"/>
              <a:t>of Scottish </a:t>
            </a:r>
            <a:r>
              <a:rPr lang="en-GB" dirty="0"/>
              <a:t>local authorities (17 responses received)</a:t>
            </a:r>
          </a:p>
          <a:p>
            <a:r>
              <a:rPr lang="en-GB" dirty="0"/>
              <a:t>35% reported that their area used tools to assess children and young people for SLCN</a:t>
            </a:r>
          </a:p>
          <a:p>
            <a:r>
              <a:rPr lang="en-GB" dirty="0"/>
              <a:t>Only 41% reported that there were services or interventions available in their areas to support young people with SLCN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7625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7561" y="2612215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How do we </a:t>
            </a:r>
            <a:r>
              <a:rPr lang="en-GB" dirty="0" smtClean="0"/>
              <a:t>support the workforce to better at dealing  </a:t>
            </a:r>
            <a:r>
              <a:rPr lang="en-GB" dirty="0"/>
              <a:t>with complexity…?</a:t>
            </a:r>
          </a:p>
        </p:txBody>
      </p:sp>
    </p:spTree>
    <p:extLst>
      <p:ext uri="{BB962C8B-B14F-4D97-AF65-F5344CB8AC3E}">
        <p14:creationId xmlns:p14="http://schemas.microsoft.com/office/powerpoint/2010/main" val="17018318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61414" y="174057"/>
            <a:ext cx="7287052" cy="1325563"/>
          </a:xfrm>
        </p:spPr>
        <p:txBody>
          <a:bodyPr/>
          <a:lstStyle/>
          <a:p>
            <a:r>
              <a:rPr lang="en-GB" dirty="0" smtClean="0"/>
              <a:t>We need a workforce that: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8562" y="1352146"/>
            <a:ext cx="8404698" cy="482481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Learns from each other - across sectors, boundaries, geographies</a:t>
            </a:r>
          </a:p>
          <a:p>
            <a:r>
              <a:rPr lang="en-GB" dirty="0" smtClean="0"/>
              <a:t>Captures &amp; shares what we do &amp; learn</a:t>
            </a:r>
          </a:p>
          <a:p>
            <a:r>
              <a:rPr lang="en-GB" dirty="0" smtClean="0"/>
              <a:t>Tries out new ways of doing things (based on best available knowledge) </a:t>
            </a:r>
          </a:p>
          <a:p>
            <a:r>
              <a:rPr lang="en-GB" dirty="0" smtClean="0"/>
              <a:t>Evaluates </a:t>
            </a:r>
          </a:p>
          <a:p>
            <a:r>
              <a:rPr lang="en-GB" dirty="0" smtClean="0"/>
              <a:t>Integrates forms of knowledge </a:t>
            </a:r>
          </a:p>
          <a:p>
            <a:r>
              <a:rPr lang="en-GB" dirty="0" smtClean="0"/>
              <a:t>Reflects, and creates spaces for reflection</a:t>
            </a:r>
          </a:p>
          <a:p>
            <a:r>
              <a:rPr lang="en-GB" dirty="0" smtClean="0"/>
              <a:t>Accesses advice and support</a:t>
            </a:r>
          </a:p>
          <a:p>
            <a:r>
              <a:rPr lang="en-GB" dirty="0" smtClean="0"/>
              <a:t>Develops skills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802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56346" y="365126"/>
            <a:ext cx="6359004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Fall in detected offences between 2008/9 and 2012/13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16331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5474" y="0"/>
            <a:ext cx="7886700" cy="1325563"/>
          </a:xfrm>
        </p:spPr>
        <p:txBody>
          <a:bodyPr/>
          <a:lstStyle/>
          <a:p>
            <a:r>
              <a:rPr lang="en-GB" dirty="0" smtClean="0"/>
              <a:t>CYCJ theory of change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0492" y="1233742"/>
            <a:ext cx="7886700" cy="5030579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Children &amp; young people flourish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Practice and policy </a:t>
            </a:r>
            <a:r>
              <a:rPr lang="en-GB" dirty="0"/>
              <a:t>improvements 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</p:txBody>
      </p:sp>
      <p:sp>
        <p:nvSpPr>
          <p:cNvPr id="5" name="Up Arrow 4"/>
          <p:cNvSpPr/>
          <p:nvPr/>
        </p:nvSpPr>
        <p:spPr>
          <a:xfrm>
            <a:off x="3998794" y="1733266"/>
            <a:ext cx="1160060" cy="50496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Up Arrow 5"/>
          <p:cNvSpPr/>
          <p:nvPr/>
        </p:nvSpPr>
        <p:spPr>
          <a:xfrm>
            <a:off x="1489880" y="2952463"/>
            <a:ext cx="1160060" cy="50496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Up Arrow 6"/>
          <p:cNvSpPr/>
          <p:nvPr/>
        </p:nvSpPr>
        <p:spPr>
          <a:xfrm>
            <a:off x="3998794" y="2952465"/>
            <a:ext cx="1160060" cy="50496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Up Arrow 7"/>
          <p:cNvSpPr/>
          <p:nvPr/>
        </p:nvSpPr>
        <p:spPr>
          <a:xfrm>
            <a:off x="6193807" y="2952464"/>
            <a:ext cx="1160060" cy="50496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709681" y="3625873"/>
            <a:ext cx="2784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86A8"/>
                </a:solidFill>
              </a:rPr>
              <a:t>Practice Development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78071" y="3772227"/>
            <a:ext cx="1801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86A8"/>
                </a:solidFill>
              </a:rPr>
              <a:t>Research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54721" y="3755599"/>
            <a:ext cx="2238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86A8"/>
                </a:solidFill>
              </a:rPr>
              <a:t>Knowledge exchange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5277" y="4815292"/>
            <a:ext cx="2859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Advice, peer support, consultancy support, trying out initiatives, guidance, toolkits, training, supporting change projects 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334601" y="4840715"/>
            <a:ext cx="2320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New knowledge, synthesising research evidence, evaluating initiatives, supporting evidence use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828728" y="4815292"/>
            <a:ext cx="3101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Capturing knowledge, promoting sharing, disseminating, improving access &amp; accessibility, integrating forms of knowledge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5839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906619" y="4768053"/>
            <a:ext cx="1877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86A8"/>
                </a:solidFill>
              </a:rPr>
              <a:t>Research</a:t>
            </a:r>
            <a:endParaRPr lang="en-GB" sz="3200" dirty="0">
              <a:solidFill>
                <a:srgbClr val="0086A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62781" y="1971583"/>
            <a:ext cx="1254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86A8"/>
                </a:solidFill>
              </a:rPr>
              <a:t>Policy</a:t>
            </a:r>
            <a:endParaRPr lang="en-GB" sz="3200" dirty="0">
              <a:solidFill>
                <a:srgbClr val="0086A8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7894" y="4678327"/>
            <a:ext cx="2036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86A8"/>
                </a:solidFill>
              </a:rPr>
              <a:t>Experience</a:t>
            </a:r>
            <a:endParaRPr lang="en-GB" sz="3200" dirty="0">
              <a:solidFill>
                <a:srgbClr val="0086A8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686126" y="1196678"/>
            <a:ext cx="2208179" cy="2130357"/>
          </a:xfrm>
          <a:prstGeom prst="ellipse">
            <a:avLst/>
          </a:prstGeom>
          <a:noFill/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513960" y="1969470"/>
            <a:ext cx="1770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86A8"/>
                </a:solidFill>
              </a:rPr>
              <a:t>Practice</a:t>
            </a:r>
            <a:endParaRPr lang="en-GB" sz="3200" dirty="0">
              <a:solidFill>
                <a:srgbClr val="0086A8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248071" y="1281860"/>
            <a:ext cx="2208179" cy="2130357"/>
          </a:xfrm>
          <a:prstGeom prst="ellipse">
            <a:avLst/>
          </a:prstGeom>
          <a:noFill/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686127" y="4050826"/>
            <a:ext cx="2208179" cy="2130357"/>
          </a:xfrm>
          <a:prstGeom prst="ellipse">
            <a:avLst/>
          </a:prstGeom>
          <a:noFill/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5295087" y="3905537"/>
            <a:ext cx="2208179" cy="2130357"/>
          </a:xfrm>
          <a:prstGeom prst="ellipse">
            <a:avLst/>
          </a:prstGeom>
          <a:noFill/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 rot="19218223">
            <a:off x="3777158" y="3579660"/>
            <a:ext cx="768485" cy="6517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 rot="13217285">
            <a:off x="4509828" y="3583384"/>
            <a:ext cx="768485" cy="6517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Arrow 21"/>
          <p:cNvSpPr/>
          <p:nvPr/>
        </p:nvSpPr>
        <p:spPr>
          <a:xfrm rot="8556570">
            <a:off x="4583485" y="2886940"/>
            <a:ext cx="768485" cy="6517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Arrow 22"/>
          <p:cNvSpPr/>
          <p:nvPr/>
        </p:nvSpPr>
        <p:spPr>
          <a:xfrm rot="2411044">
            <a:off x="3748788" y="2856552"/>
            <a:ext cx="768485" cy="6517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8011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GB" dirty="0" smtClean="0"/>
              <a:t>References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5370" y="1147864"/>
            <a:ext cx="8978630" cy="55544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 smtClean="0"/>
              <a:t>Lightowler</a:t>
            </a:r>
            <a:r>
              <a:rPr lang="en-GB" sz="1600" dirty="0" smtClean="0"/>
              <a:t>, C., Orr, D. and Vaswani, N. (2014) Youth </a:t>
            </a:r>
            <a:r>
              <a:rPr lang="en-GB" sz="1600" dirty="0"/>
              <a:t>Justice in Scotland: Fixed in the past or fit </a:t>
            </a:r>
            <a:r>
              <a:rPr lang="en-GB" sz="1600" dirty="0" smtClean="0"/>
              <a:t>for </a:t>
            </a:r>
            <a:r>
              <a:rPr lang="en-GB" sz="1600" dirty="0"/>
              <a:t>the future</a:t>
            </a:r>
            <a:r>
              <a:rPr lang="en-GB" sz="1600" dirty="0" smtClean="0"/>
              <a:t>?, </a:t>
            </a:r>
            <a:r>
              <a:rPr lang="en-GB" sz="1600" dirty="0" smtClean="0">
                <a:hlinkClick r:id="rId2"/>
              </a:rPr>
              <a:t>www.cycj.org.uk</a:t>
            </a:r>
            <a:r>
              <a:rPr lang="en-GB" sz="1600" dirty="0" smtClean="0"/>
              <a:t>  </a:t>
            </a:r>
          </a:p>
          <a:p>
            <a:pPr marL="0" indent="0">
              <a:buNone/>
            </a:pPr>
            <a:r>
              <a:rPr lang="en-GB" sz="1600" dirty="0" smtClean="0"/>
              <a:t>Scottish </a:t>
            </a:r>
            <a:r>
              <a:rPr lang="en-GB" sz="1600" dirty="0"/>
              <a:t>Government (2013) Scottish Policing Performance Framework, 2012-13. </a:t>
            </a:r>
            <a:endParaRPr lang="en-GB" sz="1600" dirty="0" smtClean="0"/>
          </a:p>
          <a:p>
            <a:pPr marL="0" indent="0">
              <a:buNone/>
            </a:pPr>
            <a:r>
              <a:rPr lang="en-GB" sz="1600" dirty="0" err="1" smtClean="0"/>
              <a:t>McAra</a:t>
            </a:r>
            <a:r>
              <a:rPr lang="en-GB" sz="1600" dirty="0" smtClean="0"/>
              <a:t>, L. and </a:t>
            </a:r>
            <a:r>
              <a:rPr lang="en-GB" sz="1600" dirty="0" err="1" smtClean="0"/>
              <a:t>McVie</a:t>
            </a:r>
            <a:r>
              <a:rPr lang="en-GB" sz="1600" dirty="0" smtClean="0"/>
              <a:t>, S. (2010) Youth crime and Justice: Key Messages from the Edinburgh Study of Youth Transitions and Crime, </a:t>
            </a:r>
            <a:r>
              <a:rPr lang="en-GB" sz="1600" dirty="0" smtClean="0">
                <a:hlinkClick r:id="rId3"/>
              </a:rPr>
              <a:t>www.research.ed.ac.uk/portal/files/8195355/Youth_crime_and_justice_Key_messages_from_the_Edinburgh_Study_of_Youth_Transitions_and_Crime_Criminology_and_Criminal_Justice.pdf</a:t>
            </a:r>
            <a:r>
              <a:rPr lang="en-GB" sz="1600" dirty="0" smtClean="0"/>
              <a:t> </a:t>
            </a: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The Social Research Unit (2014) An Independent Evaluation of </a:t>
            </a:r>
            <a:r>
              <a:rPr lang="en-GB" sz="1600" dirty="0" err="1" smtClean="0"/>
              <a:t>Includem’s</a:t>
            </a:r>
            <a:r>
              <a:rPr lang="en-GB" sz="1600" dirty="0" smtClean="0"/>
              <a:t> </a:t>
            </a:r>
            <a:r>
              <a:rPr lang="en-GB" sz="1600" dirty="0"/>
              <a:t>IMPACT project </a:t>
            </a:r>
            <a:r>
              <a:rPr lang="en-GB" sz="1600" dirty="0">
                <a:hlinkClick r:id="rId4"/>
              </a:rPr>
              <a:t>http://</a:t>
            </a:r>
            <a:r>
              <a:rPr lang="en-GB" sz="1600" dirty="0" smtClean="0">
                <a:hlinkClick r:id="rId4"/>
              </a:rPr>
              <a:t>www.includem.org/files/Report-Framework-May-2014_Independent-Evaluation-of-the-Glasgow-Youth-Violence-Project_05.06.pdf</a:t>
            </a:r>
            <a:r>
              <a:rPr lang="en-GB" sz="1600" dirty="0" smtClean="0"/>
              <a:t> </a:t>
            </a: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Mental </a:t>
            </a:r>
            <a:r>
              <a:rPr lang="en-GB" sz="1600" dirty="0"/>
              <a:t>Health Difficulties in the Youth Justice Population: Learning from the first six months of the IVY </a:t>
            </a:r>
            <a:r>
              <a:rPr lang="en-GB" sz="1600" dirty="0" smtClean="0"/>
              <a:t>project, </a:t>
            </a:r>
            <a:r>
              <a:rPr lang="en-GB" sz="1600" dirty="0" smtClean="0">
                <a:hlinkClick r:id="rId5"/>
              </a:rPr>
              <a:t>www.cycj.org.uk/wp-content/uploads/2014/07/Briefing-Paper-5-final.pdf</a:t>
            </a: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Vaswani, N. (2014</a:t>
            </a:r>
            <a:r>
              <a:rPr lang="en-GB" sz="1600" dirty="0"/>
              <a:t>) The Ripples of Death: Exploring the Bereavement Experiences and Mental Health of Young Men in </a:t>
            </a:r>
            <a:r>
              <a:rPr lang="en-GB" sz="1600" dirty="0" smtClean="0"/>
              <a:t>Custody, </a:t>
            </a:r>
            <a:r>
              <a:rPr lang="en-GB" sz="1600" dirty="0">
                <a:hlinkClick r:id="rId6"/>
              </a:rPr>
              <a:t>http://</a:t>
            </a:r>
            <a:r>
              <a:rPr lang="en-GB" sz="1600" dirty="0" smtClean="0">
                <a:hlinkClick r:id="rId6"/>
              </a:rPr>
              <a:t>onlinelibrary.wiley.com/doi/10.1111/hojo.12064/full</a:t>
            </a:r>
            <a:r>
              <a:rPr lang="en-GB" sz="1600" dirty="0" smtClean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 smtClean="0"/>
              <a:t>Guidance </a:t>
            </a:r>
            <a:r>
              <a:rPr lang="en-GB" sz="1600" dirty="0"/>
              <a:t>on working with young people with speech, language </a:t>
            </a:r>
            <a:r>
              <a:rPr lang="en-GB" sz="1600" dirty="0" smtClean="0"/>
              <a:t>&amp; </a:t>
            </a:r>
            <a:r>
              <a:rPr lang="en-GB" sz="1600" dirty="0"/>
              <a:t>communication needs </a:t>
            </a:r>
            <a:r>
              <a:rPr lang="en-GB" sz="1600" dirty="0" smtClean="0">
                <a:hlinkClick r:id="rId7"/>
              </a:rPr>
              <a:t>www.cycj.org.uk/resource/speech-language-and-communication-needs-in-youth-justice</a:t>
            </a:r>
            <a:r>
              <a:rPr lang="en-GB" sz="1600" dirty="0">
                <a:hlinkClick r:id="rId7"/>
              </a:rPr>
              <a:t>/</a:t>
            </a:r>
            <a:r>
              <a:rPr lang="en-GB" sz="1600" dirty="0"/>
              <a:t> </a:t>
            </a:r>
            <a:endParaRPr lang="en-GB" sz="1600" dirty="0" smtClean="0"/>
          </a:p>
          <a:p>
            <a:pPr marL="0" indent="0">
              <a:buNone/>
            </a:pPr>
            <a:r>
              <a:rPr lang="en-GB" sz="1600" dirty="0"/>
              <a:t>An Independent Evaluation </a:t>
            </a:r>
            <a:r>
              <a:rPr lang="en-GB" sz="1600" dirty="0" smtClean="0"/>
              <a:t>of </a:t>
            </a:r>
            <a:r>
              <a:rPr lang="en-GB" sz="1600" dirty="0" err="1" smtClean="0"/>
              <a:t>Includem’s</a:t>
            </a:r>
            <a:r>
              <a:rPr lang="en-GB" sz="1600" dirty="0" smtClean="0"/>
              <a:t> </a:t>
            </a:r>
            <a:r>
              <a:rPr lang="en-GB" sz="1600" dirty="0"/>
              <a:t>IMPACT </a:t>
            </a:r>
            <a:r>
              <a:rPr lang="en-GB" sz="1600" dirty="0" smtClean="0"/>
              <a:t>Project, </a:t>
            </a:r>
            <a:r>
              <a:rPr lang="en-GB" sz="1600" dirty="0" smtClean="0">
                <a:hlinkClick r:id="rId4"/>
              </a:rPr>
              <a:t>www.includem.org/files/Report-Framework-May-2014_Independent-Evaluation-of-the-Glasgow-Youth-Violence-Project_05.06.pdf</a:t>
            </a:r>
            <a:r>
              <a:rPr lang="en-GB" sz="1600" dirty="0" smtClean="0"/>
              <a:t> </a:t>
            </a: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CYCJ strategy, </a:t>
            </a:r>
            <a:r>
              <a:rPr lang="en-GB" sz="1600" dirty="0">
                <a:hlinkClick r:id="rId8"/>
              </a:rPr>
              <a:t>www.cycj.org.uk/resource/cycj-strategy-2014-2016/</a:t>
            </a:r>
            <a:r>
              <a:rPr lang="en-GB" sz="1600" dirty="0"/>
              <a:t> </a:t>
            </a:r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92040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57300" y="95535"/>
            <a:ext cx="7886700" cy="1325563"/>
          </a:xfrm>
        </p:spPr>
        <p:txBody>
          <a:bodyPr/>
          <a:lstStyle/>
          <a:p>
            <a:r>
              <a:rPr lang="en-GB" dirty="0" smtClean="0"/>
              <a:t>Youth offending 2012/13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3" y="1386000"/>
            <a:ext cx="9094327" cy="54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833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24334" y="365126"/>
            <a:ext cx="6591016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Fall in murder rate 2003/4 to 2012/13</a:t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972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3640" y="2721543"/>
            <a:ext cx="7886700" cy="1325563"/>
          </a:xfrm>
        </p:spPr>
        <p:txBody>
          <a:bodyPr/>
          <a:lstStyle/>
          <a:p>
            <a:r>
              <a:rPr lang="en-GB" dirty="0" smtClean="0"/>
              <a:t>What do we know about complexity in Scotland…?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072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12068" y="365126"/>
            <a:ext cx="6803282" cy="1325563"/>
          </a:xfrm>
        </p:spPr>
        <p:txBody>
          <a:bodyPr/>
          <a:lstStyle/>
          <a:p>
            <a:r>
              <a:rPr lang="en-GB" dirty="0" smtClean="0"/>
              <a:t>1. </a:t>
            </a:r>
            <a:r>
              <a:rPr lang="en-GB" dirty="0" smtClean="0"/>
              <a:t>Vulnerability and victimisation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Edinburgh Study of Youth Transitions &amp; Crime </a:t>
            </a:r>
          </a:p>
          <a:p>
            <a:r>
              <a:rPr lang="en-GB" dirty="0" smtClean="0"/>
              <a:t>Cohort </a:t>
            </a:r>
            <a:r>
              <a:rPr lang="en-GB" dirty="0"/>
              <a:t>of </a:t>
            </a:r>
            <a:r>
              <a:rPr lang="en-GB" dirty="0" smtClean="0"/>
              <a:t>4,300 </a:t>
            </a:r>
            <a:r>
              <a:rPr lang="en-GB" dirty="0"/>
              <a:t>young people who started secondary school in </a:t>
            </a:r>
            <a:r>
              <a:rPr lang="en-GB" dirty="0" smtClean="0"/>
              <a:t>Edinburgh </a:t>
            </a:r>
            <a:r>
              <a:rPr lang="en-GB" dirty="0"/>
              <a:t>in 1998</a:t>
            </a:r>
          </a:p>
          <a:p>
            <a:r>
              <a:rPr lang="en-GB" dirty="0"/>
              <a:t>At age 15, 23% </a:t>
            </a:r>
            <a:r>
              <a:rPr lang="en-GB" dirty="0" smtClean="0"/>
              <a:t>reported </a:t>
            </a:r>
            <a:r>
              <a:rPr lang="en-GB" dirty="0"/>
              <a:t>involvement in one or more episodes of violence </a:t>
            </a:r>
            <a:endParaRPr lang="en-GB" dirty="0" smtClean="0"/>
          </a:p>
          <a:p>
            <a:r>
              <a:rPr lang="en-GB" dirty="0"/>
              <a:t>Those involved in violent offending were the most vulnerable and </a:t>
            </a:r>
            <a:r>
              <a:rPr lang="en-GB" dirty="0" smtClean="0"/>
              <a:t>victimised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9876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31522" y="209484"/>
            <a:ext cx="7217923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V</a:t>
            </a:r>
            <a:r>
              <a:rPr lang="en-GB" dirty="0" smtClean="0"/>
              <a:t>iolent offenders were </a:t>
            </a:r>
            <a:r>
              <a:rPr lang="en-GB" dirty="0"/>
              <a:t>significantly more likely than non-violent </a:t>
            </a:r>
            <a:r>
              <a:rPr lang="en-GB" dirty="0" smtClean="0"/>
              <a:t>youths to be …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7561" y="1854809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victims </a:t>
            </a:r>
            <a:r>
              <a:rPr lang="en-GB" dirty="0"/>
              <a:t>of crime and adult </a:t>
            </a:r>
            <a:r>
              <a:rPr lang="en-GB" dirty="0" smtClean="0"/>
              <a:t>harassment</a:t>
            </a:r>
          </a:p>
          <a:p>
            <a:r>
              <a:rPr lang="en-GB" dirty="0" smtClean="0"/>
              <a:t>self-harming </a:t>
            </a:r>
            <a:r>
              <a:rPr lang="en-GB" dirty="0"/>
              <a:t>and para-suicidal </a:t>
            </a:r>
            <a:r>
              <a:rPr lang="en-GB" dirty="0" smtClean="0"/>
              <a:t>behaviour </a:t>
            </a:r>
          </a:p>
          <a:p>
            <a:r>
              <a:rPr lang="en-GB" dirty="0" smtClean="0"/>
              <a:t>problematic </a:t>
            </a:r>
            <a:r>
              <a:rPr lang="en-GB" dirty="0"/>
              <a:t>health risk behaviours </a:t>
            </a:r>
            <a:endParaRPr lang="en-GB" dirty="0" smtClean="0"/>
          </a:p>
          <a:p>
            <a:r>
              <a:rPr lang="en-GB" dirty="0" smtClean="0"/>
              <a:t>Weak bonds (parent / school)</a:t>
            </a:r>
          </a:p>
          <a:p>
            <a:r>
              <a:rPr lang="en-GB" dirty="0" smtClean="0"/>
              <a:t>Personality measures (impulsivity and risk taking)</a:t>
            </a:r>
          </a:p>
          <a:p>
            <a:r>
              <a:rPr lang="en-GB" dirty="0" smtClean="0"/>
              <a:t>Bullying others</a:t>
            </a:r>
          </a:p>
          <a:p>
            <a:r>
              <a:rPr lang="en-GB" dirty="0" smtClean="0"/>
              <a:t>Family turbulence </a:t>
            </a:r>
          </a:p>
          <a:p>
            <a:r>
              <a:rPr lang="en-GB" dirty="0" smtClean="0"/>
              <a:t>socially deprivation</a:t>
            </a:r>
          </a:p>
          <a:p>
            <a:r>
              <a:rPr lang="en-GB" dirty="0" smtClean="0"/>
              <a:t>Friends involved in offending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5489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072" y="260648"/>
            <a:ext cx="6867728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Self-reported serious offending trajectories</a:t>
            </a:r>
            <a:br>
              <a:rPr lang="en-GB" sz="3200" dirty="0" smtClean="0"/>
            </a:br>
            <a:r>
              <a:rPr lang="en-GB" sz="1800" dirty="0" smtClean="0"/>
              <a:t>(McAra and McVie forthcoming 2014)</a:t>
            </a:r>
            <a:endParaRPr lang="en-GB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06323" y="6020886"/>
            <a:ext cx="8018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Trajectories estimated using semi-parametric group-based modelling (see </a:t>
            </a:r>
            <a:r>
              <a:rPr lang="en-GB" sz="1200" dirty="0" err="1"/>
              <a:t>Nagin</a:t>
            </a:r>
            <a:r>
              <a:rPr lang="en-GB" sz="1200" dirty="0"/>
              <a:t> 2005). </a:t>
            </a:r>
            <a:endParaRPr lang="en-GB" sz="1200" dirty="0" smtClean="0"/>
          </a:p>
          <a:p>
            <a:r>
              <a:rPr lang="en-GB" sz="1200" dirty="0" smtClean="0"/>
              <a:t>Serious offending = Housebreaking, vehicle theft, joyriding, fire-raising, robbery, weapon carrying and 6+ incidents of assault.</a:t>
            </a:r>
            <a:endParaRPr lang="en-GB" sz="12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898748"/>
              </p:ext>
            </p:extLst>
          </p:nvPr>
        </p:nvGraphicFramePr>
        <p:xfrm>
          <a:off x="701153" y="1412776"/>
          <a:ext cx="792088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>
            <a:off x="4579648" y="1340768"/>
            <a:ext cx="72008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8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tings from Scotland - responding to complex need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YCJ Template2" id="{670E2887-FE60-42C0-B24D-249476796F53}" vid="{8EDCFCF5-85F2-461C-8B90-68E6480443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EDFF7489FE7147A1E4204DDEB2D1ED" ma:contentTypeVersion="1" ma:contentTypeDescription="Create a new document." ma:contentTypeScope="" ma:versionID="71ab7ea45a5fd44b0f864c2d0a8b5531">
  <xsd:schema xmlns:xsd="http://www.w3.org/2001/XMLSchema" xmlns:xs="http://www.w3.org/2001/XMLSchema" xmlns:p="http://schemas.microsoft.com/office/2006/metadata/properties" xmlns:ns2="7dd52917-8266-4bd8-abeb-88033497c638" targetNamespace="http://schemas.microsoft.com/office/2006/metadata/properties" ma:root="true" ma:fieldsID="e502a6f1777e31cf2663144678e123ce" ns2:_="">
    <xsd:import namespace="7dd52917-8266-4bd8-abeb-88033497c63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52917-8266-4bd8-abeb-88033497c6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dd52917-8266-4bd8-abeb-88033497c638">6NMV5EJZRKSA-4-2758</_dlc_DocId>
    <_dlc_DocIdUrl xmlns="7dd52917-8266-4bd8-abeb-88033497c638">
      <Url>https://moss.strath.ac.uk/cycj/_layouts/DocIdRedir.aspx?ID=6NMV5EJZRKSA-4-2758</Url>
      <Description>6NMV5EJZRKSA-4-2758</Description>
    </_dlc_DocIdUrl>
  </documentManagement>
</p:properties>
</file>

<file path=customXml/itemProps1.xml><?xml version="1.0" encoding="utf-8"?>
<ds:datastoreItem xmlns:ds="http://schemas.openxmlformats.org/officeDocument/2006/customXml" ds:itemID="{BDB27F17-E037-491B-ABB2-F85B7F2F96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9DC2FC-4997-46F8-BE4B-0D11B640AD8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430DCB2-22B1-4D8E-A731-0BCB4E3E4E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d52917-8266-4bd8-abeb-88033497c6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46C7145-51D4-4E50-A351-FEFD6CD1967E}">
  <ds:schemaRefs>
    <ds:schemaRef ds:uri="7dd52917-8266-4bd8-abeb-88033497c638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Greetings from Scotland - responding to complex needs</Template>
  <TotalTime>3249</TotalTime>
  <Words>1296</Words>
  <Application>Microsoft Office PowerPoint</Application>
  <PresentationFormat>On-screen Show (4:3)</PresentationFormat>
  <Paragraphs>231</Paragraphs>
  <Slides>32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Greetings from Scotland - responding to complex needs</vt:lpstr>
      <vt:lpstr>Microsoft Excel Chart</vt:lpstr>
      <vt:lpstr>It’s complicated…</vt:lpstr>
      <vt:lpstr>Scotland 2012-13 </vt:lpstr>
      <vt:lpstr>Fall in detected offences between 2008/9 and 2012/13</vt:lpstr>
      <vt:lpstr>Youth offending 2012/13</vt:lpstr>
      <vt:lpstr>Fall in murder rate 2003/4 to 2012/13 </vt:lpstr>
      <vt:lpstr>What do we know about complexity in Scotland…?</vt:lpstr>
      <vt:lpstr>1. Vulnerability and victimisation</vt:lpstr>
      <vt:lpstr>Violent offenders were significantly more likely than non-violent youths to be …</vt:lpstr>
      <vt:lpstr>Self-reported serious offending trajectories (McAra and McVie forthcoming 2014)</vt:lpstr>
      <vt:lpstr>2. Mental Health</vt:lpstr>
      <vt:lpstr>Psychological/Mental Disorders</vt:lpstr>
      <vt:lpstr>RISK PRESENTATION</vt:lpstr>
      <vt:lpstr>3. Bereavement and Loss</vt:lpstr>
      <vt:lpstr>Bereavement and loss</vt:lpstr>
      <vt:lpstr>Responding to complexity…</vt:lpstr>
      <vt:lpstr>Whole System Approach (WSA)</vt:lpstr>
      <vt:lpstr>No. of young people referred to SCRA on offence grounds 2012/13</vt:lpstr>
      <vt:lpstr>% change in prison receptions 2002-03 to 2010-11</vt:lpstr>
      <vt:lpstr>Includem’s impact project</vt:lpstr>
      <vt:lpstr>PowerPoint Presentation</vt:lpstr>
      <vt:lpstr>6 months post intervention</vt:lpstr>
      <vt:lpstr>Interventions for vulnerable youth (IVY) </vt:lpstr>
      <vt:lpstr>Seasons for growth</vt:lpstr>
      <vt:lpstr>But…</vt:lpstr>
      <vt:lpstr> Secure admissions 2002/03 to 2011/12  </vt:lpstr>
      <vt:lpstr>PowerPoint Presentation</vt:lpstr>
      <vt:lpstr>Speech, language &amp; communication needs </vt:lpstr>
      <vt:lpstr>How do we support the workforce to better at dealing  with complexity…?</vt:lpstr>
      <vt:lpstr>We need a workforce that:</vt:lpstr>
      <vt:lpstr>CYCJ theory of change</vt:lpstr>
      <vt:lpstr>PowerPoint Presentation</vt:lpstr>
      <vt:lpstr>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Postcard from Scotland…</dc:title>
  <dc:creator>uos</dc:creator>
  <cp:lastModifiedBy>uos</cp:lastModifiedBy>
  <cp:revision>60</cp:revision>
  <dcterms:created xsi:type="dcterms:W3CDTF">2014-08-30T12:54:10Z</dcterms:created>
  <dcterms:modified xsi:type="dcterms:W3CDTF">2014-09-05T13:54:49Z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0x0101005CEDFF7489FE7147A1E4204DDEB2D1ED</vt:lpwstr>
  </property>
  <property fmtid="{D5CDD505-2E9C-101B-9397-08002B2CF9AE}" pid="3" name="_dlc_DocIdItemGuid">
    <vt:lpwstr>d557e5df-a113-46e9-ab64-81089c13adb1</vt:lpwstr>
  </property>
</Properties>
</file>