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2"/>
  </p:notesMasterIdLst>
  <p:sldIdLst>
    <p:sldId id="256" r:id="rId6"/>
    <p:sldId id="257" r:id="rId7"/>
    <p:sldId id="258" r:id="rId8"/>
    <p:sldId id="259" r:id="rId9"/>
    <p:sldId id="261" r:id="rId10"/>
    <p:sldId id="263" r:id="rId11"/>
    <p:sldId id="264" r:id="rId12"/>
    <p:sldId id="262" r:id="rId13"/>
    <p:sldId id="265" r:id="rId14"/>
    <p:sldId id="266" r:id="rId15"/>
    <p:sldId id="267" r:id="rId16"/>
    <p:sldId id="268" r:id="rId17"/>
    <p:sldId id="269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79" r:id="rId26"/>
    <p:sldId id="280" r:id="rId27"/>
    <p:sldId id="281" r:id="rId28"/>
    <p:sldId id="282" r:id="rId29"/>
    <p:sldId id="270" r:id="rId30"/>
    <p:sldId id="271" r:id="rId31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085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02" autoAdjust="0"/>
  </p:normalViewPr>
  <p:slideViewPr>
    <p:cSldViewPr>
      <p:cViewPr varScale="1">
        <p:scale>
          <a:sx n="97" d="100"/>
          <a:sy n="97" d="100"/>
        </p:scale>
        <p:origin x="3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778085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Sheet1!$B$2:$B$3</c:f>
              <c:numCache>
                <c:formatCode>0%</c:formatCode>
                <c:ptCount val="2"/>
                <c:pt idx="0">
                  <c:v>0.91</c:v>
                </c:pt>
                <c:pt idx="1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2"/>
        <c:holeSize val="63"/>
      </c:doughnut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778085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Sheet1!$Z$2:$Z$3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6"/>
        <c:holeSize val="63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778085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Sheet1!$P$2:$P$3</c:f>
              <c:numCache>
                <c:formatCode>0%</c:formatCode>
                <c:ptCount val="2"/>
                <c:pt idx="0">
                  <c:v>0.77</c:v>
                </c:pt>
                <c:pt idx="1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6"/>
        <c:holeSize val="63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0.3888</cdr:x>
      <cdr:y>0.41095</cdr:y>
    </cdr:from>
    <cdr:to>
      <cdr:x>0.62505</cdr:x>
      <cdr:y>0.69595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62672" y="1972816"/>
          <a:ext cx="1800200" cy="1368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6000" dirty="0" smtClean="0">
              <a:solidFill>
                <a:srgbClr val="778085"/>
              </a:solidFill>
              <a:latin typeface="Arial" panose="020B0604020202020204" pitchFamily="34" charset="0"/>
              <a:cs typeface="Arial" panose="020B0604020202020204" pitchFamily="34" charset="0"/>
            </a:rPr>
            <a:t>91%</a:t>
          </a:r>
          <a:endParaRPr lang="en-GB" sz="6000" dirty="0">
            <a:solidFill>
              <a:srgbClr val="7780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0.39825</cdr:x>
      <cdr:y>0.38095</cdr:y>
    </cdr:from>
    <cdr:to>
      <cdr:x>0.6345</cdr:x>
      <cdr:y>0.66595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34680" y="1828800"/>
          <a:ext cx="1800200" cy="1368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6000" dirty="0" smtClean="0">
              <a:solidFill>
                <a:srgbClr val="778085"/>
              </a:solidFill>
              <a:latin typeface="Arial" panose="020B0604020202020204" pitchFamily="34" charset="0"/>
              <a:cs typeface="Arial" panose="020B0604020202020204" pitchFamily="34" charset="0"/>
            </a:rPr>
            <a:t>67%</a:t>
          </a:r>
          <a:endParaRPr lang="en-GB" sz="6000" dirty="0">
            <a:solidFill>
              <a:srgbClr val="7780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0.39825</cdr:x>
      <cdr:y>0.39595</cdr:y>
    </cdr:from>
    <cdr:to>
      <cdr:x>0.6345</cdr:x>
      <cdr:y>0.68095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34680" y="1900808"/>
          <a:ext cx="1800200" cy="1368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6000" dirty="0" smtClean="0">
              <a:solidFill>
                <a:srgbClr val="778085"/>
              </a:solidFill>
              <a:latin typeface="Arial" panose="020B0604020202020204" pitchFamily="34" charset="0"/>
              <a:cs typeface="Arial" panose="020B0604020202020204" pitchFamily="34" charset="0"/>
            </a:rPr>
            <a:t>77%</a:t>
          </a:r>
          <a:endParaRPr lang="en-GB" sz="6000" dirty="0">
            <a:solidFill>
              <a:srgbClr val="77808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99681-B1B6-4DBB-BB84-B7BC720BD176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09E75-9214-4CB9-8E3A-C7E07BB4F3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18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09E75-9214-4CB9-8E3A-C7E07BB4F3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1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09E75-9214-4CB9-8E3A-C7E07BB4F3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6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09E75-9214-4CB9-8E3A-C7E07BB4F3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91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09E75-9214-4CB9-8E3A-C7E07BB4F3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91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09E75-9214-4CB9-8E3A-C7E07BB4F3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91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09E75-9214-4CB9-8E3A-C7E07BB4F35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91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09E75-9214-4CB9-8E3A-C7E07BB4F35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9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ED5CE76-09F8-43B0-94FE-7386F515498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C3ABC21-F6D0-4348-85F5-65A9D8AAC5F2}" type="datetimeFigureOut">
              <a:rPr lang="en-GB" smtClean="0"/>
              <a:t>26/11/2014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7543800" cy="2593975"/>
          </a:xfrm>
        </p:spPr>
        <p:txBody>
          <a:bodyPr/>
          <a:lstStyle/>
          <a:p>
            <a:r>
              <a:rPr lang="en-GB" sz="5400" dirty="0" smtClean="0"/>
              <a:t>Meeting the needs of bereaved young men in custody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655840"/>
            <a:ext cx="6461760" cy="1066800"/>
          </a:xfrm>
        </p:spPr>
        <p:txBody>
          <a:bodyPr>
            <a:no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Nina Vaswani, Research Fellow, CYCJ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Donald Scott, Chaplain, HM YOI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Polmont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Nicola Robertson, Depute Principal Educational Psychologist, Falkirk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6438"/>
            <a:ext cx="1658740" cy="111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028"/>
            <a:ext cx="1333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984"/>
            <a:ext cx="1800200" cy="147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easons%20for%20Growth%20Conf%202014%2064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0" advClick="0" advTm="43259"/>
    </mc:Choice>
    <mc:Fallback xmlns="">
      <p:transition spd="slow" advClick="0" advTm="4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Coping </a:t>
            </a:r>
            <a:r>
              <a:rPr lang="en-GB" altLang="en-US" dirty="0"/>
              <a:t>strategies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macho culture and stoicism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male role models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remembering or forgetting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avoidant / non avoidant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complicated / unresolved grief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tendency to act out frustrations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implications for behaviour management / reintegration</a:t>
            </a:r>
          </a:p>
          <a:p>
            <a:pPr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help-seeking is difficult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emotional and mental health literacy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social support</a:t>
            </a:r>
          </a:p>
          <a:p>
            <a:pPr>
              <a:lnSpc>
                <a:spcPct val="90000"/>
              </a:lnSpc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5528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9306"/>
    </mc:Choice>
    <mc:Fallback xmlns="">
      <p:transition spd="slow" advClick="0" advTm="13930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catalogue of losses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Not just about bereavement: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relationships and connections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status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security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opportunities and future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730"/>
    </mc:Choice>
    <mc:Fallback xmlns="">
      <p:transition spd="slow" advClick="0" advTm="11273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we conclude?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group of bereaved young men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Traumatic and multiple bereavements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Compounded by other losses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challenging environment in which to be vulnerable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Young men with poor coping strategies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Unresolved grief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Pain and distress for the young men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Acting out and challenging behaviour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No easy challenge….</a:t>
            </a:r>
          </a:p>
        </p:txBody>
      </p:sp>
    </p:spTree>
    <p:extLst>
      <p:ext uri="{BB962C8B-B14F-4D97-AF65-F5344CB8AC3E}">
        <p14:creationId xmlns:p14="http://schemas.microsoft.com/office/powerpoint/2010/main" val="9681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603"/>
    </mc:Choice>
    <mc:Fallback xmlns="">
      <p:transition spd="slow" advClick="0" advTm="896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Implementing Seasons for Growth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Adult Programme Seminars</a:t>
            </a:r>
          </a:p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Ran a Group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273"/>
    </mc:Choice>
    <mc:Fallback xmlns="">
      <p:transition spd="slow" advClick="0" advTm="5627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Seminar Evaluations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Chaplains, Prison Officers, Forensic Psychologist, Social Workers (11 people)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Calibri" panose="020F0502020204030204" pitchFamily="34" charset="0"/>
              <a:buChar char="–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aim of this seminar was to increase your understanding of change, loss and grief.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Overall did the seminar achieve this aim?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a scale of 1-5 where 1 is ‘Did not achieve this aim’ and 5 is ‘Achieved this aim’.</a:t>
            </a:r>
          </a:p>
          <a:p>
            <a:pPr marL="777240" lvl="2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7240" lvl="2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100% of respondents chose 4 or 5</a:t>
            </a:r>
          </a:p>
          <a:p>
            <a:pPr marL="777240" lvl="2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3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188"/>
    </mc:Choice>
    <mc:Fallback xmlns="">
      <p:transition spd="slow" advClick="0" advTm="4418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7620000" cy="5708104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—"/>
            </a:pPr>
            <a:endParaRPr lang="en-GB" sz="2400" dirty="0" smtClean="0"/>
          </a:p>
          <a:p>
            <a:pPr marL="11430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aspects of the seminar did you find most </a:t>
            </a:r>
          </a:p>
          <a:p>
            <a:pPr marL="11430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helpful?</a:t>
            </a:r>
          </a:p>
          <a:p>
            <a:pPr marL="11430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Discussion/sharing experiences and exploring how Seasons for Growth might work within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Polmont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(4)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Journal helpful (2)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Storm Warning activity helpful (3)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Grief affects self and others (3)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Coping strategies and personalities </a:t>
            </a:r>
          </a:p>
          <a:p>
            <a:endParaRPr lang="en-GB" sz="2400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5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051"/>
    </mc:Choice>
    <mc:Fallback xmlns="">
      <p:transition spd="slow" advClick="0" advTm="6405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7620000" cy="5780112"/>
          </a:xfrm>
        </p:spPr>
        <p:txBody>
          <a:bodyPr/>
          <a:lstStyle/>
          <a:p>
            <a:pPr marL="114300" indent="0"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aspects of the seminar did you find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least helpful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14300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 felt if was all helpful</a:t>
            </a:r>
          </a:p>
          <a:p>
            <a:pPr marL="114300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found Network of support exercise confusing</a:t>
            </a:r>
          </a:p>
          <a:p>
            <a:pPr marL="114300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 would like more depth and specifics how to support an individual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728"/>
    </mc:Choice>
    <mc:Fallback xmlns="">
      <p:transition spd="slow" advClick="0" advTm="2672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7620000" cy="5924128"/>
          </a:xfrm>
        </p:spPr>
        <p:txBody>
          <a:bodyPr/>
          <a:lstStyle/>
          <a:p>
            <a:pPr marL="114300" lvl="0" indent="0">
              <a:buClr>
                <a:srgbClr val="778085"/>
              </a:buClr>
              <a:buNone/>
            </a:pPr>
            <a:r>
              <a:rPr lang="en-GB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feedback would you like to give the Companion (Facilitator)?</a:t>
            </a:r>
            <a:endParaRPr lang="en-GB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GB" dirty="0" smtClean="0"/>
          </a:p>
          <a:p>
            <a:pPr>
              <a:lnSpc>
                <a:spcPct val="20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Positive comments about delivery</a:t>
            </a:r>
          </a:p>
          <a:p>
            <a:pPr>
              <a:lnSpc>
                <a:spcPct val="20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Advice before starting a group (3)</a:t>
            </a:r>
          </a:p>
          <a:p>
            <a:pPr>
              <a:lnSpc>
                <a:spcPct val="20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Worthwhile, long overdue in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Polmont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110"/>
    </mc:Choice>
    <mc:Fallback xmlns="">
      <p:transition spd="slow" advClick="0" advTm="3011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Grief and loss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Spiritual dimensions of grief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dimensions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Overcoming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estrictions of context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Recommendations: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Policy Development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Look at barriers and plan to overcome them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62"/>
    </mc:Choice>
    <mc:Fallback xmlns="">
      <p:transition spd="slow" advTm="8846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7620000" cy="5780112"/>
          </a:xfrm>
        </p:spPr>
        <p:txBody>
          <a:bodyPr/>
          <a:lstStyle/>
          <a:p>
            <a:pPr marL="114300" indent="0">
              <a:buNone/>
            </a:pPr>
            <a:endParaRPr lang="en-GB" dirty="0" smtClean="0"/>
          </a:p>
          <a:p>
            <a:pPr marL="114300" indent="0">
              <a:buNone/>
            </a:pPr>
            <a:endParaRPr lang="en-GB" dirty="0"/>
          </a:p>
          <a:p>
            <a:pPr marL="114300" indent="0">
              <a:buNone/>
            </a:pPr>
            <a:endParaRPr lang="en-GB" dirty="0" smtClean="0"/>
          </a:p>
          <a:p>
            <a:pPr marL="114300" indent="0">
              <a:buNone/>
            </a:pPr>
            <a:endParaRPr lang="en-GB" dirty="0" smtClean="0"/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Planning/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Prework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/Organisation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Managing a group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Safe place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4533" y="476672"/>
            <a:ext cx="7620000" cy="1143000"/>
          </a:xfrm>
        </p:spPr>
        <p:txBody>
          <a:bodyPr/>
          <a:lstStyle/>
          <a:p>
            <a:r>
              <a:rPr lang="en-GB" dirty="0" smtClean="0"/>
              <a:t>Running a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0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3812"/>
    </mc:Choice>
    <mc:Fallback xmlns="">
      <p:transition spd="slow" advClick="0" advTm="36381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do we need Seasons for Growth in HM YOI </a:t>
            </a:r>
            <a:r>
              <a:rPr lang="en-GB" dirty="0" err="1" smtClean="0"/>
              <a:t>Polmont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2012 bereavement study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Sample of 33 young men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Survey, mental health screen, in-depth interviews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did we find?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131"/>
    </mc:Choice>
    <mc:Fallback xmlns="">
      <p:transition spd="slow" advClick="0" advTm="4013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Young People’s Comments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Most Helpful?</a:t>
            </a:r>
          </a:p>
          <a:p>
            <a:pPr marL="114300" indent="0">
              <a:buNone/>
            </a:pP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changes and the appropriate actions taken to change things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Expressing myself –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feeling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ege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6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886"/>
    </mc:Choice>
    <mc:Fallback xmlns="">
      <p:transition spd="slow" advClick="0" advTm="7388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Young People’s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Least Helpful?</a:t>
            </a:r>
          </a:p>
          <a:p>
            <a:pPr marL="11430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200000"/>
              </a:lnSpc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group of people</a:t>
            </a:r>
          </a:p>
          <a:p>
            <a:pPr lvl="1">
              <a:lnSpc>
                <a:spcPct val="200000"/>
              </a:lnSpc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398"/>
    </mc:Choice>
    <mc:Fallback xmlns="">
      <p:transition spd="slow" advClick="0" advTm="213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Young People’s </a:t>
            </a:r>
            <a:r>
              <a:rPr lang="en-GB" dirty="0"/>
              <a:t>C</a:t>
            </a:r>
            <a:r>
              <a:rPr lang="en-GB" dirty="0" smtClean="0"/>
              <a:t>omments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will you take from your experience of Seasons for Growth and continue to think about or work on?</a:t>
            </a:r>
          </a:p>
          <a:p>
            <a:pPr marL="114300" indent="0">
              <a:buNone/>
            </a:pP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Dealing with loss and grief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defo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Weigh up 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options in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life and take time to change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Calibri" panose="020F0502020204030204" pitchFamily="34" charset="0"/>
              <a:buChar char="–"/>
            </a:pP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782"/>
    </mc:Choice>
    <mc:Fallback xmlns="">
      <p:transition spd="slow" advClick="0" advTm="4578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Young People’s Comments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feedback would you like to give the companions?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enjoyed the program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a good experience.  I would like to do more?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Can give people help and comfort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835"/>
    </mc:Choice>
    <mc:Fallback xmlns="">
      <p:transition spd="slow" advClick="0" advTm="6283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Companion Reflections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2800" dirty="0" smtClean="0"/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Sharing/discussion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Tiring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Accents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Pace/monitor engagement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Balance – Management/acceptance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Happy Memories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6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9615"/>
    </mc:Choice>
    <mc:Fallback xmlns="">
      <p:transition spd="slow" advClick="0" advTm="7961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 for the research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Collaborating to evaluate the effectiveness of Seasons for Growth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Potentially four groups – 2 under 18, 2 over 18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Grief and well-being measures at T1, T2, and T3: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Young men’s experiences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Companions’ experiences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by autumn 2015</a:t>
            </a:r>
          </a:p>
        </p:txBody>
      </p:sp>
    </p:spTree>
    <p:extLst>
      <p:ext uri="{BB962C8B-B14F-4D97-AF65-F5344CB8AC3E}">
        <p14:creationId xmlns:p14="http://schemas.microsoft.com/office/powerpoint/2010/main" val="11519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9414"/>
    </mc:Choice>
    <mc:Fallback xmlns="">
      <p:transition spd="slow" advClick="0" advTm="9941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wee peek at early findings…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Caution! – only 4 young men in research so far, self report, and a snapshot in time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Complicated grief scores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Self-Concept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Anger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Disruptive Behaviour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5220072" y="3140968"/>
            <a:ext cx="1008112" cy="158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2240" y="2620971"/>
            <a:ext cx="10731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>
            <a:off x="5220072" y="3138672"/>
            <a:ext cx="1008112" cy="158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5220072" y="3138672"/>
            <a:ext cx="1008112" cy="1584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60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5587"/>
    </mc:Choice>
    <mc:Fallback xmlns="">
      <p:transition spd="slow" advClick="0" advTm="11558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Prevalence and Nature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473978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47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99"/>
    </mc:Choice>
    <mc:Fallback xmlns="">
      <p:transition spd="slow" advClick="0" advTm="3909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Prevalence and Nature</a:t>
            </a:r>
            <a:endParaRPr lang="en-GB" dirty="0"/>
          </a:p>
        </p:txBody>
      </p:sp>
      <p:pic>
        <p:nvPicPr>
          <p:cNvPr id="5" name="Content Placeholder 4" descr="Grandfather Pictogram silhouette illustratio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71000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eople Pictogram silhouette illust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2012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tudent Pictogram silhouette illustr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044" y="2857026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mporary staff Pictogram silhouette illustra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25" y="2842012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76256" y="2871000"/>
            <a:ext cx="1116000" cy="1116000"/>
            <a:chOff x="0" y="0"/>
            <a:chExt cx="1116000" cy="1116000"/>
          </a:xfrm>
        </p:grpSpPr>
        <p:pic>
          <p:nvPicPr>
            <p:cNvPr id="11" name="Picture 10" descr="Male Pictogram silhouette illustrati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6000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0" y="561975"/>
              <a:ext cx="1104900" cy="552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70200"/>
            <a:ext cx="1116013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55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491"/>
    </mc:Choice>
    <mc:Fallback xmlns="">
      <p:transition spd="slow" advClick="0" advTm="37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Prevalence and Nature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970434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01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860"/>
    </mc:Choice>
    <mc:Fallback xmlns="">
      <p:transition spd="slow" advClick="0" advTm="1386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Prevalence and Nature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306121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70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655"/>
    </mc:Choice>
    <mc:Fallback xmlns="">
      <p:transition spd="slow" advClick="0" advTm="2465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young men’s words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6000" dirty="0"/>
              <a:t>“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1800" dirty="0"/>
              <a:t>	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was thinking about like ‘how many more people do I have to see die?  Am I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gonnae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grow up and see everybody die off?’ know what I mean?  That was the way I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kinda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felt, I’m only 19 and that’s five people died already and I keep thinking to myself ‘are the rest of them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die?’ know what I mean then I’ll grow up alone.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60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55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587"/>
    </mc:Choice>
    <mc:Fallback xmlns="">
      <p:transition spd="slow" advClick="0" advTm="3758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pain of grief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sadness, shock, anger, numbness</a:t>
            </a:r>
          </a:p>
          <a:p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rates of traumatic and multiple death</a:t>
            </a:r>
          </a:p>
          <a:p>
            <a:pPr lvl="1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complicated grief</a:t>
            </a:r>
          </a:p>
          <a:p>
            <a:pPr lvl="1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increased risk of depression</a:t>
            </a:r>
          </a:p>
          <a:p>
            <a:pPr lvl="1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 esteem</a:t>
            </a:r>
          </a:p>
          <a:p>
            <a:pPr lvl="1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risk-taking behaviour</a:t>
            </a:r>
          </a:p>
          <a:p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young men often attributed a bereavement to:</a:t>
            </a:r>
          </a:p>
          <a:p>
            <a:pPr lvl="1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in substance misuse</a:t>
            </a:r>
          </a:p>
          <a:p>
            <a:pPr lvl="1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behavioural issues</a:t>
            </a:r>
          </a:p>
          <a:p>
            <a:pPr lvl="1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entry to prison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0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642"/>
    </mc:Choice>
    <mc:Fallback xmlns="">
      <p:transition spd="slow" advClick="0" advTm="5764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young men’s words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7859216" cy="489684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5400" dirty="0" smtClean="0"/>
              <a:t>“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just </a:t>
            </a:r>
            <a:r>
              <a:rPr lang="en-GB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didnae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bother with anything, even the police they didn’t scare me, they didn’t bother me 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anymore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5400" dirty="0" smtClean="0"/>
              <a:t>”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5400" dirty="0" smtClean="0"/>
              <a:t>“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I’d 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been in prison before but after my Gran died everything got worse just from there, I just started drinking a lot more and I drink every day now basically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400" dirty="0"/>
              <a:t> </a:t>
            </a:r>
            <a:r>
              <a:rPr lang="en-GB" altLang="en-US" sz="5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68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375"/>
    </mc:Choice>
    <mc:Fallback xmlns="">
      <p:transition spd="slow" advClick="0" advTm="2637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1">
      <a:dk1>
        <a:sysClr val="windowText" lastClr="000000"/>
      </a:dk1>
      <a:lt1>
        <a:srgbClr val="FFFFFF"/>
      </a:lt1>
      <a:dk2>
        <a:srgbClr val="0086A8"/>
      </a:dk2>
      <a:lt2>
        <a:srgbClr val="EAEBDE"/>
      </a:lt2>
      <a:accent1>
        <a:srgbClr val="778085"/>
      </a:accent1>
      <a:accent2>
        <a:srgbClr val="778085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dd52917-8266-4bd8-abeb-88033497c638">STRATHCYCJ-4-4088</_dlc_DocId>
    <_dlc_DocIdUrl xmlns="7dd52917-8266-4bd8-abeb-88033497c638">
      <Url>https://moss.strath.ac.uk/cycj/_layouts/DocIdRedir.aspx?ID=STRATHCYCJ-4-4088</Url>
      <Description>STRATHCYCJ-4-4088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EDFF7489FE7147A1E4204DDEB2D1ED" ma:contentTypeVersion="2" ma:contentTypeDescription="Create a new document." ma:contentTypeScope="" ma:versionID="71a2d658367da288400df369b510eab5">
  <xsd:schema xmlns:xsd="http://www.w3.org/2001/XMLSchema" xmlns:xs="http://www.w3.org/2001/XMLSchema" xmlns:p="http://schemas.microsoft.com/office/2006/metadata/properties" xmlns:ns2="7dd52917-8266-4bd8-abeb-88033497c638" targetNamespace="http://schemas.microsoft.com/office/2006/metadata/properties" ma:root="true" ma:fieldsID="e502a6f1777e31cf2663144678e123ce" ns2:_="">
    <xsd:import namespace="7dd52917-8266-4bd8-abeb-88033497c6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52917-8266-4bd8-abeb-88033497c63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9AAD7A-B355-4057-B4F1-CDFC7E57D5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9EE09-F45B-4267-9FFB-CD2A0BE89401}">
  <ds:schemaRefs>
    <ds:schemaRef ds:uri="http://schemas.microsoft.com/office/infopath/2007/PartnerControls"/>
    <ds:schemaRef ds:uri="7dd52917-8266-4bd8-abeb-88033497c638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BE24BB-5E16-47FC-B97C-A7F132C254C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EF4AE0C-7CAB-418A-9385-86F261874F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d52917-8266-4bd8-abeb-88033497c6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Words>764</Words>
  <Application>Microsoft Office PowerPoint</Application>
  <PresentationFormat>On-screen Show (4:3)</PresentationFormat>
  <Paragraphs>174</Paragraphs>
  <Slides>26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Wingdings</vt:lpstr>
      <vt:lpstr>Adjacency</vt:lpstr>
      <vt:lpstr>Meeting the needs of bereaved young men in custody</vt:lpstr>
      <vt:lpstr>Why do we need Seasons for Growth in HM YOI Polmont?</vt:lpstr>
      <vt:lpstr>Prevalence and Nature</vt:lpstr>
      <vt:lpstr>Prevalence and Nature</vt:lpstr>
      <vt:lpstr>Prevalence and Nature</vt:lpstr>
      <vt:lpstr>Prevalence and Nature</vt:lpstr>
      <vt:lpstr>young men’s words</vt:lpstr>
      <vt:lpstr>The pain of grief</vt:lpstr>
      <vt:lpstr>young men’s words</vt:lpstr>
      <vt:lpstr>Coping strategies</vt:lpstr>
      <vt:lpstr>A catalogue of losses</vt:lpstr>
      <vt:lpstr>What can we conclude?</vt:lpstr>
      <vt:lpstr>Implementing Seasons for Growth</vt:lpstr>
      <vt:lpstr>Seminar Evaluations</vt:lpstr>
      <vt:lpstr>PowerPoint Presentation</vt:lpstr>
      <vt:lpstr>PowerPoint Presentation</vt:lpstr>
      <vt:lpstr>PowerPoint Presentation</vt:lpstr>
      <vt:lpstr>Reflections</vt:lpstr>
      <vt:lpstr>Running a Group</vt:lpstr>
      <vt:lpstr>Young People’s Comments</vt:lpstr>
      <vt:lpstr>Young People’s Comments</vt:lpstr>
      <vt:lpstr>Young People’s Comments</vt:lpstr>
      <vt:lpstr>Young People’s Comments</vt:lpstr>
      <vt:lpstr>Companion Reflections</vt:lpstr>
      <vt:lpstr>Next steps for the research</vt:lpstr>
      <vt:lpstr>A wee peek at early findings…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the needs of bereaved young men in custody</dc:title>
  <dc:creator>Nina Vaswani</dc:creator>
  <cp:lastModifiedBy>Nina Vaswani</cp:lastModifiedBy>
  <cp:revision>61</cp:revision>
  <cp:lastPrinted>2014-10-24T13:00:29Z</cp:lastPrinted>
  <dcterms:created xsi:type="dcterms:W3CDTF">2014-10-10T09:10:33Z</dcterms:created>
  <dcterms:modified xsi:type="dcterms:W3CDTF">2014-11-26T15:18:27Z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96cfb677-c437-4e3c-ba38-c6a0555a44ed</vt:lpwstr>
  </property>
  <property fmtid="{D5CDD505-2E9C-101B-9397-08002B2CF9AE}" pid="3" name="ContentTypeId">
    <vt:lpwstr>0x0101005CEDFF7489FE7147A1E4204DDEB2D1ED</vt:lpwstr>
  </property>
</Properties>
</file>