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5"/>
    <p:sldMasterId id="2147483738" r:id="rId6"/>
  </p:sldMasterIdLst>
  <p:notesMasterIdLst>
    <p:notesMasterId r:id="rId15"/>
  </p:notesMasterIdLst>
  <p:handoutMasterIdLst>
    <p:handoutMasterId r:id="rId16"/>
  </p:handoutMasterIdLst>
  <p:sldIdLst>
    <p:sldId id="256" r:id="rId7"/>
    <p:sldId id="384" r:id="rId8"/>
    <p:sldId id="399" r:id="rId9"/>
    <p:sldId id="400" r:id="rId10"/>
    <p:sldId id="401" r:id="rId11"/>
    <p:sldId id="402" r:id="rId12"/>
    <p:sldId id="403" r:id="rId13"/>
    <p:sldId id="398" r:id="rId14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76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89735" autoAdjust="0"/>
  </p:normalViewPr>
  <p:slideViewPr>
    <p:cSldViewPr>
      <p:cViewPr>
        <p:scale>
          <a:sx n="100" d="100"/>
          <a:sy n="100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9" tIns="47404" rIns="94809" bIns="4740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51" y="1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9" tIns="47404" rIns="94809" bIns="4740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542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9" tIns="47404" rIns="94809" bIns="4740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51" y="9379542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9" tIns="47404" rIns="94809" bIns="4740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9F5495-E7E8-4185-9D0C-373A58EA1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52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26" tIns="43763" rIns="87526" bIns="4376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51" y="1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26" tIns="43763" rIns="87526" bIns="4376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AFE0AFB8-4588-4B0D-8EC9-1C390EEBF5B5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009" y="4689771"/>
            <a:ext cx="5439658" cy="444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26" tIns="43763" rIns="87526" bIns="43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542"/>
            <a:ext cx="2945406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26" tIns="43763" rIns="87526" bIns="4376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51" y="9379542"/>
            <a:ext cx="2945405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26" tIns="43763" rIns="87526" bIns="4376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9301EF33-60CE-4B14-A90E-F2E54D55B6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86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1EF33-60CE-4B14-A90E-F2E54D55B68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60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100" dirty="0"/>
              <a:t>Risk paradigm dangerous and gaining ground in Europe </a:t>
            </a:r>
          </a:p>
          <a:p>
            <a:r>
              <a:rPr lang="en-GB" sz="1100" dirty="0">
                <a:solidFill>
                  <a:srgbClr val="B1076C"/>
                </a:solidFill>
              </a:rPr>
              <a:t>Risk classification tools  generally </a:t>
            </a:r>
            <a:r>
              <a:rPr lang="en-GB" sz="1100" dirty="0" err="1">
                <a:solidFill>
                  <a:srgbClr val="B1076C"/>
                </a:solidFill>
              </a:rPr>
              <a:t>normed</a:t>
            </a:r>
            <a:r>
              <a:rPr lang="en-GB" sz="1100" dirty="0">
                <a:solidFill>
                  <a:srgbClr val="B1076C"/>
                </a:solidFill>
              </a:rPr>
              <a:t> on male populations, not validated on young women, yet often used to guide decisions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lvl="1" defTabSz="875264">
              <a:defRPr/>
            </a:pPr>
            <a:r>
              <a:rPr lang="en-GB" dirty="0" smtClean="0"/>
              <a:t>See: </a:t>
            </a:r>
            <a:r>
              <a:rPr lang="en-GB" dirty="0" err="1" smtClean="0"/>
              <a:t>Gelsthorpe</a:t>
            </a:r>
            <a:r>
              <a:rPr lang="en-GB" dirty="0" smtClean="0"/>
              <a:t> and Worrall, 2009; Sharpe 2012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1EF33-60CE-4B14-A90E-F2E54D55B68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164388" y="1436688"/>
            <a:ext cx="183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600">
                <a:solidFill>
                  <a:schemeClr val="bg1"/>
                </a:solidFill>
                <a:cs typeface="Arial" pitchFamily="34" charset="0"/>
              </a:rPr>
              <a:t>www.sccjr.ac.uk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521"/>
          <a:stretch>
            <a:fillRect/>
          </a:stretch>
        </p:blipFill>
        <p:spPr bwMode="auto">
          <a:xfrm>
            <a:off x="250825" y="260350"/>
            <a:ext cx="3667125" cy="1079500"/>
          </a:xfrm>
          <a:prstGeom prst="rect">
            <a:avLst/>
          </a:prstGeom>
          <a:solidFill>
            <a:schemeClr val="bg1">
              <a:alpha val="89803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3495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052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08F4-6F9B-45AA-8C4A-3721EAE6A9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84938-788A-4C76-AAF6-8FFCEAE05A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050"/>
            <a:ext cx="2057400" cy="5218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050"/>
            <a:ext cx="6019800" cy="5218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E6B47-AE30-4BC3-BA60-F234DEDFB3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AAFB0-FB3D-44DB-BF66-9C378C2A06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46DD1-66D6-443C-B2D0-9F4BC8E54C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E1D4D-2CD8-4DF2-AC48-098E461EE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38140-8305-4B82-A5B0-880D5BB515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8"/>
            <a:ext cx="40386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8"/>
            <a:ext cx="40386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D786F-128A-4C97-8ACF-5D651D9FBB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C8DCC-8448-4E41-8400-4A6CA9AA2C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9D076-DCC1-4879-934C-128B6A70DF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2A216-52B5-4303-A7A4-CE378C6B3D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49DFF-BB36-430F-A445-4391C0ED0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C4FAF-6600-4ACC-9FE0-D3FDAC1336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BB877-1ED9-4E59-B7FF-16E7B9D68E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C458E-7C49-447D-A437-3A8E7A8390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63960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6396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2FB6C-EFE0-448E-9A80-3EAAB61015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E1116-5E6D-4372-A005-3C673F1AB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E460-827F-43EB-9487-D7E59223AB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AE69-D130-481C-98A9-85001B7A3F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79D2B-3B62-4B3C-82A4-D36DBEB419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D4C7A-0435-476E-8A09-AE6AA7BF24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20D3-25FC-400F-8B1C-B9D3797F68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871CE-4A24-45AC-8901-984E701D99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073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fld id="{8FC59BCD-55E3-48ED-957A-B1C1117F8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0839" name="AutoShape 7"/>
          <p:cNvSpPr>
            <a:spLocks noChangeAspect="1" noChangeArrowheads="1" noTextEdit="1"/>
          </p:cNvSpPr>
          <p:nvPr/>
        </p:nvSpPr>
        <p:spPr bwMode="auto">
          <a:xfrm>
            <a:off x="6084888" y="44450"/>
            <a:ext cx="27717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cs typeface="Arial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27050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7308850" y="500063"/>
            <a:ext cx="183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600">
                <a:solidFill>
                  <a:schemeClr val="bg1"/>
                </a:solidFill>
                <a:cs typeface="Arial" pitchFamily="34" charset="0"/>
              </a:rPr>
              <a:t>www.sccjr.ac.uk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524"/>
          <a:stretch>
            <a:fillRect/>
          </a:stretch>
        </p:blipFill>
        <p:spPr bwMode="auto">
          <a:xfrm>
            <a:off x="179388" y="115888"/>
            <a:ext cx="2447925" cy="720725"/>
          </a:xfrm>
          <a:prstGeom prst="rect">
            <a:avLst/>
          </a:prstGeom>
          <a:solidFill>
            <a:schemeClr val="bg1">
              <a:alpha val="89803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0" r:id="rId2"/>
    <p:sldLayoutId id="2147483749" r:id="rId3"/>
    <p:sldLayoutId id="2147483748" r:id="rId4"/>
    <p:sldLayoutId id="2147483747" r:id="rId5"/>
    <p:sldLayoutId id="2147483746" r:id="rId6"/>
    <p:sldLayoutId id="2147483745" r:id="rId7"/>
    <p:sldLayoutId id="2147483744" r:id="rId8"/>
    <p:sldLayoutId id="2147483743" r:id="rId9"/>
    <p:sldLayoutId id="2147483742" r:id="rId10"/>
    <p:sldLayoutId id="2147483741" r:id="rId11"/>
    <p:sldLayoutId id="214748374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D468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F5F5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229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fld id="{1BF89836-BD8C-4B54-A22E-5CEBF17931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6877050" y="134143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solidFill>
                  <a:schemeClr val="bg1"/>
                </a:solidFill>
                <a:cs typeface="Arial" pitchFamily="34" charset="0"/>
              </a:rPr>
              <a:t>www.sccjr.ac.uk</a:t>
            </a: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0" y="115888"/>
            <a:ext cx="9144000" cy="720725"/>
            <a:chOff x="0" y="73"/>
            <a:chExt cx="5760" cy="454"/>
          </a:xfrm>
        </p:grpSpPr>
        <p:pic>
          <p:nvPicPr>
            <p:cNvPr id="14345" name="Picture 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32"/>
              <a:ext cx="5760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913" name="Text Box 9"/>
            <p:cNvSpPr txBox="1">
              <a:spLocks noChangeArrowheads="1"/>
            </p:cNvSpPr>
            <p:nvPr/>
          </p:nvSpPr>
          <p:spPr bwMode="auto">
            <a:xfrm>
              <a:off x="4604" y="315"/>
              <a:ext cx="11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600">
                  <a:solidFill>
                    <a:schemeClr val="bg1"/>
                  </a:solidFill>
                  <a:cs typeface="Arial" pitchFamily="34" charset="0"/>
                </a:rPr>
                <a:t>www.sccjr.ac.uk</a:t>
              </a:r>
            </a:p>
          </p:txBody>
        </p:sp>
        <p:pic>
          <p:nvPicPr>
            <p:cNvPr id="14347" name="Picture 10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2524"/>
            <a:stretch>
              <a:fillRect/>
            </a:stretch>
          </p:blipFill>
          <p:spPr bwMode="auto">
            <a:xfrm>
              <a:off x="113" y="73"/>
              <a:ext cx="1542" cy="454"/>
            </a:xfrm>
            <a:prstGeom prst="rect">
              <a:avLst/>
            </a:prstGeom>
            <a:solidFill>
              <a:schemeClr val="bg1">
                <a:alpha val="89803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468313" y="908050"/>
            <a:ext cx="82073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4400">
                <a:solidFill>
                  <a:srgbClr val="5F5F5F"/>
                </a:solidFill>
                <a:cs typeface="Arial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F5F5F"/>
          </a:solidFill>
          <a:latin typeface="myriad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4F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F5F5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F5F5F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077072"/>
            <a:ext cx="7129463" cy="2423741"/>
          </a:xfrm>
        </p:spPr>
        <p:txBody>
          <a:bodyPr/>
          <a:lstStyle/>
          <a:p>
            <a:pPr eaLnBrk="1" hangingPunct="1"/>
            <a:endParaRPr lang="en-GB" sz="2000" b="1" dirty="0" smtClean="0">
              <a:solidFill>
                <a:srgbClr val="376092"/>
              </a:solidFill>
              <a:latin typeface="Century Gothic" pitchFamily="34" charset="0"/>
            </a:endParaRPr>
          </a:p>
          <a:p>
            <a:pPr eaLnBrk="1" hangingPunct="1"/>
            <a:r>
              <a:rPr lang="en-GB" sz="2400" b="1" dirty="0" smtClean="0">
                <a:solidFill>
                  <a:srgbClr val="376092"/>
                </a:solidFill>
                <a:latin typeface="Century Gothic" pitchFamily="34" charset="0"/>
              </a:rPr>
              <a:t>Michele Burman</a:t>
            </a:r>
          </a:p>
          <a:p>
            <a:pPr eaLnBrk="1" hangingPunct="1"/>
            <a:r>
              <a:rPr lang="en-GB" sz="2400" b="1" dirty="0" smtClean="0">
                <a:solidFill>
                  <a:srgbClr val="376092"/>
                </a:solidFill>
                <a:latin typeface="Century Gothic" pitchFamily="34" charset="0"/>
              </a:rPr>
              <a:t>University of Glasgow</a:t>
            </a:r>
          </a:p>
          <a:p>
            <a:pPr eaLnBrk="1" hangingPunct="1"/>
            <a:endParaRPr lang="en-GB" sz="2400" b="1" dirty="0" smtClean="0">
              <a:solidFill>
                <a:schemeClr val="bg2">
                  <a:lumMod val="75000"/>
                </a:schemeClr>
              </a:solidFill>
              <a:latin typeface="Century Gothic" pitchFamily="34" charset="0"/>
            </a:endParaRPr>
          </a:p>
          <a:p>
            <a:pPr eaLnBrk="1" hangingPunct="1"/>
            <a:r>
              <a:rPr lang="en-GB" sz="1800" b="1" dirty="0" smtClean="0">
                <a:latin typeface="Century Gothic" pitchFamily="34" charset="0"/>
              </a:rPr>
              <a:t>Sugar and Spice: are we morally policing  girls and young women? CYCJ seminar, November 2014 </a:t>
            </a:r>
          </a:p>
          <a:p>
            <a:pPr eaLnBrk="1" hangingPunct="1"/>
            <a:endParaRPr lang="en-GB" sz="2000" b="1" dirty="0" smtClean="0">
              <a:solidFill>
                <a:schemeClr val="bg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86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1857375"/>
            <a:ext cx="8352928" cy="2435721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GB" sz="2400" b="1" dirty="0" smtClean="0"/>
              <a:t> 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200" b="1" dirty="0" smtClean="0"/>
              <a:t>A problem with girls? 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1800" b="1" dirty="0" smtClean="0"/>
              <a:t>The influence of gender stereotypes and the iniquities of moral regulation</a:t>
            </a:r>
            <a:br>
              <a:rPr lang="en-GB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endParaRPr lang="en-GB" sz="1800" b="1" dirty="0" smtClean="0">
              <a:solidFill>
                <a:srgbClr val="376092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7375" cy="1368152"/>
          </a:xfrm>
        </p:spPr>
        <p:txBody>
          <a:bodyPr/>
          <a:lstStyle/>
          <a:p>
            <a:r>
              <a:rPr lang="en-US" sz="3200" b="1" dirty="0" smtClean="0"/>
              <a:t>Forms of regulating girls’ social </a:t>
            </a:r>
            <a:r>
              <a:rPr lang="en-US" sz="3200" b="1" dirty="0" err="1" smtClean="0"/>
              <a:t>behaviour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69520"/>
          </a:xfrm>
        </p:spPr>
        <p:txBody>
          <a:bodyPr/>
          <a:lstStyle/>
          <a:p>
            <a:pPr marL="400050"/>
            <a:r>
              <a:rPr lang="en-GB" sz="2400" b="1" dirty="0" smtClean="0"/>
              <a:t>Pervasiveness of the dual image of young women and girls </a:t>
            </a:r>
            <a:endParaRPr lang="en-GB" sz="2400" b="1" dirty="0"/>
          </a:p>
          <a:p>
            <a:pPr marL="800100" lvl="1"/>
            <a:r>
              <a:rPr lang="en-GB" sz="2000" b="1" dirty="0" smtClean="0"/>
              <a:t>19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century moral crusading </a:t>
            </a:r>
          </a:p>
          <a:p>
            <a:pPr marL="800100" lvl="1"/>
            <a:r>
              <a:rPr lang="en-GB" sz="2000" b="1" dirty="0" smtClean="0"/>
              <a:t>Protectionism and gender differentials </a:t>
            </a:r>
          </a:p>
          <a:p>
            <a:pPr marL="400050"/>
            <a:endParaRPr lang="en-GB" sz="2400" b="1" dirty="0"/>
          </a:p>
          <a:p>
            <a:pPr marL="400050"/>
            <a:r>
              <a:rPr lang="en-GB" sz="2400" b="1" dirty="0" smtClean="0"/>
              <a:t>Twin discourses of vulnerability and risk /  protection and control </a:t>
            </a:r>
          </a:p>
          <a:p>
            <a:pPr marL="800100" lvl="1"/>
            <a:r>
              <a:rPr lang="en-GB" sz="2000" b="1" dirty="0" smtClean="0"/>
              <a:t>Reflected in  responses to young women and girls as victims and as offenders  </a:t>
            </a:r>
          </a:p>
          <a:p>
            <a:pPr marL="457200" lvl="1" indent="0">
              <a:buNone/>
            </a:pP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101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Sexuality 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Images of female sexuality in the court room </a:t>
            </a:r>
          </a:p>
          <a:p>
            <a:pPr lvl="1"/>
            <a:r>
              <a:rPr lang="en-GB" sz="2000" b="1" dirty="0" smtClean="0"/>
              <a:t>Pervasiveness of stereotypes</a:t>
            </a:r>
          </a:p>
          <a:p>
            <a:pPr lvl="1"/>
            <a:r>
              <a:rPr lang="en-GB" sz="2000" b="1" dirty="0" smtClean="0"/>
              <a:t>Sexual history and character 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Sexual reputation  as a (continuing) controlling feature of girls’ lives </a:t>
            </a:r>
          </a:p>
          <a:p>
            <a:pPr lvl="1"/>
            <a:r>
              <a:rPr lang="en-GB" sz="2000" b="1" dirty="0" smtClean="0"/>
              <a:t>Discrediting </a:t>
            </a:r>
          </a:p>
          <a:p>
            <a:pPr lvl="1"/>
            <a:r>
              <a:rPr lang="en-GB" sz="2000" b="1" dirty="0" smtClean="0"/>
              <a:t>Constraining </a:t>
            </a:r>
          </a:p>
          <a:p>
            <a:endParaRPr lang="en-GB" sz="2400" b="1" dirty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28688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‘Muddled Discourses’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More vulnerable than boys….. </a:t>
            </a:r>
          </a:p>
          <a:p>
            <a:pPr marL="0" indent="0">
              <a:buNone/>
            </a:pPr>
            <a:r>
              <a:rPr lang="en-GB" sz="2400" b="1" dirty="0" smtClean="0"/>
              <a:t>     ‘Worse’ than boys ….</a:t>
            </a:r>
          </a:p>
          <a:p>
            <a:pPr marL="0" indent="0">
              <a:buNone/>
            </a:pPr>
            <a:endParaRPr lang="en-GB" sz="2400" b="1" dirty="0"/>
          </a:p>
          <a:p>
            <a:r>
              <a:rPr lang="en-GB" sz="2400" b="1" dirty="0" smtClean="0"/>
              <a:t>Gendered expectations </a:t>
            </a:r>
          </a:p>
          <a:p>
            <a:endParaRPr lang="en-GB" sz="2400" b="1" dirty="0"/>
          </a:p>
          <a:p>
            <a:r>
              <a:rPr lang="en-GB" sz="2400" b="1" dirty="0" smtClean="0"/>
              <a:t>Gendered </a:t>
            </a:r>
            <a:r>
              <a:rPr lang="en-GB" sz="2400" b="1" dirty="0" err="1" smtClean="0"/>
              <a:t>welfarism</a:t>
            </a:r>
            <a:r>
              <a:rPr lang="en-GB" sz="2400" b="1" dirty="0" smtClean="0"/>
              <a:t> </a:t>
            </a:r>
          </a:p>
          <a:p>
            <a:pPr lvl="1"/>
            <a:r>
              <a:rPr lang="en-GB" sz="2000" b="1" dirty="0" smtClean="0"/>
              <a:t>Advantages and disadvantages for girls and young women </a:t>
            </a:r>
          </a:p>
          <a:p>
            <a:pPr lvl="1"/>
            <a:endParaRPr lang="en-GB" sz="2000" b="1" dirty="0" smtClean="0"/>
          </a:p>
          <a:p>
            <a:r>
              <a:rPr lang="en-GB" sz="2400" b="1" dirty="0" smtClean="0"/>
              <a:t>From welfare to increased </a:t>
            </a:r>
            <a:r>
              <a:rPr lang="en-GB" sz="2400" b="1" dirty="0" err="1" smtClean="0"/>
              <a:t>punitiveness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7992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Incarceration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A rising tide …?</a:t>
            </a:r>
          </a:p>
          <a:p>
            <a:endParaRPr lang="en-GB" sz="2400" b="1" dirty="0"/>
          </a:p>
          <a:p>
            <a:r>
              <a:rPr lang="en-GB" sz="2400" b="1" dirty="0" smtClean="0"/>
              <a:t>Increased detention and institutionalisation </a:t>
            </a:r>
          </a:p>
          <a:p>
            <a:endParaRPr lang="en-GB" sz="2400" b="1" dirty="0"/>
          </a:p>
          <a:p>
            <a:r>
              <a:rPr lang="en-GB" sz="2400" b="1" dirty="0" smtClean="0"/>
              <a:t>Rises and dips of imprisonment</a:t>
            </a:r>
          </a:p>
          <a:p>
            <a:endParaRPr lang="en-GB" sz="2400" b="1" dirty="0"/>
          </a:p>
          <a:p>
            <a:r>
              <a:rPr lang="en-GB" sz="2400" b="1" dirty="0" smtClean="0"/>
              <a:t>‘In care’  on welfare grounds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84686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Explanations of offending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91264" cy="4281488"/>
          </a:xfrm>
        </p:spPr>
        <p:txBody>
          <a:bodyPr/>
          <a:lstStyle/>
          <a:p>
            <a:r>
              <a:rPr lang="en-GB" sz="2400" b="1" dirty="0" smtClean="0"/>
              <a:t>Dominance of sexual/psychological and pathological explanations</a:t>
            </a:r>
          </a:p>
          <a:p>
            <a:endParaRPr lang="en-GB" sz="2400" b="1" dirty="0"/>
          </a:p>
          <a:p>
            <a:r>
              <a:rPr lang="en-GB" sz="2400" b="1" dirty="0" smtClean="0"/>
              <a:t>Control theories emphasising gender differentials in socialisation </a:t>
            </a:r>
          </a:p>
          <a:p>
            <a:endParaRPr lang="en-GB" sz="2400" b="1" dirty="0"/>
          </a:p>
          <a:p>
            <a:r>
              <a:rPr lang="en-GB" sz="2400" b="1" dirty="0" smtClean="0"/>
              <a:t>Social/structural explanations</a:t>
            </a:r>
          </a:p>
          <a:p>
            <a:endParaRPr lang="en-GB" sz="2400" b="1" dirty="0"/>
          </a:p>
          <a:p>
            <a:r>
              <a:rPr lang="en-GB" sz="2400" b="1" dirty="0" smtClean="0"/>
              <a:t>Generally, connections between adverse experiences, lifestyle factors, young women’s agency and pathways remain under theorised/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2887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Violence and moral panics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Small minority involved in violence</a:t>
            </a:r>
          </a:p>
          <a:p>
            <a:pPr marL="0" indent="0">
              <a:buNone/>
            </a:pPr>
            <a:endParaRPr lang="en-GB" sz="2400" b="1" dirty="0" smtClean="0"/>
          </a:p>
          <a:p>
            <a:r>
              <a:rPr lang="en-GB" sz="2400" b="1" dirty="0" smtClean="0"/>
              <a:t>Focus on meaning  and context of violence </a:t>
            </a:r>
          </a:p>
          <a:p>
            <a:endParaRPr lang="en-GB" sz="2400" b="1" dirty="0"/>
          </a:p>
          <a:p>
            <a:r>
              <a:rPr lang="en-GB" sz="2400" b="1" dirty="0" smtClean="0"/>
              <a:t>Need for contextualised and nuanced understandings to challenge popular notions </a:t>
            </a:r>
          </a:p>
          <a:p>
            <a:endParaRPr lang="en-US" sz="2400" dirty="0" smtClean="0"/>
          </a:p>
          <a:p>
            <a:r>
              <a:rPr lang="en-US" sz="2400" b="1" dirty="0" smtClean="0"/>
              <a:t>Current </a:t>
            </a:r>
            <a:r>
              <a:rPr lang="en-US" sz="2400" b="1" dirty="0"/>
              <a:t>perceptions of girls’ apparent violent </a:t>
            </a:r>
            <a:r>
              <a:rPr lang="en-US" sz="2400" b="1" dirty="0" err="1"/>
              <a:t>behaviour</a:t>
            </a:r>
            <a:r>
              <a:rPr lang="en-US" sz="2400" b="1" dirty="0"/>
              <a:t> </a:t>
            </a:r>
            <a:r>
              <a:rPr lang="en-US" sz="2400" b="1" dirty="0" smtClean="0"/>
              <a:t> - an </a:t>
            </a:r>
            <a:r>
              <a:rPr lang="en-US" sz="2400" b="1" dirty="0"/>
              <a:t>indication of prevailing societal concerns about </a:t>
            </a:r>
            <a:r>
              <a:rPr lang="en-US" sz="2400" b="1" dirty="0" smtClean="0"/>
              <a:t>morality 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56800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Concluding Thoughts 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81488"/>
          </a:xfrm>
        </p:spPr>
        <p:txBody>
          <a:bodyPr/>
          <a:lstStyle/>
          <a:p>
            <a:r>
              <a:rPr lang="en-GB" sz="2000" b="1" dirty="0" smtClean="0"/>
              <a:t>Risk and vulnerability </a:t>
            </a:r>
          </a:p>
          <a:p>
            <a:pPr lvl="1"/>
            <a:r>
              <a:rPr lang="en-GB" sz="2000" b="1" dirty="0" smtClean="0"/>
              <a:t>‘</a:t>
            </a:r>
            <a:r>
              <a:rPr lang="en-GB" sz="2000" b="1" dirty="0"/>
              <a:t>R</a:t>
            </a:r>
            <a:r>
              <a:rPr lang="en-GB" sz="2000" b="1" dirty="0" smtClean="0"/>
              <a:t>isky’ in terms of likelihood of re/offending…</a:t>
            </a:r>
          </a:p>
          <a:p>
            <a:pPr lvl="1"/>
            <a:r>
              <a:rPr lang="en-GB" sz="2000" b="1" dirty="0" smtClean="0"/>
              <a:t>…but </a:t>
            </a:r>
            <a:r>
              <a:rPr lang="en-GB" sz="2000" b="1" dirty="0"/>
              <a:t>also</a:t>
            </a:r>
            <a:r>
              <a:rPr lang="en-GB" sz="2000" b="1" dirty="0" smtClean="0"/>
              <a:t> ‘at risk’ and requiring intervention to protect from further harm</a:t>
            </a:r>
          </a:p>
          <a:p>
            <a:pPr marL="457200" lvl="1" indent="0">
              <a:buNone/>
            </a:pPr>
            <a:endParaRPr lang="en-GB" sz="2000" b="1" dirty="0" smtClean="0"/>
          </a:p>
          <a:p>
            <a:r>
              <a:rPr lang="en-GB" sz="2000" b="1" dirty="0" smtClean="0"/>
              <a:t> Dual images </a:t>
            </a:r>
          </a:p>
          <a:p>
            <a:pPr lvl="1"/>
            <a:r>
              <a:rPr lang="en-GB" sz="2000" b="1" dirty="0" smtClean="0">
                <a:solidFill>
                  <a:srgbClr val="5F5F5F"/>
                </a:solidFill>
              </a:rPr>
              <a:t>differences </a:t>
            </a:r>
            <a:r>
              <a:rPr lang="en-GB" sz="2000" b="1" dirty="0">
                <a:solidFill>
                  <a:srgbClr val="5F5F5F"/>
                </a:solidFill>
              </a:rPr>
              <a:t>between </a:t>
            </a:r>
            <a:r>
              <a:rPr lang="en-GB" sz="2000" b="1" dirty="0" smtClean="0">
                <a:solidFill>
                  <a:srgbClr val="5F5F5F"/>
                </a:solidFill>
              </a:rPr>
              <a:t>girls (and between girls and boys)</a:t>
            </a:r>
          </a:p>
          <a:p>
            <a:pPr lvl="1"/>
            <a:endParaRPr lang="en-GB" sz="2000" b="1" dirty="0">
              <a:solidFill>
                <a:srgbClr val="5F5F5F"/>
              </a:solidFill>
            </a:endParaRPr>
          </a:p>
          <a:p>
            <a:r>
              <a:rPr lang="en-GB" sz="2000" b="1" dirty="0" smtClean="0"/>
              <a:t>Render girls and young women subject to contradictory polices and practices </a:t>
            </a:r>
          </a:p>
          <a:p>
            <a:pPr lvl="1"/>
            <a:r>
              <a:rPr lang="en-GB" sz="2000" b="1" dirty="0" smtClean="0"/>
              <a:t>Combining </a:t>
            </a:r>
            <a:r>
              <a:rPr lang="en-GB" sz="2000" b="1" dirty="0"/>
              <a:t>increasing criminalisation and </a:t>
            </a:r>
            <a:r>
              <a:rPr lang="en-GB" sz="2000" b="1" dirty="0" err="1"/>
              <a:t>punitiveness</a:t>
            </a:r>
            <a:r>
              <a:rPr lang="en-GB" sz="2000" b="1" dirty="0"/>
              <a:t> </a:t>
            </a:r>
            <a:r>
              <a:rPr lang="en-GB" sz="2000" b="1" dirty="0" smtClean="0"/>
              <a:t>with elements of gendered </a:t>
            </a:r>
            <a:r>
              <a:rPr lang="en-GB" sz="2000" b="1" dirty="0" err="1" smtClean="0"/>
              <a:t>welfarism</a:t>
            </a: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055565616"/>
      </p:ext>
    </p:extLst>
  </p:cSld>
  <p:clrMapOvr>
    <a:masterClrMapping/>
  </p:clrMapOvr>
</p:sld>
</file>

<file path=ppt/theme/theme1.xml><?xml version="1.0" encoding="utf-8"?>
<a:theme xmlns:a="http://schemas.openxmlformats.org/drawingml/2006/main" name="SCCJR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CJR presentation template">
      <a:majorFont>
        <a:latin typeface="myriad"/>
        <a:ea typeface=""/>
        <a:cs typeface="Arial"/>
      </a:majorFont>
      <a:minorFont>
        <a:latin typeface="myria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CCJR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JR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JR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JR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JR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CJR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JR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JR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JR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JR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JR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CJR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myriad"/>
        <a:ea typeface=""/>
        <a:cs typeface="Arial"/>
      </a:majorFont>
      <a:minorFont>
        <a:latin typeface="myria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EDFF7489FE7147A1E4204DDEB2D1ED" ma:contentTypeVersion="2" ma:contentTypeDescription="Create a new document." ma:contentTypeScope="" ma:versionID="71a2d658367da288400df369b510eab5">
  <xsd:schema xmlns:xsd="http://www.w3.org/2001/XMLSchema" xmlns:xs="http://www.w3.org/2001/XMLSchema" xmlns:p="http://schemas.microsoft.com/office/2006/metadata/properties" xmlns:ns2="7dd52917-8266-4bd8-abeb-88033497c638" targetNamespace="http://schemas.microsoft.com/office/2006/metadata/properties" ma:root="true" ma:fieldsID="e502a6f1777e31cf2663144678e123ce" ns2:_="">
    <xsd:import namespace="7dd52917-8266-4bd8-abeb-88033497c6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2917-8266-4bd8-abeb-88033497c6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dd52917-8266-4bd8-abeb-88033497c638">STRATHCYCJ-4-4159</_dlc_DocId>
    <_dlc_DocIdUrl xmlns="7dd52917-8266-4bd8-abeb-88033497c638">
      <Url>https://moss.strath.ac.uk/cycj/_layouts/DocIdRedir.aspx?ID=STRATHCYCJ-4-4159</Url>
      <Description>STRATHCYCJ-4-4159</Description>
    </_dlc_DocIdUrl>
  </documentManagement>
</p:properties>
</file>

<file path=customXml/itemProps1.xml><?xml version="1.0" encoding="utf-8"?>
<ds:datastoreItem xmlns:ds="http://schemas.openxmlformats.org/officeDocument/2006/customXml" ds:itemID="{95FD3C12-FAEA-49C6-9E0C-C3B201049A3B}"/>
</file>

<file path=customXml/itemProps2.xml><?xml version="1.0" encoding="utf-8"?>
<ds:datastoreItem xmlns:ds="http://schemas.openxmlformats.org/officeDocument/2006/customXml" ds:itemID="{3BDAFA22-23C1-4FF5-90F5-9EEED894457A}"/>
</file>

<file path=customXml/itemProps3.xml><?xml version="1.0" encoding="utf-8"?>
<ds:datastoreItem xmlns:ds="http://schemas.openxmlformats.org/officeDocument/2006/customXml" ds:itemID="{A55EB848-1451-4D9A-8C2B-029AA6CB7422}"/>
</file>

<file path=customXml/itemProps4.xml><?xml version="1.0" encoding="utf-8"?>
<ds:datastoreItem xmlns:ds="http://schemas.openxmlformats.org/officeDocument/2006/customXml" ds:itemID="{E3B1D06F-8870-4F3E-92DC-06F9765D2F9E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2253</TotalTime>
  <Words>342</Words>
  <Application>Microsoft Office PowerPoint</Application>
  <PresentationFormat>On-screen Show (4:3)</PresentationFormat>
  <Paragraphs>72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SCCJR presentation template</vt:lpstr>
      <vt:lpstr>Custom Design</vt:lpstr>
      <vt:lpstr>   A problem with girls?  The influence of gender stereotypes and the iniquities of moral regulation  </vt:lpstr>
      <vt:lpstr>Forms of regulating girls’ social behaviour </vt:lpstr>
      <vt:lpstr>Sexuality </vt:lpstr>
      <vt:lpstr>‘Muddled Discourses’</vt:lpstr>
      <vt:lpstr>Incarceration </vt:lpstr>
      <vt:lpstr>Explanations of offending</vt:lpstr>
      <vt:lpstr>Violence and moral panics</vt:lpstr>
      <vt:lpstr>Concluding Thoughts </vt:lpstr>
    </vt:vector>
  </TitlesOfParts>
  <Company>University of Stirling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gm66</dc:creator>
  <cp:lastModifiedBy>Hass</cp:lastModifiedBy>
  <cp:revision>345</cp:revision>
  <cp:lastPrinted>2014-11-18T16:14:18Z</cp:lastPrinted>
  <dcterms:created xsi:type="dcterms:W3CDTF">2008-08-19T08:30:33Z</dcterms:created>
  <dcterms:modified xsi:type="dcterms:W3CDTF">2014-11-19T09:08:58Z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0x0101005CEDFF7489FE7147A1E4204DDEB2D1ED</vt:lpwstr>
  </property>
  <property fmtid="{D5CDD505-2E9C-101B-9397-08002B2CF9AE}" pid="3" name="_dlc_DocIdItemGuid">
    <vt:lpwstr>c6bdc81b-158d-4354-8db3-41c75c086e32</vt:lpwstr>
  </property>
</Properties>
</file>