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3" r:id="rId17"/>
    <p:sldId id="274" r:id="rId18"/>
    <p:sldId id="275" r:id="rId19"/>
    <p:sldId id="272" r:id="rId20"/>
    <p:sldId id="276" r:id="rId21"/>
    <p:sldId id="277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8085"/>
    <a:srgbClr val="0086A8"/>
    <a:srgbClr val="951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70480" autoAdjust="0"/>
  </p:normalViewPr>
  <p:slideViewPr>
    <p:cSldViewPr>
      <p:cViewPr varScale="1">
        <p:scale>
          <a:sx n="77" d="100"/>
          <a:sy n="77" d="100"/>
        </p:scale>
        <p:origin x="3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525082949536968"/>
          <c:y val="0.19586704531168284"/>
          <c:w val="0.52333481899668199"/>
          <c:h val="0.46698128111078241"/>
        </c:manualLayout>
      </c:layout>
      <c:doughnutChart>
        <c:varyColors val="1"/>
        <c:ser>
          <c:idx val="0"/>
          <c:order val="0"/>
          <c:spPr>
            <a:solidFill>
              <a:srgbClr val="0086A8"/>
            </a:solidFill>
          </c:spPr>
          <c:dPt>
            <c:idx val="0"/>
            <c:bubble3D val="0"/>
            <c:spPr>
              <a:solidFill>
                <a:srgbClr val="0086A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ysClr val="window" lastClr="FFFFFF">
                  <a:alpha val="50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Sheet1!$A$1:$A$2</c:f>
              <c:numCache>
                <c:formatCode>General</c:formatCode>
                <c:ptCount val="2"/>
                <c:pt idx="0">
                  <c:v>95.3</c:v>
                </c:pt>
                <c:pt idx="1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7"/>
        <c:holeSize val="6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45337493190709"/>
          <c:y val="3.6478424591628346E-2"/>
          <c:w val="0.81552914376269003"/>
          <c:h val="0.8518850021531329"/>
        </c:manualLayout>
      </c:layout>
      <c:areaChart>
        <c:grouping val="standard"/>
        <c:varyColors val="0"/>
        <c:ser>
          <c:idx val="0"/>
          <c:order val="0"/>
          <c:spPr>
            <a:solidFill>
              <a:srgbClr val="0086A8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6095181498539082E-2"/>
                  <c:y val="-0.389916576869939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893081761005712E-3"/>
                  <c:y val="-0.406297842028315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9831129599366005E-2"/>
                  <c:y val="-0.281937567761822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1446540880503146E-3"/>
                  <c:y val="-0.16916576648991608"/>
                </c:manualLayout>
              </c:layout>
              <c:tx>
                <c:rich>
                  <a:bodyPr/>
                  <a:lstStyle/>
                  <a:p>
                    <a:fld id="{0AC10A79-2061-483B-9D5D-D6B4C139F3D9}" type="VALUE">
                      <a:rPr lang="en-US" sz="140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report.xlsx]youth offending'!$A$33:$J$33</c:f>
              <c:strCache>
                <c:ptCount val="10"/>
                <c:pt idx="0">
                  <c:v>2003/4</c:v>
                </c:pt>
                <c:pt idx="1">
                  <c:v>2004/5</c:v>
                </c:pt>
                <c:pt idx="2">
                  <c:v>2005/6</c:v>
                </c:pt>
                <c:pt idx="3">
                  <c:v>2006/7</c:v>
                </c:pt>
                <c:pt idx="4">
                  <c:v>2007/8</c:v>
                </c:pt>
                <c:pt idx="5">
                  <c:v>2008/9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</c:strCache>
            </c:strRef>
          </c:cat>
          <c:val>
            <c:numRef>
              <c:f>'[DATA for report.xlsx]youth offending'!$A$34:$J$34</c:f>
              <c:numCache>
                <c:formatCode>#,##0</c:formatCode>
                <c:ptCount val="10"/>
                <c:pt idx="0">
                  <c:v>16471</c:v>
                </c:pt>
                <c:pt idx="1">
                  <c:v>17501</c:v>
                </c:pt>
                <c:pt idx="2">
                  <c:v>17641</c:v>
                </c:pt>
                <c:pt idx="3">
                  <c:v>16490</c:v>
                </c:pt>
                <c:pt idx="4">
                  <c:v>14506</c:v>
                </c:pt>
                <c:pt idx="5">
                  <c:v>11805</c:v>
                </c:pt>
                <c:pt idx="6">
                  <c:v>10012</c:v>
                </c:pt>
                <c:pt idx="7">
                  <c:v>8126</c:v>
                </c:pt>
                <c:pt idx="8">
                  <c:v>5604</c:v>
                </c:pt>
                <c:pt idx="9">
                  <c:v>3636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1855224"/>
        <c:axId val="251855616"/>
      </c:areaChart>
      <c:catAx>
        <c:axId val="251855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55616"/>
        <c:crosses val="autoZero"/>
        <c:auto val="1"/>
        <c:lblAlgn val="ctr"/>
        <c:lblOffset val="100"/>
        <c:noMultiLvlLbl val="0"/>
      </c:catAx>
      <c:valAx>
        <c:axId val="2518556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55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'[DATA for report.xlsx]All &amp; Adult Offending'!$B$17</c:f>
              <c:strCache>
                <c:ptCount val="1"/>
                <c:pt idx="0">
                  <c:v>youth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effectLst/>
          </c:spPr>
          <c:dLbls>
            <c:dLbl>
              <c:idx val="0"/>
              <c:layout>
                <c:manualLayout>
                  <c:x val="3.2760114891298965E-2"/>
                  <c:y val="-0.424160780810625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266423594717713E-3"/>
                  <c:y val="-0.377686176324733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582751024300976E-3"/>
                  <c:y val="-0.354542133846172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751358983510958E-3"/>
                  <c:y val="-0.290480786675859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9996246926270406E-3"/>
                  <c:y val="-0.258064516129032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for report.xlsx]All &amp; Adult Offending'!$C$15:$G$15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'[DATA for report.xlsx]All &amp; Adult Offending'!$C$17:$G$17</c:f>
              <c:numCache>
                <c:formatCode>General</c:formatCode>
                <c:ptCount val="5"/>
                <c:pt idx="0">
                  <c:v>78572</c:v>
                </c:pt>
                <c:pt idx="1">
                  <c:v>69277</c:v>
                </c:pt>
                <c:pt idx="2">
                  <c:v>56041</c:v>
                </c:pt>
                <c:pt idx="3">
                  <c:v>52615</c:v>
                </c:pt>
                <c:pt idx="4">
                  <c:v>43117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444640"/>
        <c:axId val="217445032"/>
      </c:areaChart>
      <c:catAx>
        <c:axId val="2174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445032"/>
        <c:crosses val="autoZero"/>
        <c:auto val="1"/>
        <c:lblAlgn val="ctr"/>
        <c:lblOffset val="100"/>
        <c:noMultiLvlLbl val="0"/>
      </c:catAx>
      <c:valAx>
        <c:axId val="21744503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4446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6A8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86A8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5.0925337632079971E-17"/>
                  <c:y val="0.42129629629629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youth</c:v>
                </c:pt>
                <c:pt idx="1">
                  <c:v>adult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-0.45</c:v>
                </c:pt>
                <c:pt idx="1">
                  <c:v>-0.04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565496"/>
        <c:axId val="287565104"/>
      </c:barChart>
      <c:catAx>
        <c:axId val="28756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565104"/>
        <c:crosses val="autoZero"/>
        <c:auto val="1"/>
        <c:lblAlgn val="ctr"/>
        <c:lblOffset val="100"/>
        <c:noMultiLvlLbl val="0"/>
      </c:catAx>
      <c:valAx>
        <c:axId val="2875651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565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[Book3]Sheet1!$B$1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rgbClr val="0086A8"/>
            </a:solidFill>
          </c:spPr>
          <c:dPt>
            <c:idx val="0"/>
            <c:bubble3D val="0"/>
            <c:spPr>
              <a:solidFill>
                <a:srgbClr val="778085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78085">
                  <a:alpha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51B81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951B8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86A8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0086A8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[Book3]Sheet1!$A$2:$A$7</c:f>
              <c:strCache>
                <c:ptCount val="6"/>
                <c:pt idx="0">
                  <c:v>violence</c:v>
                </c:pt>
                <c:pt idx="1">
                  <c:v>Indecency</c:v>
                </c:pt>
                <c:pt idx="2">
                  <c:v>Dishonesty</c:v>
                </c:pt>
                <c:pt idx="3">
                  <c:v>Vandalism etc.</c:v>
                </c:pt>
                <c:pt idx="4">
                  <c:v>Drugs/other crimes</c:v>
                </c:pt>
                <c:pt idx="5">
                  <c:v>Petty offences</c:v>
                </c:pt>
              </c:strCache>
            </c:strRef>
          </c:cat>
          <c:val>
            <c:numRef>
              <c:f>[Book3]Sheet1!$B$2:$B$7</c:f>
              <c:numCache>
                <c:formatCode>General</c:formatCode>
                <c:ptCount val="6"/>
                <c:pt idx="0">
                  <c:v>533</c:v>
                </c:pt>
                <c:pt idx="1">
                  <c:v>809</c:v>
                </c:pt>
                <c:pt idx="2">
                  <c:v>6988</c:v>
                </c:pt>
                <c:pt idx="3">
                  <c:v>6084</c:v>
                </c:pt>
                <c:pt idx="4">
                  <c:v>5466</c:v>
                </c:pt>
                <c:pt idx="5">
                  <c:v>23237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097409993562125"/>
          <c:y val="0.26040579651225609"/>
          <c:w val="0.5484920517010845"/>
          <c:h val="0.4894295423979382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86A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Sheet1!$A$7:$A$8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  <c:holeSize val="6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45844269466316"/>
          <c:y val="0.13004629629629633"/>
          <c:w val="0.41641666666666666"/>
          <c:h val="0.6940277777777778"/>
        </c:manualLayout>
      </c:layout>
      <c:doughnutChart>
        <c:varyColors val="1"/>
        <c:ser>
          <c:idx val="0"/>
          <c:order val="0"/>
          <c:tx>
            <c:strRef>
              <c:f>Sheet1!$A$12:$A$13</c:f>
              <c:strCache>
                <c:ptCount val="2"/>
                <c:pt idx="0">
                  <c:v>11</c:v>
                </c:pt>
                <c:pt idx="1">
                  <c:v>89</c:v>
                </c:pt>
              </c:strCache>
            </c:strRef>
          </c:tx>
          <c:dPt>
            <c:idx val="0"/>
            <c:bubble3D val="0"/>
            <c:spPr>
              <a:solidFill>
                <a:srgbClr val="0086A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Sheet1!$A$12:$A$13</c:f>
              <c:numCache>
                <c:formatCode>General</c:formatCode>
                <c:ptCount val="2"/>
                <c:pt idx="0">
                  <c:v>11</c:v>
                </c:pt>
                <c:pt idx="1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3"/>
        <c:holeSize val="6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0.33773</cdr:x>
      <cdr:y>0.3409</cdr:y>
    </cdr:from>
    <cdr:to>
      <cdr:x>0.60518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3960" y="1542901"/>
          <a:ext cx="108012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GB" sz="1100" dirty="0" smtClean="0"/>
        </a:p>
        <a:p xmlns:a="http://schemas.openxmlformats.org/drawingml/2006/main">
          <a:pPr algn="ctr"/>
          <a:r>
            <a:rPr lang="en-GB" sz="2800" b="1" dirty="0" smtClean="0">
              <a:solidFill>
                <a:srgbClr val="0086A8"/>
              </a:solidFill>
            </a:rPr>
            <a:t>95.3%</a:t>
          </a:r>
          <a:endParaRPr lang="en-GB" sz="2800" b="1" dirty="0">
            <a:solidFill>
              <a:srgbClr val="0086A8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0.35556</cdr:x>
      <cdr:y>0.40407</cdr:y>
    </cdr:from>
    <cdr:to>
      <cdr:x>0.62301</cdr:x>
      <cdr:y>0.56317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968" y="1828800"/>
          <a:ext cx="108012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 sz="1100" dirty="0" smtClean="0"/>
        </a:p>
        <a:p xmlns:a="http://schemas.openxmlformats.org/drawingml/2006/main">
          <a:pPr algn="ctr"/>
          <a:r>
            <a:rPr lang="en-GB" sz="2800" b="1" dirty="0" smtClean="0">
              <a:solidFill>
                <a:srgbClr val="0086A8"/>
              </a:solidFill>
            </a:rPr>
            <a:t>76%</a:t>
          </a:r>
          <a:endParaRPr lang="en-GB" sz="2800" b="1" dirty="0">
            <a:solidFill>
              <a:srgbClr val="0086A8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0.35556</cdr:x>
      <cdr:y>0.37225</cdr:y>
    </cdr:from>
    <cdr:to>
      <cdr:x>0.62301</cdr:x>
      <cdr:y>0.53135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5968" y="1684784"/>
          <a:ext cx="108012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 sz="1100" dirty="0" smtClean="0"/>
        </a:p>
        <a:p xmlns:a="http://schemas.openxmlformats.org/drawingml/2006/main">
          <a:pPr algn="ctr"/>
          <a:r>
            <a:rPr lang="en-GB" sz="2800" b="1" dirty="0" smtClean="0">
              <a:solidFill>
                <a:srgbClr val="0086A8"/>
              </a:solidFill>
            </a:rPr>
            <a:t>11%</a:t>
          </a:r>
          <a:endParaRPr lang="en-GB" sz="2800" b="1" dirty="0">
            <a:solidFill>
              <a:srgbClr val="0086A8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35BA-8423-45E4-8394-41D8FCFA4A5B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9FC13-7FB8-467F-8DE7-CCD7B4B23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6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9268D-698C-46DB-BE77-D4B0A490D9DD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10904-D845-41F6-9FF8-966242991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8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33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64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15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34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414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28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Negative</a:t>
            </a:r>
            <a:r>
              <a:rPr lang="en-GB" baseline="0" dirty="0" smtClean="0"/>
              <a:t> headlines ceased to be the most common ‘type’ of headline.  Although the headlines still depicted young people being involved in negative actions there was a sense that the tone may have become less emotional.</a:t>
            </a:r>
          </a:p>
          <a:p>
            <a:r>
              <a:rPr lang="en-GB" baseline="0" dirty="0" smtClean="0"/>
              <a:t>Victims – often related to the challenges faced by young people in the economic climate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20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61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2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61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51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Reduction</a:t>
            </a:r>
            <a:r>
              <a:rPr lang="en-GB" baseline="0" dirty="0" smtClean="0"/>
              <a:t> of 78%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24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Reduction of 45%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2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72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Statistically significant increase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0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Only 11% think crime has reduced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22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0086A8"/>
                </a:solidFill>
              </a:rPr>
              <a:t>Scottish research predates recent falls in youth crime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45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0086A8"/>
                </a:solidFill>
              </a:rPr>
              <a:t>More recent research is from </a:t>
            </a:r>
            <a:r>
              <a:rPr lang="en-GB" dirty="0" err="1" smtClean="0">
                <a:solidFill>
                  <a:srgbClr val="0086A8"/>
                </a:solidFill>
              </a:rPr>
              <a:t>E&amp;W</a:t>
            </a:r>
            <a:r>
              <a:rPr lang="en-GB" dirty="0" smtClean="0">
                <a:solidFill>
                  <a:srgbClr val="0086A8"/>
                </a:solidFill>
              </a:rPr>
              <a:t>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95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0904-D845-41F6-9FF8-966242991E0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4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3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9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8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52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4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0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6BB5-E9C7-416B-9C3B-5F79D0608CD2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EFE5-AB6C-4324-BF31-D77E7E012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0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No Offence to ‘</a:t>
            </a:r>
            <a:r>
              <a:rPr lang="en-GB" b="1" dirty="0" err="1" smtClean="0">
                <a:solidFill>
                  <a:srgbClr val="951B81"/>
                </a:solidFill>
              </a:rPr>
              <a:t>Neds</a:t>
            </a:r>
            <a:r>
              <a:rPr lang="en-GB" b="1" dirty="0" smtClean="0">
                <a:solidFill>
                  <a:srgbClr val="951B81"/>
                </a:solidFill>
              </a:rPr>
              <a:t>’</a:t>
            </a:r>
            <a:endParaRPr lang="en-GB" b="1" dirty="0">
              <a:solidFill>
                <a:srgbClr val="951B8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86A8"/>
                </a:solidFill>
              </a:rPr>
              <a:t>Exploring public perceptions and media reporting of young people involved in offending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Perceptions of Crime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Studies tended to find a perception that crime was increasing even when it was falling</a:t>
            </a:r>
          </a:p>
          <a:p>
            <a:pPr marL="457200" indent="-457200"/>
            <a:r>
              <a:rPr lang="en-GB" dirty="0" err="1">
                <a:solidFill>
                  <a:srgbClr val="0086A8"/>
                </a:solidFill>
              </a:rPr>
              <a:t>Ipsos</a:t>
            </a:r>
            <a:r>
              <a:rPr lang="en-GB" dirty="0">
                <a:solidFill>
                  <a:srgbClr val="0086A8"/>
                </a:solidFill>
              </a:rPr>
              <a:t> MORI (2006) survey of 1001 respondents: young people were perceived to commit </a:t>
            </a:r>
            <a:r>
              <a:rPr lang="en-GB" b="1" dirty="0">
                <a:solidFill>
                  <a:srgbClr val="0086A8"/>
                </a:solidFill>
              </a:rPr>
              <a:t>47%</a:t>
            </a:r>
            <a:r>
              <a:rPr lang="en-GB" dirty="0">
                <a:solidFill>
                  <a:srgbClr val="0086A8"/>
                </a:solidFill>
              </a:rPr>
              <a:t> of crimes (on average)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(In Scotland in 2012/13 the actual proportion was </a:t>
            </a:r>
            <a:r>
              <a:rPr lang="en-GB" b="1" dirty="0" smtClean="0">
                <a:solidFill>
                  <a:srgbClr val="0086A8"/>
                </a:solidFill>
              </a:rPr>
              <a:t>16%</a:t>
            </a:r>
            <a:r>
              <a:rPr lang="en-GB" dirty="0" smtClean="0">
                <a:solidFill>
                  <a:srgbClr val="0086A8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Reasons behind the </a:t>
            </a:r>
            <a:br>
              <a:rPr lang="en-GB" b="1" dirty="0" smtClean="0">
                <a:solidFill>
                  <a:srgbClr val="951B81"/>
                </a:solidFill>
              </a:rPr>
            </a:br>
            <a:r>
              <a:rPr lang="en-GB" b="1" dirty="0" smtClean="0">
                <a:solidFill>
                  <a:srgbClr val="951B81"/>
                </a:solidFill>
              </a:rPr>
              <a:t>perceptions?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86A8"/>
                </a:solidFill>
              </a:rPr>
              <a:t>Personal experience </a:t>
            </a:r>
            <a:r>
              <a:rPr lang="en-GB" dirty="0" smtClean="0">
                <a:solidFill>
                  <a:srgbClr val="0086A8"/>
                </a:solidFill>
              </a:rPr>
              <a:t>of crime (the risk of being a victim was 16.9% in 2012/2013)</a:t>
            </a:r>
            <a:endParaRPr lang="en-GB" i="1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86A8"/>
                </a:solidFill>
              </a:rPr>
              <a:t>Contact with young people</a:t>
            </a:r>
            <a:r>
              <a:rPr lang="en-GB" dirty="0" smtClean="0">
                <a:solidFill>
                  <a:srgbClr val="0086A8"/>
                </a:solidFill>
              </a:rPr>
              <a:t>: In </a:t>
            </a:r>
            <a:r>
              <a:rPr lang="en-GB" dirty="0" err="1" smtClean="0">
                <a:solidFill>
                  <a:srgbClr val="0086A8"/>
                </a:solidFill>
              </a:rPr>
              <a:t>SSA</a:t>
            </a:r>
            <a:r>
              <a:rPr lang="en-GB" dirty="0" smtClean="0">
                <a:solidFill>
                  <a:srgbClr val="0086A8"/>
                </a:solidFill>
              </a:rPr>
              <a:t> 2004 biggest concerns were  framed as either a ‘lack of opportunities for young people’ </a:t>
            </a:r>
            <a:r>
              <a:rPr lang="en-GB" u="sng" dirty="0" smtClean="0">
                <a:solidFill>
                  <a:srgbClr val="0086A8"/>
                </a:solidFill>
              </a:rPr>
              <a:t>or</a:t>
            </a:r>
            <a:r>
              <a:rPr lang="en-GB" dirty="0" smtClean="0">
                <a:solidFill>
                  <a:srgbClr val="0086A8"/>
                </a:solidFill>
              </a:rPr>
              <a:t> ‘young people hanging around’ around depending on contact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Reasons behind the </a:t>
            </a:r>
            <a:br>
              <a:rPr lang="en-GB" b="1" dirty="0" smtClean="0">
                <a:solidFill>
                  <a:srgbClr val="951B81"/>
                </a:solidFill>
              </a:rPr>
            </a:br>
            <a:r>
              <a:rPr lang="en-GB" b="1" dirty="0" smtClean="0">
                <a:solidFill>
                  <a:srgbClr val="951B81"/>
                </a:solidFill>
              </a:rPr>
              <a:t>perceptions?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GB" b="1" dirty="0">
                <a:solidFill>
                  <a:srgbClr val="0086A8"/>
                </a:solidFill>
              </a:rPr>
              <a:t>Media</a:t>
            </a:r>
            <a:r>
              <a:rPr lang="en-GB" dirty="0">
                <a:solidFill>
                  <a:srgbClr val="0086A8"/>
                </a:solidFill>
              </a:rPr>
              <a:t>: most common </a:t>
            </a:r>
            <a:r>
              <a:rPr lang="en-GB" dirty="0" smtClean="0">
                <a:solidFill>
                  <a:srgbClr val="0086A8"/>
                </a:solidFill>
              </a:rPr>
              <a:t>sources </a:t>
            </a:r>
            <a:r>
              <a:rPr lang="en-GB" dirty="0">
                <a:solidFill>
                  <a:srgbClr val="0086A8"/>
                </a:solidFill>
              </a:rPr>
              <a:t>of </a:t>
            </a:r>
            <a:r>
              <a:rPr lang="en-GB" dirty="0" smtClean="0">
                <a:solidFill>
                  <a:srgbClr val="0086A8"/>
                </a:solidFill>
              </a:rPr>
              <a:t>crime information in CYCJ survey were:                 Newspapers </a:t>
            </a:r>
            <a:r>
              <a:rPr lang="en-GB" dirty="0">
                <a:solidFill>
                  <a:srgbClr val="0086A8"/>
                </a:solidFill>
              </a:rPr>
              <a:t>(</a:t>
            </a:r>
            <a:r>
              <a:rPr lang="en-GB" b="1" dirty="0">
                <a:solidFill>
                  <a:srgbClr val="0086A8"/>
                </a:solidFill>
              </a:rPr>
              <a:t>100%</a:t>
            </a:r>
            <a:r>
              <a:rPr lang="en-GB" dirty="0">
                <a:solidFill>
                  <a:srgbClr val="0086A8"/>
                </a:solidFill>
              </a:rPr>
              <a:t>); TV News (</a:t>
            </a:r>
            <a:r>
              <a:rPr lang="en-GB" b="1" dirty="0">
                <a:solidFill>
                  <a:srgbClr val="0086A8"/>
                </a:solidFill>
              </a:rPr>
              <a:t>73%</a:t>
            </a:r>
            <a:r>
              <a:rPr lang="en-GB" dirty="0">
                <a:solidFill>
                  <a:srgbClr val="0086A8"/>
                </a:solidFill>
              </a:rPr>
              <a:t>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Sources of information about youth crime </a:t>
            </a:r>
            <a:r>
              <a:rPr lang="en-GB" sz="1800" dirty="0" smtClean="0">
                <a:solidFill>
                  <a:srgbClr val="0086A8"/>
                </a:solidFill>
              </a:rPr>
              <a:t>(Hough and Roberts, 2004)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Media </a:t>
            </a:r>
            <a:r>
              <a:rPr lang="en-GB" b="1" dirty="0" smtClean="0">
                <a:solidFill>
                  <a:srgbClr val="0086A8"/>
                </a:solidFill>
              </a:rPr>
              <a:t>64%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Crimes committed against me or people I know 18%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What other people say 16%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Personal observation 9%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Government statistics 5%</a:t>
            </a: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The role of the media?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“print media influences public opinion on crime trends by increasing coverage of certain crimes disproportionately to the amount of crime in a community” </a:t>
            </a:r>
            <a:r>
              <a:rPr lang="en-GB" sz="1800" dirty="0" smtClean="0">
                <a:solidFill>
                  <a:srgbClr val="0086A8"/>
                </a:solidFill>
              </a:rPr>
              <a:t>Carli (2008)</a:t>
            </a:r>
          </a:p>
          <a:p>
            <a:pPr marL="457200" indent="-457200"/>
            <a:r>
              <a:rPr lang="en-GB" dirty="0">
                <a:solidFill>
                  <a:srgbClr val="0086A8"/>
                </a:solidFill>
              </a:rPr>
              <a:t>“…heavy media consumption had statistically significant relationships with fear of crime and punitive attitudes” </a:t>
            </a:r>
            <a:r>
              <a:rPr lang="en-GB" sz="1100" dirty="0" err="1">
                <a:solidFill>
                  <a:srgbClr val="0086A8"/>
                </a:solidFill>
              </a:rPr>
              <a:t>Boda</a:t>
            </a:r>
            <a:r>
              <a:rPr lang="en-GB" sz="1100" dirty="0">
                <a:solidFill>
                  <a:srgbClr val="0086A8"/>
                </a:solidFill>
              </a:rPr>
              <a:t> and </a:t>
            </a:r>
            <a:r>
              <a:rPr lang="en-GB" sz="1100" dirty="0" err="1">
                <a:solidFill>
                  <a:srgbClr val="0086A8"/>
                </a:solidFill>
              </a:rPr>
              <a:t>Szabó</a:t>
            </a:r>
            <a:r>
              <a:rPr lang="en-GB" sz="1100" dirty="0">
                <a:solidFill>
                  <a:srgbClr val="0086A8"/>
                </a:solidFill>
              </a:rPr>
              <a:t> (2011)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The role of the media?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Certainly media reporting can paint a negative picture of young people</a:t>
            </a:r>
          </a:p>
          <a:p>
            <a:pPr marL="0" indent="0" algn="l">
              <a:buNone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9586" y="3888139"/>
            <a:ext cx="2860994" cy="2007494"/>
            <a:chOff x="551999" y="3410409"/>
            <a:chExt cx="2860994" cy="2007494"/>
          </a:xfrm>
        </p:grpSpPr>
        <p:sp>
          <p:nvSpPr>
            <p:cNvPr id="4" name="Folded Corner 3"/>
            <p:cNvSpPr/>
            <p:nvPr/>
          </p:nvSpPr>
          <p:spPr>
            <a:xfrm rot="20556493">
              <a:off x="551999" y="3451594"/>
              <a:ext cx="2860994" cy="1966309"/>
            </a:xfrm>
            <a:prstGeom prst="foldedCorne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 rot="20542792">
              <a:off x="651960" y="3410409"/>
              <a:ext cx="22151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Rockwell Extra Bold" panose="02060903040505020403" pitchFamily="18" charset="0"/>
                </a:rPr>
                <a:t>Are  our youths the worst in Europe?</a:t>
              </a:r>
              <a:endParaRPr lang="en-GB" sz="2400" dirty="0">
                <a:latin typeface="Rockwell Extra Bold" panose="02060903040505020403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20572334">
              <a:off x="922810" y="4862375"/>
              <a:ext cx="2046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Aberdeen Evening Express, Nov 3 2006</a:t>
              </a:r>
              <a:endParaRPr lang="en-GB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621464" y="2833318"/>
            <a:ext cx="3283395" cy="2248114"/>
            <a:chOff x="2621464" y="2833318"/>
            <a:chExt cx="3283395" cy="2248114"/>
          </a:xfrm>
        </p:grpSpPr>
        <p:sp>
          <p:nvSpPr>
            <p:cNvPr id="14" name="Folded Corner 13"/>
            <p:cNvSpPr/>
            <p:nvPr/>
          </p:nvSpPr>
          <p:spPr>
            <a:xfrm rot="730065">
              <a:off x="2775534" y="2837974"/>
              <a:ext cx="3129325" cy="2243458"/>
            </a:xfrm>
            <a:prstGeom prst="foldedCorne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 rot="716364">
              <a:off x="2799678" y="2833318"/>
              <a:ext cx="310242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Rockwell Extra Bold" panose="02060903040505020403" pitchFamily="18" charset="0"/>
                </a:rPr>
                <a:t>Tough </a:t>
              </a:r>
              <a:r>
                <a:rPr lang="en-GB" sz="2400" dirty="0" err="1" smtClean="0">
                  <a:latin typeface="Rockwell Extra Bold" panose="02060903040505020403" pitchFamily="18" charset="0"/>
                </a:rPr>
                <a:t>ASBOs</a:t>
              </a:r>
              <a:r>
                <a:rPr lang="en-GB" sz="2400" dirty="0" smtClean="0">
                  <a:latin typeface="Rockwell Extra Bold" panose="02060903040505020403" pitchFamily="18" charset="0"/>
                </a:rPr>
                <a:t> ban teenage gang from town centre for five years</a:t>
              </a:r>
              <a:endParaRPr lang="en-GB" sz="2400" dirty="0">
                <a:latin typeface="Rockwell Extra Bold" panose="02060903040505020403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745906">
              <a:off x="2621464" y="4583380"/>
              <a:ext cx="2100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The Scotsman, Oct 25 2006</a:t>
              </a:r>
              <a:endParaRPr lang="en-GB" sz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58971" y="3758752"/>
            <a:ext cx="2860994" cy="2066486"/>
            <a:chOff x="5658971" y="3758752"/>
            <a:chExt cx="2860994" cy="2066486"/>
          </a:xfrm>
        </p:grpSpPr>
        <p:sp>
          <p:nvSpPr>
            <p:cNvPr id="17" name="Folded Corner 16"/>
            <p:cNvSpPr/>
            <p:nvPr/>
          </p:nvSpPr>
          <p:spPr>
            <a:xfrm rot="20556493">
              <a:off x="5658971" y="3858929"/>
              <a:ext cx="2860994" cy="1966309"/>
            </a:xfrm>
            <a:prstGeom prst="foldedCorne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 rot="20542792">
              <a:off x="5749788" y="3758752"/>
              <a:ext cx="260493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Rockwell Extra Bold" panose="02060903040505020403" pitchFamily="18" charset="0"/>
                </a:rPr>
                <a:t>Cops move on 40 youth in new gang blitz</a:t>
              </a:r>
              <a:endParaRPr lang="en-GB" sz="2400" dirty="0">
                <a:latin typeface="Rockwell Extra Bold" panose="02060903040505020403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20572334">
              <a:off x="6043218" y="5351261"/>
              <a:ext cx="22661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Evening Times,  Sept 5 2006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71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Media Reporting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However, does the media get a ‘bad press’?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Analysis of 6 papers across:                  Glasgow; Edinburgh and Aberdeen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Compared headlines relating to young people from a six month period in 2006, to the same six-month period in 2013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Media Reporting: 2006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Almost half of all headlines painted a negative picture of young people (</a:t>
            </a:r>
            <a:r>
              <a:rPr lang="en-GB" b="1" dirty="0" smtClean="0">
                <a:solidFill>
                  <a:srgbClr val="0086A8"/>
                </a:solidFill>
              </a:rPr>
              <a:t>46.6%</a:t>
            </a:r>
            <a:r>
              <a:rPr lang="en-GB" dirty="0" smtClean="0">
                <a:solidFill>
                  <a:srgbClr val="0086A8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“Teen ‘mob’ sprays seat at museum” </a:t>
            </a:r>
          </a:p>
          <a:p>
            <a:pPr marL="400050" lvl="1" indent="0">
              <a:buNone/>
            </a:pPr>
            <a:r>
              <a:rPr lang="en-GB" sz="1500" i="1" dirty="0" smtClean="0"/>
              <a:t>EE, July 22 2006</a:t>
            </a: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“Tougher action needed on </a:t>
            </a:r>
            <a:r>
              <a:rPr lang="en-GB" dirty="0" err="1" smtClean="0">
                <a:latin typeface="Rockwell Extra Bold" panose="02060903040505020403" pitchFamily="18" charset="0"/>
              </a:rPr>
              <a:t>neds</a:t>
            </a:r>
            <a:r>
              <a:rPr lang="en-GB" dirty="0" smtClean="0">
                <a:latin typeface="Rockwell Extra Bold" panose="02060903040505020403" pitchFamily="18" charset="0"/>
              </a:rPr>
              <a:t>”</a:t>
            </a:r>
            <a:endParaRPr lang="en-GB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500" i="1" dirty="0" smtClean="0"/>
              <a:t>ET, Dec 4 2006</a:t>
            </a:r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Only </a:t>
            </a:r>
            <a:r>
              <a:rPr lang="en-GB" b="1" dirty="0" smtClean="0">
                <a:solidFill>
                  <a:srgbClr val="0086A8"/>
                </a:solidFill>
              </a:rPr>
              <a:t>17.2%</a:t>
            </a:r>
            <a:r>
              <a:rPr lang="en-GB" dirty="0" smtClean="0">
                <a:solidFill>
                  <a:srgbClr val="0086A8"/>
                </a:solidFill>
              </a:rPr>
              <a:t> of headlines outlined young people doing something positive</a:t>
            </a: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“Reward for young volunteers” </a:t>
            </a:r>
            <a:endParaRPr lang="en-GB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500" i="1" dirty="0" err="1" smtClean="0"/>
              <a:t>P&amp;J</a:t>
            </a:r>
            <a:r>
              <a:rPr lang="en-GB" sz="1500" i="1" dirty="0" smtClean="0"/>
              <a:t>, Sept 1 2006</a:t>
            </a:r>
            <a:endParaRPr lang="en-GB" sz="1500" i="1" dirty="0"/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The rest were either neutral (</a:t>
            </a:r>
            <a:r>
              <a:rPr lang="en-GB" b="1" dirty="0" smtClean="0">
                <a:solidFill>
                  <a:srgbClr val="0086A8"/>
                </a:solidFill>
              </a:rPr>
              <a:t>15.2%</a:t>
            </a:r>
            <a:r>
              <a:rPr lang="en-GB" dirty="0" smtClean="0">
                <a:solidFill>
                  <a:srgbClr val="0086A8"/>
                </a:solidFill>
              </a:rPr>
              <a:t>) or reported the young person to be a victim of crime or other circumstances (</a:t>
            </a:r>
            <a:r>
              <a:rPr lang="en-GB" b="1" dirty="0" smtClean="0">
                <a:solidFill>
                  <a:srgbClr val="0086A8"/>
                </a:solidFill>
              </a:rPr>
              <a:t>21%</a:t>
            </a:r>
            <a:r>
              <a:rPr lang="en-GB" dirty="0" smtClean="0">
                <a:solidFill>
                  <a:srgbClr val="0086A8"/>
                </a:solidFill>
              </a:rPr>
              <a:t>).</a:t>
            </a: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“Teenagers in China to sit Highers” </a:t>
            </a:r>
            <a:endParaRPr lang="en-GB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500" i="1" dirty="0" smtClean="0"/>
              <a:t>Scotland on Sunday, Sept 3 2006</a:t>
            </a:r>
            <a:endParaRPr lang="en-GB" sz="1500" i="1" dirty="0"/>
          </a:p>
          <a:p>
            <a:pPr marL="457200" indent="-457200"/>
            <a:endParaRPr lang="en-GB" dirty="0" smtClean="0">
              <a:solidFill>
                <a:srgbClr val="0086A8"/>
              </a:solidFill>
            </a:endParaRPr>
          </a:p>
          <a:p>
            <a:pPr marL="457200" indent="-457200"/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4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Media Reporting: 2013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There was a notable decrease in headlines that painted a negative picture of young people (</a:t>
            </a:r>
            <a:r>
              <a:rPr lang="en-GB" b="1" dirty="0" smtClean="0">
                <a:solidFill>
                  <a:srgbClr val="0086A8"/>
                </a:solidFill>
              </a:rPr>
              <a:t>28.9</a:t>
            </a:r>
            <a:r>
              <a:rPr lang="en-GB" dirty="0" smtClean="0">
                <a:solidFill>
                  <a:srgbClr val="0086A8"/>
                </a:solidFill>
              </a:rPr>
              <a:t>%, compared to 46.6% in 2006)</a:t>
            </a:r>
          </a:p>
          <a:p>
            <a:pPr marL="400050" lvl="1" indent="0">
              <a:buNone/>
            </a:pPr>
            <a:r>
              <a:rPr lang="en-GB" sz="3100" dirty="0">
                <a:latin typeface="Rockwell Extra Bold" panose="02060903040505020403" pitchFamily="18" charset="0"/>
              </a:rPr>
              <a:t>“</a:t>
            </a:r>
            <a:r>
              <a:rPr lang="en-GB" sz="3100" dirty="0" smtClean="0">
                <a:latin typeface="Rockwell Extra Bold" panose="02060903040505020403" pitchFamily="18" charset="0"/>
              </a:rPr>
              <a:t>Teenager admits travel fraud charges” </a:t>
            </a:r>
            <a:endParaRPr lang="en-GB" sz="3100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700" i="1" dirty="0" smtClean="0"/>
              <a:t>The Herald, Aug 17 2013</a:t>
            </a:r>
          </a:p>
          <a:p>
            <a:pPr marL="400050" lvl="1" indent="0">
              <a:buNone/>
            </a:pPr>
            <a:r>
              <a:rPr lang="en-GB" sz="3100" dirty="0" smtClean="0">
                <a:latin typeface="Rockwell Extra Bold" panose="02060903040505020403" pitchFamily="18" charset="0"/>
              </a:rPr>
              <a:t>“Gang of 40 young thieves causes havoc” </a:t>
            </a:r>
            <a:endParaRPr lang="en-GB" sz="3100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700" i="1" dirty="0" err="1" smtClean="0"/>
              <a:t>P&amp;J</a:t>
            </a:r>
            <a:r>
              <a:rPr lang="en-GB" sz="1700" i="1" dirty="0" smtClean="0"/>
              <a:t>, Sept 20 2013</a:t>
            </a:r>
            <a:endParaRPr lang="en-GB" sz="1500" i="1" dirty="0"/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There was an increase in headlines that describe young people as a victim of crime or circumstance  (</a:t>
            </a:r>
            <a:r>
              <a:rPr lang="en-GB" b="1" dirty="0" smtClean="0">
                <a:solidFill>
                  <a:srgbClr val="0086A8"/>
                </a:solidFill>
              </a:rPr>
              <a:t>31.1%</a:t>
            </a:r>
            <a:r>
              <a:rPr lang="en-GB" dirty="0" smtClean="0">
                <a:solidFill>
                  <a:srgbClr val="0086A8"/>
                </a:solidFill>
              </a:rPr>
              <a:t>, compared to 21%)</a:t>
            </a: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“Criminal records ruin young lives” </a:t>
            </a:r>
            <a:endParaRPr lang="en-GB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600" i="1" dirty="0" smtClean="0"/>
              <a:t>Scotland on Sunday, Nov 3 2013</a:t>
            </a:r>
            <a:endParaRPr lang="en-GB" sz="1600" i="1" dirty="0"/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There was an increase in headlines that were neutral about young people (</a:t>
            </a:r>
            <a:r>
              <a:rPr lang="en-GB" b="1" dirty="0" smtClean="0">
                <a:solidFill>
                  <a:srgbClr val="0086A8"/>
                </a:solidFill>
              </a:rPr>
              <a:t>22.5%</a:t>
            </a:r>
            <a:r>
              <a:rPr lang="en-GB" dirty="0" smtClean="0">
                <a:solidFill>
                  <a:srgbClr val="0086A8"/>
                </a:solidFill>
              </a:rPr>
              <a:t> compared to 15.2%)</a:t>
            </a: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“Referendum drive to get young voters” </a:t>
            </a:r>
            <a:endParaRPr lang="en-GB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600" i="1" dirty="0" smtClean="0"/>
              <a:t>ET, Oct 1 2013</a:t>
            </a:r>
            <a:endParaRPr lang="en-GB" sz="1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2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Media Reporting: 2013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However, only </a:t>
            </a:r>
            <a:r>
              <a:rPr lang="en-GB" b="1" dirty="0" smtClean="0">
                <a:solidFill>
                  <a:srgbClr val="0086A8"/>
                </a:solidFill>
              </a:rPr>
              <a:t>17.4%</a:t>
            </a:r>
            <a:r>
              <a:rPr lang="en-GB" dirty="0" smtClean="0">
                <a:solidFill>
                  <a:srgbClr val="0086A8"/>
                </a:solidFill>
              </a:rPr>
              <a:t> </a:t>
            </a:r>
            <a:r>
              <a:rPr lang="en-GB" dirty="0">
                <a:solidFill>
                  <a:srgbClr val="0086A8"/>
                </a:solidFill>
              </a:rPr>
              <a:t>of headlines outlined young people </a:t>
            </a:r>
            <a:r>
              <a:rPr lang="en-GB" dirty="0" smtClean="0">
                <a:solidFill>
                  <a:srgbClr val="0086A8"/>
                </a:solidFill>
              </a:rPr>
              <a:t>achieving something positive (compared to </a:t>
            </a:r>
            <a:r>
              <a:rPr lang="en-GB" b="1" dirty="0" smtClean="0">
                <a:solidFill>
                  <a:srgbClr val="0086A8"/>
                </a:solidFill>
              </a:rPr>
              <a:t>17.2%</a:t>
            </a:r>
            <a:r>
              <a:rPr lang="en-GB" dirty="0" smtClean="0">
                <a:solidFill>
                  <a:srgbClr val="0086A8"/>
                </a:solidFill>
              </a:rPr>
              <a:t> in 2006)</a:t>
            </a:r>
            <a:endParaRPr lang="en-GB" dirty="0">
              <a:solidFill>
                <a:srgbClr val="0086A8"/>
              </a:solidFill>
            </a:endParaRPr>
          </a:p>
          <a:p>
            <a:pPr marL="400050" lvl="1" indent="0">
              <a:buNone/>
            </a:pPr>
            <a:r>
              <a:rPr lang="en-GB" dirty="0" smtClean="0">
                <a:latin typeface="Rockwell Extra Bold" panose="02060903040505020403" pitchFamily="18" charset="0"/>
              </a:rPr>
              <a:t>“Teenagers march in support of their deported classmates” </a:t>
            </a:r>
            <a:endParaRPr lang="en-GB" dirty="0">
              <a:latin typeface="Rockwell Extra Bold" panose="02060903040505020403" pitchFamily="18" charset="0"/>
            </a:endParaRPr>
          </a:p>
          <a:p>
            <a:pPr marL="400050" lvl="1" indent="0">
              <a:buNone/>
            </a:pPr>
            <a:r>
              <a:rPr lang="en-GB" sz="1300" i="1" dirty="0" smtClean="0"/>
              <a:t>The Herald, Oct 18 2013</a:t>
            </a:r>
          </a:p>
          <a:p>
            <a:pPr marL="400050" lvl="1" indent="0">
              <a:buNone/>
            </a:pPr>
            <a:r>
              <a:rPr lang="en-GB" sz="2400" dirty="0" smtClean="0">
                <a:latin typeface="Rockwell Extra Bold" panose="02060903040505020403" pitchFamily="18" charset="0"/>
              </a:rPr>
              <a:t>“Young choir raises £450 for charity”</a:t>
            </a:r>
          </a:p>
          <a:p>
            <a:pPr marL="400050" lvl="1" indent="0">
              <a:buNone/>
            </a:pPr>
            <a:r>
              <a:rPr lang="en-GB" sz="1300" i="1" dirty="0" smtClean="0">
                <a:latin typeface="+mj-lt"/>
              </a:rPr>
              <a:t>EE, Dec 27 2013</a:t>
            </a:r>
            <a:endParaRPr lang="en-GB" sz="1300" i="1" dirty="0">
              <a:latin typeface="+mj-lt"/>
            </a:endParaRPr>
          </a:p>
          <a:p>
            <a:pPr marL="400050" lvl="1" indent="0">
              <a:buNone/>
            </a:pPr>
            <a:endParaRPr lang="en-GB" i="1" dirty="0" smtClean="0">
              <a:solidFill>
                <a:srgbClr val="0086A8"/>
              </a:solidFill>
            </a:endParaRPr>
          </a:p>
          <a:p>
            <a:pPr marL="457200" indent="-457200"/>
            <a:endParaRPr lang="en-GB" i="1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Media Reporting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86A8"/>
                </a:solidFill>
              </a:rPr>
              <a:t>2006</a:t>
            </a:r>
            <a:endParaRPr lang="en-GB" dirty="0">
              <a:solidFill>
                <a:srgbClr val="0086A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1,088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“thug” 103 (9.5%)</a:t>
            </a:r>
          </a:p>
          <a:p>
            <a:pPr marL="457200" indent="-457200"/>
            <a:r>
              <a:rPr lang="en-GB" dirty="0">
                <a:solidFill>
                  <a:srgbClr val="0086A8"/>
                </a:solidFill>
              </a:rPr>
              <a:t>“knife” </a:t>
            </a:r>
            <a:r>
              <a:rPr lang="en-GB" dirty="0" smtClean="0">
                <a:solidFill>
                  <a:srgbClr val="0086A8"/>
                </a:solidFill>
              </a:rPr>
              <a:t>32 (2.9%)</a:t>
            </a:r>
            <a:endParaRPr lang="en-GB" dirty="0">
              <a:solidFill>
                <a:srgbClr val="0086A8"/>
              </a:solidFill>
            </a:endParaRPr>
          </a:p>
          <a:p>
            <a:pPr marL="457200" indent="-457200"/>
            <a:r>
              <a:rPr lang="en-GB" dirty="0">
                <a:solidFill>
                  <a:srgbClr val="0086A8"/>
                </a:solidFill>
              </a:rPr>
              <a:t>“gang” </a:t>
            </a:r>
            <a:r>
              <a:rPr lang="en-GB" dirty="0" smtClean="0">
                <a:solidFill>
                  <a:srgbClr val="0086A8"/>
                </a:solidFill>
              </a:rPr>
              <a:t>25 (2.3%)</a:t>
            </a:r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“yob” 9 (0.8%)</a:t>
            </a: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“ned” 9 (0.8%)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778085"/>
                </a:solidFill>
              </a:rPr>
              <a:t>2013</a:t>
            </a:r>
            <a:endParaRPr lang="en-GB" dirty="0">
              <a:solidFill>
                <a:srgbClr val="778085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78085"/>
                </a:solidFill>
              </a:rPr>
              <a:t>768</a:t>
            </a:r>
          </a:p>
          <a:p>
            <a:r>
              <a:rPr lang="en-GB" dirty="0" smtClean="0">
                <a:solidFill>
                  <a:srgbClr val="778085"/>
                </a:solidFill>
              </a:rPr>
              <a:t>“thug” 48 (6.3%)</a:t>
            </a:r>
          </a:p>
          <a:p>
            <a:r>
              <a:rPr lang="en-GB" dirty="0" smtClean="0">
                <a:solidFill>
                  <a:srgbClr val="778085"/>
                </a:solidFill>
              </a:rPr>
              <a:t>“knife” 10 (1.3%)</a:t>
            </a:r>
          </a:p>
          <a:p>
            <a:r>
              <a:rPr lang="en-GB" dirty="0" smtClean="0">
                <a:solidFill>
                  <a:srgbClr val="778085"/>
                </a:solidFill>
              </a:rPr>
              <a:t>“gang” 6 (0.8%)</a:t>
            </a:r>
          </a:p>
          <a:p>
            <a:r>
              <a:rPr lang="en-GB" dirty="0" smtClean="0">
                <a:solidFill>
                  <a:srgbClr val="778085"/>
                </a:solidFill>
              </a:rPr>
              <a:t>“yob” 0 (0%)</a:t>
            </a:r>
          </a:p>
          <a:p>
            <a:r>
              <a:rPr lang="en-GB" dirty="0" smtClean="0">
                <a:solidFill>
                  <a:srgbClr val="778085"/>
                </a:solidFill>
              </a:rPr>
              <a:t>“ned” 1 (0.1%)</a:t>
            </a:r>
            <a:endParaRPr lang="en-GB" dirty="0">
              <a:solidFill>
                <a:srgbClr val="778085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Youth crime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The vast majority of young people do not get involved in offending behaviour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SPPF</a:t>
            </a:r>
            <a:r>
              <a:rPr lang="en-GB" sz="1100" dirty="0" smtClean="0"/>
              <a:t>, 2013; </a:t>
            </a:r>
            <a:r>
              <a:rPr lang="en-GB" sz="1100" dirty="0" err="1" smtClean="0"/>
              <a:t>GRO</a:t>
            </a:r>
            <a:r>
              <a:rPr lang="en-GB" sz="1100" dirty="0" smtClean="0"/>
              <a:t>(S), 2012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666952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4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What is behind the </a:t>
            </a:r>
            <a:br>
              <a:rPr lang="en-GB" b="1" dirty="0" smtClean="0">
                <a:solidFill>
                  <a:srgbClr val="951B81"/>
                </a:solidFill>
              </a:rPr>
            </a:br>
            <a:r>
              <a:rPr lang="en-GB" b="1" dirty="0" smtClean="0">
                <a:solidFill>
                  <a:srgbClr val="951B81"/>
                </a:solidFill>
              </a:rPr>
              <a:t>change?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Less stories about young people in general?</a:t>
            </a:r>
          </a:p>
          <a:p>
            <a:pPr marL="457200" indent="-457200"/>
            <a:r>
              <a:rPr lang="en-GB" dirty="0">
                <a:solidFill>
                  <a:srgbClr val="0086A8"/>
                </a:solidFill>
              </a:rPr>
              <a:t>Less crime?</a:t>
            </a:r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Changes in the media?</a:t>
            </a:r>
          </a:p>
          <a:p>
            <a:pPr marL="457200" indent="-457200"/>
            <a:r>
              <a:rPr lang="en-GB" dirty="0" smtClean="0">
                <a:solidFill>
                  <a:srgbClr val="0086A8"/>
                </a:solidFill>
              </a:rPr>
              <a:t>Societal changes?</a:t>
            </a:r>
          </a:p>
          <a:p>
            <a:pPr marL="457200" indent="-457200"/>
            <a:endParaRPr lang="en-GB" dirty="0">
              <a:solidFill>
                <a:srgbClr val="0086A8"/>
              </a:solidFill>
            </a:endParaRPr>
          </a:p>
          <a:p>
            <a:pPr marL="457200" indent="-457200"/>
            <a:endParaRPr lang="en-GB" i="1" dirty="0" smtClean="0">
              <a:solidFill>
                <a:srgbClr val="0086A8"/>
              </a:solidFill>
            </a:endParaRPr>
          </a:p>
          <a:p>
            <a:pPr marL="457200" indent="-457200"/>
            <a:endParaRPr lang="en-GB" i="1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Conclusions?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>
                <a:solidFill>
                  <a:srgbClr val="0086A8"/>
                </a:solidFill>
              </a:rPr>
              <a:t>Whatever the reason these are positive changes.</a:t>
            </a:r>
          </a:p>
          <a:p>
            <a:pPr marL="457200" indent="-457200"/>
            <a:r>
              <a:rPr lang="en-GB" dirty="0">
                <a:solidFill>
                  <a:srgbClr val="0086A8"/>
                </a:solidFill>
              </a:rPr>
              <a:t>However, given that </a:t>
            </a:r>
            <a:r>
              <a:rPr lang="en-GB" dirty="0" smtClean="0">
                <a:solidFill>
                  <a:srgbClr val="0086A8"/>
                </a:solidFill>
              </a:rPr>
              <a:t>less </a:t>
            </a:r>
            <a:r>
              <a:rPr lang="en-GB" b="1" dirty="0">
                <a:solidFill>
                  <a:srgbClr val="0086A8"/>
                </a:solidFill>
              </a:rPr>
              <a:t>5%</a:t>
            </a:r>
            <a:r>
              <a:rPr lang="en-GB" dirty="0">
                <a:solidFill>
                  <a:srgbClr val="0086A8"/>
                </a:solidFill>
              </a:rPr>
              <a:t> of young people were involved in any level of offending is this still a fair reflection of young people in the media?</a:t>
            </a:r>
          </a:p>
          <a:p>
            <a:pPr marL="457200" indent="-457200"/>
            <a:endParaRPr lang="en-GB" dirty="0">
              <a:solidFill>
                <a:srgbClr val="0086A8"/>
              </a:solidFill>
            </a:endParaRPr>
          </a:p>
          <a:p>
            <a:pPr marL="457200" indent="-457200"/>
            <a:endParaRPr lang="en-GB" i="1" dirty="0" smtClean="0">
              <a:solidFill>
                <a:srgbClr val="0086A8"/>
              </a:solidFill>
            </a:endParaRPr>
          </a:p>
          <a:p>
            <a:pPr marL="457200" indent="-457200"/>
            <a:endParaRPr lang="en-GB" i="1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Youth crime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Youth crime has steadily fallen since 2006/07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SCRA</a:t>
            </a:r>
            <a:r>
              <a:rPr lang="en-GB" sz="1100" dirty="0" smtClean="0"/>
              <a:t> (2013)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779002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13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Youth crime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Youth crime has steadily fallen since 2006/07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SPPF</a:t>
            </a:r>
            <a:r>
              <a:rPr lang="en-GB" sz="1100" dirty="0" smtClean="0"/>
              <a:t> (2013)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532749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78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Youth crime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Youth crime has fallen at a faster rate that adult crime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SPPF</a:t>
            </a:r>
            <a:r>
              <a:rPr lang="en-GB" sz="1100" dirty="0" smtClean="0"/>
              <a:t> (2013)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251790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86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Youth crime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The majority of youth crime involves petty or nuisance crime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SPPF</a:t>
            </a:r>
            <a:r>
              <a:rPr lang="en-GB" sz="1100" dirty="0" smtClean="0"/>
              <a:t> (2013)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95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Perceptions of Crime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76% of the general public perceive crime in their area to have stayed the same or reduced in the past two years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SCJS</a:t>
            </a:r>
            <a:r>
              <a:rPr lang="en-GB" sz="1100" dirty="0" smtClean="0"/>
              <a:t> (2014)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272425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94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51B81"/>
                </a:solidFill>
              </a:rPr>
              <a:t>Perceptions of Crime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However you could also say that 85% of the public think crime has stayed the same or increased in the past two years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Adults overestimate their likelihood of being a victim of crime (i.e. burglary </a:t>
            </a:r>
            <a:r>
              <a:rPr lang="en-GB" dirty="0" err="1" smtClean="0">
                <a:solidFill>
                  <a:srgbClr val="0086A8"/>
                </a:solidFill>
              </a:rPr>
              <a:t>6x</a:t>
            </a:r>
            <a:r>
              <a:rPr lang="en-GB" dirty="0" smtClean="0">
                <a:solidFill>
                  <a:srgbClr val="0086A8"/>
                </a:solidFill>
              </a:rPr>
              <a:t> overestimated)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r>
              <a:rPr lang="en-GB" sz="1100" dirty="0" err="1" smtClean="0"/>
              <a:t>SCJS</a:t>
            </a:r>
            <a:r>
              <a:rPr lang="en-GB" sz="1100" dirty="0" smtClean="0"/>
              <a:t> (2014)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717418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26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951B81"/>
                </a:solidFill>
              </a:rPr>
              <a:t>Perceptions of </a:t>
            </a:r>
            <a:br>
              <a:rPr lang="en-GB" b="1" dirty="0" smtClean="0">
                <a:solidFill>
                  <a:srgbClr val="951B81"/>
                </a:solidFill>
              </a:rPr>
            </a:br>
            <a:r>
              <a:rPr lang="en-GB" b="1" u="sng" dirty="0" smtClean="0">
                <a:solidFill>
                  <a:srgbClr val="951B81"/>
                </a:solidFill>
              </a:rPr>
              <a:t>youth</a:t>
            </a:r>
            <a:r>
              <a:rPr lang="en-GB" b="1" dirty="0" smtClean="0">
                <a:solidFill>
                  <a:srgbClr val="951B81"/>
                </a:solidFill>
              </a:rPr>
              <a:t> crime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In 2004, </a:t>
            </a:r>
            <a:r>
              <a:rPr lang="en-GB" b="1" dirty="0" smtClean="0">
                <a:solidFill>
                  <a:srgbClr val="0086A8"/>
                </a:solidFill>
              </a:rPr>
              <a:t>60%</a:t>
            </a:r>
            <a:r>
              <a:rPr lang="en-GB" dirty="0" smtClean="0">
                <a:solidFill>
                  <a:srgbClr val="0086A8"/>
                </a:solidFill>
              </a:rPr>
              <a:t> of respondents to the Scottish Social Attitudes Survey think that young people’s behaviour was worse than it was in the past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86A8"/>
                </a:solidFill>
              </a:rPr>
              <a:t>69%</a:t>
            </a:r>
            <a:r>
              <a:rPr lang="en-GB" dirty="0" smtClean="0">
                <a:solidFill>
                  <a:srgbClr val="0086A8"/>
                </a:solidFill>
              </a:rPr>
              <a:t> thought that youth crime was higher than a decade ago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86A8"/>
                </a:solidFill>
              </a:rPr>
              <a:t>Up to </a:t>
            </a:r>
            <a:r>
              <a:rPr lang="en-GB" b="1" dirty="0" smtClean="0">
                <a:solidFill>
                  <a:srgbClr val="0086A8"/>
                </a:solidFill>
              </a:rPr>
              <a:t>two-thirds</a:t>
            </a:r>
            <a:r>
              <a:rPr lang="en-GB" dirty="0" smtClean="0">
                <a:solidFill>
                  <a:srgbClr val="0086A8"/>
                </a:solidFill>
              </a:rPr>
              <a:t> of respondents thought that various types of youth crime-related problems (groups of young people hanging around; vandalism etc.) were common in their area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86A8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86A8"/>
              </a:solidFill>
            </a:endParaRPr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 smtClean="0"/>
          </a:p>
          <a:p>
            <a:pPr marL="0" indent="0" algn="l">
              <a:buNone/>
            </a:pPr>
            <a:endParaRPr lang="en-GB" sz="1100" dirty="0"/>
          </a:p>
          <a:p>
            <a:pPr marL="0" indent="0" algn="l">
              <a:buNone/>
            </a:pPr>
            <a:endParaRPr lang="en-GB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512168" cy="101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78085"/>
                </a:solidFill>
              </a:rPr>
              <a:t>www.cycj.org.uk</a:t>
            </a:r>
            <a:endParaRPr lang="en-GB" sz="1400" dirty="0">
              <a:solidFill>
                <a:srgbClr val="77808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453336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78085"/>
                </a:solidFill>
              </a:rPr>
              <a:t>d</a:t>
            </a:r>
            <a:r>
              <a:rPr lang="en-GB" sz="1400" dirty="0" smtClean="0">
                <a:solidFill>
                  <a:srgbClr val="778085"/>
                </a:solidFill>
              </a:rPr>
              <a:t>eveloping, supporting &amp; understanding youth justice</a:t>
            </a:r>
            <a:endParaRPr lang="en-GB" sz="1400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CYCJ PP template</Template>
  <TotalTime>942</TotalTime>
  <Words>1312</Words>
  <Application>Microsoft Office PowerPoint</Application>
  <PresentationFormat>On-screen Show (4:3)</PresentationFormat>
  <Paragraphs>297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Rockwell Extra Bold</vt:lpstr>
      <vt:lpstr>Office Theme</vt:lpstr>
      <vt:lpstr>No Offence to ‘Neds’</vt:lpstr>
      <vt:lpstr>Youth crime in Scotland</vt:lpstr>
      <vt:lpstr>Youth crime in Scotland</vt:lpstr>
      <vt:lpstr>Youth crime in Scotland</vt:lpstr>
      <vt:lpstr>Youth crime in Scotland</vt:lpstr>
      <vt:lpstr>Youth crime in Scotland</vt:lpstr>
      <vt:lpstr>Perceptions of Crime</vt:lpstr>
      <vt:lpstr>Perceptions of Crime</vt:lpstr>
      <vt:lpstr>Perceptions of  youth crime</vt:lpstr>
      <vt:lpstr>Perceptions of Crime</vt:lpstr>
      <vt:lpstr>Reasons behind the  perceptions?</vt:lpstr>
      <vt:lpstr>Reasons behind the  perceptions?</vt:lpstr>
      <vt:lpstr>The role of the media?</vt:lpstr>
      <vt:lpstr>The role of the media?</vt:lpstr>
      <vt:lpstr>Media Reporting</vt:lpstr>
      <vt:lpstr>Media Reporting: 2006</vt:lpstr>
      <vt:lpstr>Media Reporting: 2013</vt:lpstr>
      <vt:lpstr>Media Reporting: 2013</vt:lpstr>
      <vt:lpstr>Media Reporting</vt:lpstr>
      <vt:lpstr>What is behind the  change?</vt:lpstr>
      <vt:lpstr>Conclusions?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Offence to ‘Neds’</dc:title>
  <dc:creator>Nina Vaswani</dc:creator>
  <cp:lastModifiedBy>Nina Vaswani</cp:lastModifiedBy>
  <cp:revision>50</cp:revision>
  <cp:lastPrinted>2014-04-28T12:34:25Z</cp:lastPrinted>
  <dcterms:created xsi:type="dcterms:W3CDTF">2014-04-22T13:48:54Z</dcterms:created>
  <dcterms:modified xsi:type="dcterms:W3CDTF">2014-04-28T14:56:01Z</dcterms:modified>
</cp:coreProperties>
</file>