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5.xml" ContentType="application/vnd.openxmlformats-officedocument.drawingml.chart+xml"/>
  <Override PartName="/ppt/theme/themeOverride4.xml" ContentType="application/vnd.openxmlformats-officedocument.themeOverride+xml"/>
  <Override PartName="/ppt/notesSlides/notesSlide5.xml" ContentType="application/vnd.openxmlformats-officedocument.presentationml.notesSlide+xml"/>
  <Override PartName="/ppt/charts/chart6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5.xml" ContentType="application/vnd.openxmlformats-officedocument.themeOverride+xml"/>
  <Override PartName="/ppt/drawings/drawing2.xml" ContentType="application/vnd.openxmlformats-officedocument.drawingml.chartshapes+xml"/>
  <Override PartName="/ppt/notesSlides/notesSlide6.xml" ContentType="application/vnd.openxmlformats-officedocument.presentationml.notesSlide+xml"/>
  <Override PartName="/ppt/charts/chart7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6.xml" ContentType="application/vnd.openxmlformats-officedocument.themeOverride+xml"/>
  <Override PartName="/ppt/drawings/drawing3.xml" ContentType="application/vnd.openxmlformats-officedocument.drawingml.chartshapes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9" r:id="rId3"/>
    <p:sldId id="257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1" r:id="rId15"/>
    <p:sldId id="270" r:id="rId16"/>
    <p:sldId id="273" r:id="rId17"/>
    <p:sldId id="274" r:id="rId18"/>
    <p:sldId id="275" r:id="rId19"/>
    <p:sldId id="272" r:id="rId20"/>
    <p:sldId id="276" r:id="rId21"/>
    <p:sldId id="277" r:id="rId22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78085"/>
    <a:srgbClr val="0086A8"/>
    <a:srgbClr val="951B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24" autoAdjust="0"/>
    <p:restoredTop sz="70480" autoAdjust="0"/>
  </p:normalViewPr>
  <p:slideViewPr>
    <p:cSldViewPr>
      <p:cViewPr varScale="1">
        <p:scale>
          <a:sx n="77" d="100"/>
          <a:sy n="77" d="100"/>
        </p:scale>
        <p:origin x="390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5" Type="http://schemas.openxmlformats.org/officeDocument/2006/relationships/chartUserShapes" Target="../drawings/drawing1.xml"/><Relationship Id="rId4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1.bin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2.bin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3.bin"/><Relationship Id="rId1" Type="http://schemas.openxmlformats.org/officeDocument/2006/relationships/themeOverride" Target="../theme/themeOverride4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3.xml"/><Relationship Id="rId1" Type="http://schemas.microsoft.com/office/2011/relationships/chartStyle" Target="style3.xml"/><Relationship Id="rId5" Type="http://schemas.openxmlformats.org/officeDocument/2006/relationships/chartUserShapes" Target="../drawings/drawing2.xml"/><Relationship Id="rId4" Type="http://schemas.openxmlformats.org/officeDocument/2006/relationships/package" Target="../embeddings/Microsoft_Excel_Worksheet2.xlsx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6.xml"/><Relationship Id="rId2" Type="http://schemas.microsoft.com/office/2011/relationships/chartColorStyle" Target="colors4.xml"/><Relationship Id="rId1" Type="http://schemas.microsoft.com/office/2011/relationships/chartStyle" Target="style4.xml"/><Relationship Id="rId5" Type="http://schemas.openxmlformats.org/officeDocument/2006/relationships/chartUserShapes" Target="../drawings/drawing3.xml"/><Relationship Id="rId4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9525082949536968"/>
          <c:y val="0.19586704531168284"/>
          <c:w val="0.52333481899668199"/>
          <c:h val="0.46698128111078241"/>
        </c:manualLayout>
      </c:layout>
      <c:doughnutChart>
        <c:varyColors val="1"/>
        <c:ser>
          <c:idx val="0"/>
          <c:order val="0"/>
          <c:spPr>
            <a:solidFill>
              <a:srgbClr val="0086A8"/>
            </a:solidFill>
          </c:spPr>
          <c:dPt>
            <c:idx val="0"/>
            <c:bubble3D val="0"/>
            <c:spPr>
              <a:solidFill>
                <a:srgbClr val="0086A8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ysClr val="window" lastClr="FFFFFF">
                  <a:alpha val="50000"/>
                </a:sysClr>
              </a:solidFill>
              <a:ln w="19050">
                <a:solidFill>
                  <a:schemeClr val="lt1"/>
                </a:solidFill>
              </a:ln>
              <a:effectLst/>
            </c:spPr>
          </c:dPt>
          <c:val>
            <c:numRef>
              <c:f>Sheet1!$A$1:$A$2</c:f>
              <c:numCache>
                <c:formatCode>General</c:formatCode>
                <c:ptCount val="2"/>
                <c:pt idx="0">
                  <c:v>95.3</c:v>
                </c:pt>
                <c:pt idx="1">
                  <c:v>4.7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117"/>
        <c:holeSize val="69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  <c:userShapes r:id="rId5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2545337493190709"/>
          <c:y val="3.6478424591628346E-2"/>
          <c:w val="0.81552914376269003"/>
          <c:h val="0.8518850021531329"/>
        </c:manualLayout>
      </c:layout>
      <c:areaChart>
        <c:grouping val="standard"/>
        <c:varyColors val="0"/>
        <c:ser>
          <c:idx val="0"/>
          <c:order val="0"/>
          <c:spPr>
            <a:solidFill>
              <a:srgbClr val="0086A8"/>
            </a:solidFill>
            <a:ln>
              <a:noFill/>
            </a:ln>
            <a:effectLst/>
          </c:spPr>
          <c:dLbls>
            <c:dLbl>
              <c:idx val="0"/>
              <c:layout>
                <c:manualLayout>
                  <c:x val="1.6095181498539082E-2"/>
                  <c:y val="-0.38991657686993908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6.2893081761005712E-3"/>
                  <c:y val="-0.40629784202831531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5.9831129599366005E-2"/>
                  <c:y val="-0.2819375677618222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-3.1446540880503146E-3"/>
                  <c:y val="-0.16916576648991608"/>
                </c:manualLayout>
              </c:layout>
              <c:tx>
                <c:rich>
                  <a:bodyPr/>
                  <a:lstStyle/>
                  <a:p>
                    <a:fld id="{0AC10A79-2061-483B-9D5D-D6B4C139F3D9}" type="VALUE">
                      <a:rPr lang="en-US" sz="1400"/>
                      <a:pPr/>
                      <a:t>[VALUE]</a:t>
                    </a:fld>
                    <a:endParaRPr lang="en-GB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'[DATA for report.xlsx]youth offending'!$A$33:$J$33</c:f>
              <c:strCache>
                <c:ptCount val="10"/>
                <c:pt idx="0">
                  <c:v>2003/4</c:v>
                </c:pt>
                <c:pt idx="1">
                  <c:v>2004/5</c:v>
                </c:pt>
                <c:pt idx="2">
                  <c:v>2005/6</c:v>
                </c:pt>
                <c:pt idx="3">
                  <c:v>2006/7</c:v>
                </c:pt>
                <c:pt idx="4">
                  <c:v>2007/8</c:v>
                </c:pt>
                <c:pt idx="5">
                  <c:v>2008/9</c:v>
                </c:pt>
                <c:pt idx="6">
                  <c:v>2009/10</c:v>
                </c:pt>
                <c:pt idx="7">
                  <c:v>2010/11</c:v>
                </c:pt>
                <c:pt idx="8">
                  <c:v>2011/12</c:v>
                </c:pt>
                <c:pt idx="9">
                  <c:v>2012/13</c:v>
                </c:pt>
              </c:strCache>
            </c:strRef>
          </c:cat>
          <c:val>
            <c:numRef>
              <c:f>'[DATA for report.xlsx]youth offending'!$A$34:$J$34</c:f>
              <c:numCache>
                <c:formatCode>#,##0</c:formatCode>
                <c:ptCount val="10"/>
                <c:pt idx="0">
                  <c:v>16471</c:v>
                </c:pt>
                <c:pt idx="1">
                  <c:v>17501</c:v>
                </c:pt>
                <c:pt idx="2">
                  <c:v>17641</c:v>
                </c:pt>
                <c:pt idx="3">
                  <c:v>16490</c:v>
                </c:pt>
                <c:pt idx="4">
                  <c:v>14506</c:v>
                </c:pt>
                <c:pt idx="5">
                  <c:v>11805</c:v>
                </c:pt>
                <c:pt idx="6">
                  <c:v>10012</c:v>
                </c:pt>
                <c:pt idx="7">
                  <c:v>8126</c:v>
                </c:pt>
                <c:pt idx="8">
                  <c:v>5604</c:v>
                </c:pt>
                <c:pt idx="9">
                  <c:v>3636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51855224"/>
        <c:axId val="251855616"/>
      </c:areaChart>
      <c:catAx>
        <c:axId val="2518552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51855616"/>
        <c:crosses val="autoZero"/>
        <c:auto val="1"/>
        <c:lblAlgn val="ctr"/>
        <c:lblOffset val="100"/>
        <c:noMultiLvlLbl val="0"/>
      </c:catAx>
      <c:valAx>
        <c:axId val="251855616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51855224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areaChart>
        <c:grouping val="standard"/>
        <c:varyColors val="0"/>
        <c:ser>
          <c:idx val="0"/>
          <c:order val="0"/>
          <c:tx>
            <c:strRef>
              <c:f>'[DATA for report.xlsx]All &amp; Adult Offending'!$B$17</c:f>
              <c:strCache>
                <c:ptCount val="1"/>
                <c:pt idx="0">
                  <c:v>youth</c:v>
                </c:pt>
              </c:strCache>
            </c:strRef>
          </c:tx>
          <c:spPr>
            <a:solidFill>
              <a:srgbClr val="0086A8"/>
            </a:solidFill>
            <a:ln>
              <a:solidFill>
                <a:srgbClr val="0086A8"/>
              </a:solidFill>
            </a:ln>
            <a:effectLst/>
          </c:spPr>
          <c:dLbls>
            <c:dLbl>
              <c:idx val="0"/>
              <c:layout>
                <c:manualLayout>
                  <c:x val="3.2760114891298965E-2"/>
                  <c:y val="-0.42416078081062525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7.3266423594717713E-3"/>
                  <c:y val="-0.3776861763247336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2.4582751024300976E-3"/>
                  <c:y val="-0.35454213384617245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2.3751358983510958E-3"/>
                  <c:y val="-0.2904807866758591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2.9996246926270406E-3"/>
                  <c:y val="-0.25806451612903225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noFill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'[DATA for report.xlsx]All &amp; Adult Offending'!$C$15:$G$15</c:f>
              <c:strCache>
                <c:ptCount val="5"/>
                <c:pt idx="0">
                  <c:v>2008-09</c:v>
                </c:pt>
                <c:pt idx="1">
                  <c:v>2009-10</c:v>
                </c:pt>
                <c:pt idx="2">
                  <c:v>2010-11</c:v>
                </c:pt>
                <c:pt idx="3">
                  <c:v>2011-12</c:v>
                </c:pt>
                <c:pt idx="4">
                  <c:v>2012-13</c:v>
                </c:pt>
              </c:strCache>
            </c:strRef>
          </c:cat>
          <c:val>
            <c:numRef>
              <c:f>'[DATA for report.xlsx]All &amp; Adult Offending'!$C$17:$G$17</c:f>
              <c:numCache>
                <c:formatCode>General</c:formatCode>
                <c:ptCount val="5"/>
                <c:pt idx="0">
                  <c:v>78572</c:v>
                </c:pt>
                <c:pt idx="1">
                  <c:v>69277</c:v>
                </c:pt>
                <c:pt idx="2">
                  <c:v>56041</c:v>
                </c:pt>
                <c:pt idx="3">
                  <c:v>52615</c:v>
                </c:pt>
                <c:pt idx="4">
                  <c:v>43117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7444640"/>
        <c:axId val="217445032"/>
      </c:areaChart>
      <c:catAx>
        <c:axId val="2174446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7445032"/>
        <c:crosses val="autoZero"/>
        <c:auto val="1"/>
        <c:lblAlgn val="ctr"/>
        <c:lblOffset val="100"/>
        <c:noMultiLvlLbl val="0"/>
      </c:catAx>
      <c:valAx>
        <c:axId val="217445032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7444640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86A8"/>
              </a:solidFill>
              <a:ln>
                <a:noFill/>
              </a:ln>
              <a:effectLst/>
            </c:spPr>
          </c:dPt>
          <c:dPt>
            <c:idx val="1"/>
            <c:invertIfNegative val="0"/>
            <c:bubble3D val="0"/>
            <c:spPr>
              <a:solidFill>
                <a:srgbClr val="0086A8"/>
              </a:solidFill>
              <a:ln>
                <a:noFill/>
              </a:ln>
              <a:effectLst/>
            </c:spPr>
          </c:dPt>
          <c:dLbls>
            <c:dLbl>
              <c:idx val="0"/>
              <c:layout>
                <c:manualLayout>
                  <c:x val="-5.0925337632079971E-17"/>
                  <c:y val="0.4212962962962963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youth</c:v>
                </c:pt>
                <c:pt idx="1">
                  <c:v>adult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-0.45</c:v>
                </c:pt>
                <c:pt idx="1">
                  <c:v>-0.04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87565496"/>
        <c:axId val="287565104"/>
      </c:barChart>
      <c:catAx>
        <c:axId val="287565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7565104"/>
        <c:crosses val="autoZero"/>
        <c:auto val="1"/>
        <c:lblAlgn val="ctr"/>
        <c:lblOffset val="100"/>
        <c:noMultiLvlLbl val="0"/>
      </c:catAx>
      <c:valAx>
        <c:axId val="287565104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75654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doughnutChart>
        <c:varyColors val="1"/>
        <c:ser>
          <c:idx val="0"/>
          <c:order val="0"/>
          <c:tx>
            <c:strRef>
              <c:f>[Book3]Sheet1!$B$1</c:f>
              <c:strCache>
                <c:ptCount val="1"/>
                <c:pt idx="0">
                  <c:v>number</c:v>
                </c:pt>
              </c:strCache>
            </c:strRef>
          </c:tx>
          <c:spPr>
            <a:solidFill>
              <a:srgbClr val="0086A8"/>
            </a:solidFill>
          </c:spPr>
          <c:dPt>
            <c:idx val="0"/>
            <c:bubble3D val="0"/>
            <c:spPr>
              <a:solidFill>
                <a:srgbClr val="778085">
                  <a:alpha val="40000"/>
                </a:srgb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rgbClr val="778085">
                  <a:alpha val="60000"/>
                </a:srgb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rgbClr val="951B81">
                  <a:alpha val="40000"/>
                </a:srgb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rgbClr val="951B8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bubble3D val="0"/>
            <c:spPr>
              <a:solidFill>
                <a:srgbClr val="0086A8">
                  <a:alpha val="40000"/>
                </a:srgb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5"/>
            <c:bubble3D val="0"/>
            <c:spPr>
              <a:solidFill>
                <a:srgbClr val="0086A8"/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[Book3]Sheet1!$A$2:$A$7</c:f>
              <c:strCache>
                <c:ptCount val="6"/>
                <c:pt idx="0">
                  <c:v>violence</c:v>
                </c:pt>
                <c:pt idx="1">
                  <c:v>Indecency</c:v>
                </c:pt>
                <c:pt idx="2">
                  <c:v>Dishonesty</c:v>
                </c:pt>
                <c:pt idx="3">
                  <c:v>Vandalism etc.</c:v>
                </c:pt>
                <c:pt idx="4">
                  <c:v>Drugs/other crimes</c:v>
                </c:pt>
                <c:pt idx="5">
                  <c:v>Petty offences</c:v>
                </c:pt>
              </c:strCache>
            </c:strRef>
          </c:cat>
          <c:val>
            <c:numRef>
              <c:f>[Book3]Sheet1!$B$2:$B$7</c:f>
              <c:numCache>
                <c:formatCode>General</c:formatCode>
                <c:ptCount val="6"/>
                <c:pt idx="0">
                  <c:v>533</c:v>
                </c:pt>
                <c:pt idx="1">
                  <c:v>809</c:v>
                </c:pt>
                <c:pt idx="2">
                  <c:v>6988</c:v>
                </c:pt>
                <c:pt idx="3">
                  <c:v>6084</c:v>
                </c:pt>
                <c:pt idx="4">
                  <c:v>5466</c:v>
                </c:pt>
                <c:pt idx="5">
                  <c:v>23237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13"/>
        <c:holeSize val="75"/>
      </c:doughnut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21097409993562125"/>
          <c:y val="0.26040579651225609"/>
          <c:w val="0.5484920517010845"/>
          <c:h val="0.48942954239793829"/>
        </c:manualLayout>
      </c:layout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rgbClr val="0086A8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noFill/>
              <a:ln w="19050">
                <a:solidFill>
                  <a:schemeClr val="lt1"/>
                </a:solidFill>
              </a:ln>
              <a:effectLst/>
            </c:spPr>
          </c:dPt>
          <c:val>
            <c:numRef>
              <c:f>Sheet1!$A$7:$A$8</c:f>
              <c:numCache>
                <c:formatCode>General</c:formatCode>
                <c:ptCount val="2"/>
                <c:pt idx="0">
                  <c:v>76</c:v>
                </c:pt>
                <c:pt idx="1">
                  <c:v>24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150"/>
        <c:holeSize val="69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  <c:userShapes r:id="rId5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30845844269466316"/>
          <c:y val="0.13004629629629633"/>
          <c:w val="0.41641666666666666"/>
          <c:h val="0.6940277777777778"/>
        </c:manualLayout>
      </c:layout>
      <c:doughnutChart>
        <c:varyColors val="1"/>
        <c:ser>
          <c:idx val="0"/>
          <c:order val="0"/>
          <c:tx>
            <c:strRef>
              <c:f>Sheet1!$A$12:$A$13</c:f>
              <c:strCache>
                <c:ptCount val="2"/>
                <c:pt idx="0">
                  <c:v>11</c:v>
                </c:pt>
                <c:pt idx="1">
                  <c:v>89</c:v>
                </c:pt>
              </c:strCache>
            </c:strRef>
          </c:tx>
          <c:dPt>
            <c:idx val="0"/>
            <c:bubble3D val="0"/>
            <c:spPr>
              <a:solidFill>
                <a:srgbClr val="0086A8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ysClr val="window" lastClr="FFFFFF"/>
              </a:solidFill>
              <a:ln w="19050">
                <a:solidFill>
                  <a:schemeClr val="lt1"/>
                </a:solidFill>
              </a:ln>
              <a:effectLst/>
            </c:spPr>
          </c:dPt>
          <c:val>
            <c:numRef>
              <c:f>Sheet1!$A$12:$A$13</c:f>
              <c:numCache>
                <c:formatCode>General</c:formatCode>
                <c:ptCount val="2"/>
                <c:pt idx="0">
                  <c:v>11</c:v>
                </c:pt>
                <c:pt idx="1">
                  <c:v>89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253"/>
        <c:holeSize val="69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  <c:userShapes r:id="rId5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0.33773</cdr:x>
      <cdr:y>0.3409</cdr:y>
    </cdr:from>
    <cdr:to>
      <cdr:x>0.60518</cdr:x>
      <cdr:y>0.5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363960" y="1542901"/>
          <a:ext cx="1080120" cy="7200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endParaRPr lang="en-GB" sz="1100" dirty="0" smtClean="0"/>
        </a:p>
        <a:p xmlns:a="http://schemas.openxmlformats.org/drawingml/2006/main">
          <a:pPr algn="ctr"/>
          <a:r>
            <a:rPr lang="en-GB" sz="2800" b="1" dirty="0" smtClean="0">
              <a:solidFill>
                <a:srgbClr val="0086A8"/>
              </a:solidFill>
            </a:rPr>
            <a:t>95.3%</a:t>
          </a:r>
          <a:endParaRPr lang="en-GB" sz="2800" b="1" dirty="0">
            <a:solidFill>
              <a:srgbClr val="0086A8"/>
            </a:solidFill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0.35556</cdr:x>
      <cdr:y>0.40407</cdr:y>
    </cdr:from>
    <cdr:to>
      <cdr:x>0.62301</cdr:x>
      <cdr:y>0.56317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435968" y="1828800"/>
          <a:ext cx="1080120" cy="7200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n-GB" sz="1100" dirty="0" smtClean="0"/>
        </a:p>
        <a:p xmlns:a="http://schemas.openxmlformats.org/drawingml/2006/main">
          <a:pPr algn="ctr"/>
          <a:r>
            <a:rPr lang="en-GB" sz="2800" b="1" dirty="0" smtClean="0">
              <a:solidFill>
                <a:srgbClr val="0086A8"/>
              </a:solidFill>
            </a:rPr>
            <a:t>76%</a:t>
          </a:r>
          <a:endParaRPr lang="en-GB" sz="2800" b="1" dirty="0">
            <a:solidFill>
              <a:srgbClr val="0086A8"/>
            </a:solidFill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0.35556</cdr:x>
      <cdr:y>0.37225</cdr:y>
    </cdr:from>
    <cdr:to>
      <cdr:x>0.62301</cdr:x>
      <cdr:y>0.53135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435968" y="1684784"/>
          <a:ext cx="1080120" cy="7200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n-GB" sz="1100" dirty="0" smtClean="0"/>
        </a:p>
        <a:p xmlns:a="http://schemas.openxmlformats.org/drawingml/2006/main">
          <a:pPr algn="ctr"/>
          <a:r>
            <a:rPr lang="en-GB" sz="2800" b="1" dirty="0" smtClean="0">
              <a:solidFill>
                <a:srgbClr val="0086A8"/>
              </a:solidFill>
            </a:rPr>
            <a:t>11%</a:t>
          </a:r>
          <a:endParaRPr lang="en-GB" sz="2800" b="1" dirty="0">
            <a:solidFill>
              <a:srgbClr val="0086A8"/>
            </a:solidFill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C535BA-8423-45E4-8394-41D8FCFA4A5B}" type="datetimeFigureOut">
              <a:rPr lang="en-GB" smtClean="0"/>
              <a:t>28/04/2014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D9FC13-7FB8-467F-8DE7-CCD7B4B239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04697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69268D-698C-46DB-BE77-D4B0A490D9DD}" type="datetimeFigureOut">
              <a:rPr lang="en-GB" smtClean="0"/>
              <a:t>28/04/2014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310904-D845-41F6-9FF8-966242991E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34896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310904-D845-41F6-9FF8-966242991E0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833345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310904-D845-41F6-9FF8-966242991E09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63645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310904-D845-41F6-9FF8-966242991E09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81525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310904-D845-41F6-9FF8-966242991E09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423465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310904-D845-41F6-9FF8-966242991E09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741453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310904-D845-41F6-9FF8-966242991E09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122800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Negative</a:t>
            </a:r>
            <a:r>
              <a:rPr lang="en-GB" baseline="0" dirty="0" smtClean="0"/>
              <a:t> headlines ceased to be the most common ‘type’ of headline.  Although the headlines still depicted young people being involved in negative actions there was a sense that the tone may have become less emotional.</a:t>
            </a:r>
          </a:p>
          <a:p>
            <a:r>
              <a:rPr lang="en-GB" baseline="0" dirty="0" smtClean="0"/>
              <a:t>Victims – often related to the challenges faced by young people in the economic climate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310904-D845-41F6-9FF8-966242991E09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022069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310904-D845-41F6-9FF8-966242991E09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166176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310904-D845-41F6-9FF8-966242991E09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16296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310904-D845-41F6-9FF8-966242991E09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756183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310904-D845-41F6-9FF8-966242991E09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00511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Reduction</a:t>
            </a:r>
            <a:r>
              <a:rPr lang="en-GB" baseline="0" dirty="0" smtClean="0"/>
              <a:t> of 78%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310904-D845-41F6-9FF8-966242991E09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82473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Reduction of 45%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310904-D845-41F6-9FF8-966242991E09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29227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310904-D845-41F6-9FF8-966242991E09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69729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Statistically significant increase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310904-D845-41F6-9FF8-966242991E09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21058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Only 11% think crime has reduced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310904-D845-41F6-9FF8-966242991E09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19227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>
                <a:solidFill>
                  <a:srgbClr val="0086A8"/>
                </a:solidFill>
              </a:rPr>
              <a:t>Scottish research predates recent falls in youth crime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310904-D845-41F6-9FF8-966242991E09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09459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>
                <a:solidFill>
                  <a:srgbClr val="0086A8"/>
                </a:solidFill>
              </a:rPr>
              <a:t>More recent research is from </a:t>
            </a:r>
            <a:r>
              <a:rPr lang="en-GB" dirty="0" err="1" smtClean="0">
                <a:solidFill>
                  <a:srgbClr val="0086A8"/>
                </a:solidFill>
              </a:rPr>
              <a:t>E&amp;W</a:t>
            </a:r>
            <a:r>
              <a:rPr lang="en-GB" dirty="0" smtClean="0">
                <a:solidFill>
                  <a:srgbClr val="0086A8"/>
                </a:solidFill>
              </a:rPr>
              <a:t>: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310904-D845-41F6-9FF8-966242991E09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02957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310904-D845-41F6-9FF8-966242991E09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4839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C6BB5-E9C7-416B-9C3B-5F79D0608CD2}" type="datetimeFigureOut">
              <a:rPr lang="en-GB" smtClean="0"/>
              <a:t>28/04/2014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5EFE5-AB6C-4324-BF31-D77E7E012E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2545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C6BB5-E9C7-416B-9C3B-5F79D0608CD2}" type="datetimeFigureOut">
              <a:rPr lang="en-GB" smtClean="0"/>
              <a:t>28/04/2014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5EFE5-AB6C-4324-BF31-D77E7E012E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9232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C6BB5-E9C7-416B-9C3B-5F79D0608CD2}" type="datetimeFigureOut">
              <a:rPr lang="en-GB" smtClean="0"/>
              <a:t>28/04/2014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5EFE5-AB6C-4324-BF31-D77E7E012E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558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C6BB5-E9C7-416B-9C3B-5F79D0608CD2}" type="datetimeFigureOut">
              <a:rPr lang="en-GB" smtClean="0"/>
              <a:t>28/04/2014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5EFE5-AB6C-4324-BF31-D77E7E012E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4095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C6BB5-E9C7-416B-9C3B-5F79D0608CD2}" type="datetimeFigureOut">
              <a:rPr lang="en-GB" smtClean="0"/>
              <a:t>28/04/2014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5EFE5-AB6C-4324-BF31-D77E7E012E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8888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C6BB5-E9C7-416B-9C3B-5F79D0608CD2}" type="datetimeFigureOut">
              <a:rPr lang="en-GB" smtClean="0"/>
              <a:t>28/04/2014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5EFE5-AB6C-4324-BF31-D77E7E012E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7889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C6BB5-E9C7-416B-9C3B-5F79D0608CD2}" type="datetimeFigureOut">
              <a:rPr lang="en-GB" smtClean="0"/>
              <a:t>28/04/2014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5EFE5-AB6C-4324-BF31-D77E7E012E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2147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C6BB5-E9C7-416B-9C3B-5F79D0608CD2}" type="datetimeFigureOut">
              <a:rPr lang="en-GB" smtClean="0"/>
              <a:t>28/04/2014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5EFE5-AB6C-4324-BF31-D77E7E012E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5529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C6BB5-E9C7-416B-9C3B-5F79D0608CD2}" type="datetimeFigureOut">
              <a:rPr lang="en-GB" smtClean="0"/>
              <a:t>28/04/2014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5EFE5-AB6C-4324-BF31-D77E7E012E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3644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C6BB5-E9C7-416B-9C3B-5F79D0608CD2}" type="datetimeFigureOut">
              <a:rPr lang="en-GB" smtClean="0"/>
              <a:t>28/04/2014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5EFE5-AB6C-4324-BF31-D77E7E012E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8005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C6BB5-E9C7-416B-9C3B-5F79D0608CD2}" type="datetimeFigureOut">
              <a:rPr lang="en-GB" smtClean="0"/>
              <a:t>28/04/2014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5EFE5-AB6C-4324-BF31-D77E7E012E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7486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7C6BB5-E9C7-416B-9C3B-5F79D0608CD2}" type="datetimeFigureOut">
              <a:rPr lang="en-GB" smtClean="0"/>
              <a:t>28/04/2014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D5EFE5-AB6C-4324-BF31-D77E7E012E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6807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951B81"/>
                </a:solidFill>
              </a:rPr>
              <a:t>No Offence to ‘</a:t>
            </a:r>
            <a:r>
              <a:rPr lang="en-GB" b="1" dirty="0" err="1" smtClean="0">
                <a:solidFill>
                  <a:srgbClr val="951B81"/>
                </a:solidFill>
              </a:rPr>
              <a:t>Neds</a:t>
            </a:r>
            <a:r>
              <a:rPr lang="en-GB" b="1" dirty="0" smtClean="0">
                <a:solidFill>
                  <a:srgbClr val="951B81"/>
                </a:solidFill>
              </a:rPr>
              <a:t>’</a:t>
            </a:r>
            <a:endParaRPr lang="en-GB" b="1" dirty="0">
              <a:solidFill>
                <a:srgbClr val="951B8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b="1" dirty="0" smtClean="0">
                <a:solidFill>
                  <a:srgbClr val="0086A8"/>
                </a:solidFill>
              </a:rPr>
              <a:t>Exploring public perceptions and media reporting of young people involved in offending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3" y="188640"/>
            <a:ext cx="1512168" cy="101550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23528" y="6453336"/>
            <a:ext cx="20162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solidFill>
                  <a:srgbClr val="778085"/>
                </a:solidFill>
              </a:rPr>
              <a:t>www.cycj.org.uk</a:t>
            </a:r>
            <a:endParaRPr lang="en-GB" sz="1400" dirty="0">
              <a:solidFill>
                <a:srgbClr val="778085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788024" y="6453336"/>
            <a:ext cx="42839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778085"/>
                </a:solidFill>
              </a:rPr>
              <a:t>d</a:t>
            </a:r>
            <a:r>
              <a:rPr lang="en-GB" sz="1400" dirty="0" smtClean="0">
                <a:solidFill>
                  <a:srgbClr val="778085"/>
                </a:solidFill>
              </a:rPr>
              <a:t>eveloping, supporting &amp; understanding youth justice</a:t>
            </a:r>
            <a:endParaRPr lang="en-GB" sz="1400" dirty="0">
              <a:solidFill>
                <a:srgbClr val="77808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7770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951B81"/>
                </a:solidFill>
              </a:rPr>
              <a:t>Perceptions of Crime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0086A8"/>
                </a:solidFill>
              </a:rPr>
              <a:t>Studies tended to find a perception that crime was increasing even when it was falling</a:t>
            </a:r>
          </a:p>
          <a:p>
            <a:pPr marL="457200" indent="-457200"/>
            <a:r>
              <a:rPr lang="en-GB" dirty="0" err="1">
                <a:solidFill>
                  <a:srgbClr val="0086A8"/>
                </a:solidFill>
              </a:rPr>
              <a:t>Ipsos</a:t>
            </a:r>
            <a:r>
              <a:rPr lang="en-GB" dirty="0">
                <a:solidFill>
                  <a:srgbClr val="0086A8"/>
                </a:solidFill>
              </a:rPr>
              <a:t> MORI (2006) survey of 1001 respondents: young people were perceived to commit </a:t>
            </a:r>
            <a:r>
              <a:rPr lang="en-GB" b="1" dirty="0">
                <a:solidFill>
                  <a:srgbClr val="0086A8"/>
                </a:solidFill>
              </a:rPr>
              <a:t>47%</a:t>
            </a:r>
            <a:r>
              <a:rPr lang="en-GB" dirty="0">
                <a:solidFill>
                  <a:srgbClr val="0086A8"/>
                </a:solidFill>
              </a:rPr>
              <a:t> of crimes (on average)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0086A8"/>
                </a:solidFill>
              </a:rPr>
              <a:t>(In Scotland in 2012/13 the actual proportion was </a:t>
            </a:r>
            <a:r>
              <a:rPr lang="en-GB" b="1" dirty="0" smtClean="0">
                <a:solidFill>
                  <a:srgbClr val="0086A8"/>
                </a:solidFill>
              </a:rPr>
              <a:t>16%</a:t>
            </a:r>
            <a:r>
              <a:rPr lang="en-GB" dirty="0" smtClean="0">
                <a:solidFill>
                  <a:srgbClr val="0086A8"/>
                </a:solidFill>
              </a:rPr>
              <a:t>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GB" dirty="0">
              <a:solidFill>
                <a:srgbClr val="0086A8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GB" dirty="0" smtClean="0">
              <a:solidFill>
                <a:srgbClr val="0086A8"/>
              </a:solidFill>
            </a:endParaRPr>
          </a:p>
          <a:p>
            <a:pPr marL="0" indent="0" algn="l">
              <a:buNone/>
            </a:pPr>
            <a:endParaRPr lang="en-GB" sz="1100" dirty="0" smtClean="0"/>
          </a:p>
          <a:p>
            <a:pPr marL="0" indent="0" algn="l">
              <a:buNone/>
            </a:pPr>
            <a:endParaRPr lang="en-GB" sz="1100" dirty="0" smtClean="0"/>
          </a:p>
          <a:p>
            <a:pPr marL="0" indent="0" algn="l">
              <a:buNone/>
            </a:pPr>
            <a:endParaRPr lang="en-GB" sz="1100" dirty="0"/>
          </a:p>
          <a:p>
            <a:pPr marL="0" indent="0" algn="l">
              <a:buNone/>
            </a:pPr>
            <a:endParaRPr lang="en-GB" sz="1100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3" y="188640"/>
            <a:ext cx="1512168" cy="101550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23528" y="6453336"/>
            <a:ext cx="20162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solidFill>
                  <a:srgbClr val="778085"/>
                </a:solidFill>
              </a:rPr>
              <a:t>www.cycj.org.uk</a:t>
            </a:r>
            <a:endParaRPr lang="en-GB" sz="1400" dirty="0">
              <a:solidFill>
                <a:srgbClr val="778085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788024" y="6453336"/>
            <a:ext cx="42839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778085"/>
                </a:solidFill>
              </a:rPr>
              <a:t>d</a:t>
            </a:r>
            <a:r>
              <a:rPr lang="en-GB" sz="1400" dirty="0" smtClean="0">
                <a:solidFill>
                  <a:srgbClr val="778085"/>
                </a:solidFill>
              </a:rPr>
              <a:t>eveloping, supporting &amp; understanding youth justice</a:t>
            </a:r>
            <a:endParaRPr lang="en-GB" sz="1400" dirty="0">
              <a:solidFill>
                <a:srgbClr val="77808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232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solidFill>
                  <a:srgbClr val="951B81"/>
                </a:solidFill>
              </a:rPr>
              <a:t>Reasons behind the </a:t>
            </a:r>
            <a:br>
              <a:rPr lang="en-GB" b="1" dirty="0" smtClean="0">
                <a:solidFill>
                  <a:srgbClr val="951B81"/>
                </a:solidFill>
              </a:rPr>
            </a:br>
            <a:r>
              <a:rPr lang="en-GB" b="1" dirty="0" smtClean="0">
                <a:solidFill>
                  <a:srgbClr val="951B81"/>
                </a:solidFill>
              </a:rPr>
              <a:t>perceptions?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b="1" dirty="0" smtClean="0">
                <a:solidFill>
                  <a:srgbClr val="0086A8"/>
                </a:solidFill>
              </a:rPr>
              <a:t>Personal experience </a:t>
            </a:r>
            <a:r>
              <a:rPr lang="en-GB" dirty="0" smtClean="0">
                <a:solidFill>
                  <a:srgbClr val="0086A8"/>
                </a:solidFill>
              </a:rPr>
              <a:t>of crime (the risk of being a victim was 16.9% in 2012/2013)</a:t>
            </a:r>
            <a:endParaRPr lang="en-GB" i="1" dirty="0" smtClean="0">
              <a:solidFill>
                <a:srgbClr val="0086A8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b="1" dirty="0" smtClean="0">
                <a:solidFill>
                  <a:srgbClr val="0086A8"/>
                </a:solidFill>
              </a:rPr>
              <a:t>Contact with young people</a:t>
            </a:r>
            <a:r>
              <a:rPr lang="en-GB" dirty="0" smtClean="0">
                <a:solidFill>
                  <a:srgbClr val="0086A8"/>
                </a:solidFill>
              </a:rPr>
              <a:t>: In </a:t>
            </a:r>
            <a:r>
              <a:rPr lang="en-GB" dirty="0" err="1" smtClean="0">
                <a:solidFill>
                  <a:srgbClr val="0086A8"/>
                </a:solidFill>
              </a:rPr>
              <a:t>SSA</a:t>
            </a:r>
            <a:r>
              <a:rPr lang="en-GB" dirty="0" smtClean="0">
                <a:solidFill>
                  <a:srgbClr val="0086A8"/>
                </a:solidFill>
              </a:rPr>
              <a:t> 2004 biggest concerns were  framed as either a ‘lack of opportunities for young people’ </a:t>
            </a:r>
            <a:r>
              <a:rPr lang="en-GB" u="sng" dirty="0" smtClean="0">
                <a:solidFill>
                  <a:srgbClr val="0086A8"/>
                </a:solidFill>
              </a:rPr>
              <a:t>or</a:t>
            </a:r>
            <a:r>
              <a:rPr lang="en-GB" dirty="0" smtClean="0">
                <a:solidFill>
                  <a:srgbClr val="0086A8"/>
                </a:solidFill>
              </a:rPr>
              <a:t> ‘young people hanging around’ around depending on contact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GB" dirty="0" smtClean="0">
              <a:solidFill>
                <a:srgbClr val="0086A8"/>
              </a:solidFill>
            </a:endParaRPr>
          </a:p>
          <a:p>
            <a:pPr marL="0" indent="0" algn="l">
              <a:buNone/>
            </a:pPr>
            <a:endParaRPr lang="en-GB" sz="1100" dirty="0" smtClean="0"/>
          </a:p>
          <a:p>
            <a:pPr marL="0" indent="0" algn="l">
              <a:buNone/>
            </a:pPr>
            <a:endParaRPr lang="en-GB" sz="1100" dirty="0" smtClean="0"/>
          </a:p>
          <a:p>
            <a:pPr marL="0" indent="0" algn="l">
              <a:buNone/>
            </a:pPr>
            <a:endParaRPr lang="en-GB" sz="1100" dirty="0"/>
          </a:p>
          <a:p>
            <a:pPr marL="0" indent="0" algn="l">
              <a:buNone/>
            </a:pPr>
            <a:endParaRPr lang="en-GB" sz="1100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3" y="188640"/>
            <a:ext cx="1512168" cy="101550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23528" y="6453336"/>
            <a:ext cx="20162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solidFill>
                  <a:srgbClr val="778085"/>
                </a:solidFill>
              </a:rPr>
              <a:t>www.cycj.org.uk</a:t>
            </a:r>
            <a:endParaRPr lang="en-GB" sz="1400" dirty="0">
              <a:solidFill>
                <a:srgbClr val="778085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788024" y="6453336"/>
            <a:ext cx="42839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778085"/>
                </a:solidFill>
              </a:rPr>
              <a:t>d</a:t>
            </a:r>
            <a:r>
              <a:rPr lang="en-GB" sz="1400" dirty="0" smtClean="0">
                <a:solidFill>
                  <a:srgbClr val="778085"/>
                </a:solidFill>
              </a:rPr>
              <a:t>eveloping, supporting &amp; understanding youth justice</a:t>
            </a:r>
            <a:endParaRPr lang="en-GB" sz="1400" dirty="0">
              <a:solidFill>
                <a:srgbClr val="77808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5613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solidFill>
                  <a:srgbClr val="951B81"/>
                </a:solidFill>
              </a:rPr>
              <a:t>Reasons behind the </a:t>
            </a:r>
            <a:br>
              <a:rPr lang="en-GB" b="1" dirty="0" smtClean="0">
                <a:solidFill>
                  <a:srgbClr val="951B81"/>
                </a:solidFill>
              </a:rPr>
            </a:br>
            <a:r>
              <a:rPr lang="en-GB" b="1" dirty="0" smtClean="0">
                <a:solidFill>
                  <a:srgbClr val="951B81"/>
                </a:solidFill>
              </a:rPr>
              <a:t>perceptions?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57200" indent="-457200"/>
            <a:r>
              <a:rPr lang="en-GB" b="1" dirty="0">
                <a:solidFill>
                  <a:srgbClr val="0086A8"/>
                </a:solidFill>
              </a:rPr>
              <a:t>Media</a:t>
            </a:r>
            <a:r>
              <a:rPr lang="en-GB" dirty="0">
                <a:solidFill>
                  <a:srgbClr val="0086A8"/>
                </a:solidFill>
              </a:rPr>
              <a:t>: most common </a:t>
            </a:r>
            <a:r>
              <a:rPr lang="en-GB" dirty="0" smtClean="0">
                <a:solidFill>
                  <a:srgbClr val="0086A8"/>
                </a:solidFill>
              </a:rPr>
              <a:t>sources </a:t>
            </a:r>
            <a:r>
              <a:rPr lang="en-GB" dirty="0">
                <a:solidFill>
                  <a:srgbClr val="0086A8"/>
                </a:solidFill>
              </a:rPr>
              <a:t>of </a:t>
            </a:r>
            <a:r>
              <a:rPr lang="en-GB" dirty="0" smtClean="0">
                <a:solidFill>
                  <a:srgbClr val="0086A8"/>
                </a:solidFill>
              </a:rPr>
              <a:t>crime information in CYCJ survey were:                 Newspapers </a:t>
            </a:r>
            <a:r>
              <a:rPr lang="en-GB" dirty="0">
                <a:solidFill>
                  <a:srgbClr val="0086A8"/>
                </a:solidFill>
              </a:rPr>
              <a:t>(</a:t>
            </a:r>
            <a:r>
              <a:rPr lang="en-GB" b="1" dirty="0">
                <a:solidFill>
                  <a:srgbClr val="0086A8"/>
                </a:solidFill>
              </a:rPr>
              <a:t>100%</a:t>
            </a:r>
            <a:r>
              <a:rPr lang="en-GB" dirty="0">
                <a:solidFill>
                  <a:srgbClr val="0086A8"/>
                </a:solidFill>
              </a:rPr>
              <a:t>); TV News (</a:t>
            </a:r>
            <a:r>
              <a:rPr lang="en-GB" b="1" dirty="0">
                <a:solidFill>
                  <a:srgbClr val="0086A8"/>
                </a:solidFill>
              </a:rPr>
              <a:t>73%</a:t>
            </a:r>
            <a:r>
              <a:rPr lang="en-GB" dirty="0">
                <a:solidFill>
                  <a:srgbClr val="0086A8"/>
                </a:solidFill>
              </a:rPr>
              <a:t>).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0086A8"/>
                </a:solidFill>
              </a:rPr>
              <a:t>Sources of information about youth crime </a:t>
            </a:r>
            <a:r>
              <a:rPr lang="en-GB" sz="1800" dirty="0" smtClean="0">
                <a:solidFill>
                  <a:srgbClr val="0086A8"/>
                </a:solidFill>
              </a:rPr>
              <a:t>(Hough and Roberts, 2004)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0086A8"/>
                </a:solidFill>
              </a:rPr>
              <a:t>Media </a:t>
            </a:r>
            <a:r>
              <a:rPr lang="en-GB" b="1" dirty="0" smtClean="0">
                <a:solidFill>
                  <a:srgbClr val="0086A8"/>
                </a:solidFill>
              </a:rPr>
              <a:t>64%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0086A8"/>
                </a:solidFill>
              </a:rPr>
              <a:t>Crimes committed against me or people I know 18%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0086A8"/>
                </a:solidFill>
              </a:rPr>
              <a:t>What other people say 16%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0086A8"/>
                </a:solidFill>
              </a:rPr>
              <a:t>Personal observation 9%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0086A8"/>
                </a:solidFill>
              </a:rPr>
              <a:t>Government statistics 5%</a:t>
            </a:r>
          </a:p>
          <a:p>
            <a:pPr marL="0" indent="0" algn="l">
              <a:buNone/>
            </a:pPr>
            <a:endParaRPr lang="en-GB" sz="1100" dirty="0" smtClean="0"/>
          </a:p>
          <a:p>
            <a:pPr marL="0" indent="0" algn="l">
              <a:buNone/>
            </a:pPr>
            <a:endParaRPr lang="en-GB" sz="1100" dirty="0" smtClean="0"/>
          </a:p>
          <a:p>
            <a:pPr marL="0" indent="0" algn="l">
              <a:buNone/>
            </a:pPr>
            <a:endParaRPr lang="en-GB" sz="1100" dirty="0"/>
          </a:p>
          <a:p>
            <a:pPr marL="0" indent="0" algn="l">
              <a:buNone/>
            </a:pPr>
            <a:endParaRPr lang="en-GB" sz="1100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3" y="188640"/>
            <a:ext cx="1512168" cy="101550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23528" y="6453336"/>
            <a:ext cx="20162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solidFill>
                  <a:srgbClr val="778085"/>
                </a:solidFill>
              </a:rPr>
              <a:t>www.cycj.org.uk</a:t>
            </a:r>
            <a:endParaRPr lang="en-GB" sz="1400" dirty="0">
              <a:solidFill>
                <a:srgbClr val="778085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788024" y="6453336"/>
            <a:ext cx="42839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778085"/>
                </a:solidFill>
              </a:rPr>
              <a:t>d</a:t>
            </a:r>
            <a:r>
              <a:rPr lang="en-GB" sz="1400" dirty="0" smtClean="0">
                <a:solidFill>
                  <a:srgbClr val="778085"/>
                </a:solidFill>
              </a:rPr>
              <a:t>eveloping, supporting &amp; understanding youth justice</a:t>
            </a:r>
            <a:endParaRPr lang="en-GB" sz="1400" dirty="0">
              <a:solidFill>
                <a:srgbClr val="77808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291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 smtClean="0">
                <a:solidFill>
                  <a:srgbClr val="951B81"/>
                </a:solidFill>
              </a:rPr>
              <a:t>The role of the media?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0086A8"/>
                </a:solidFill>
              </a:rPr>
              <a:t>“print media influences public opinion on crime trends by increasing coverage of certain crimes disproportionately to the amount of crime in a community” </a:t>
            </a:r>
            <a:r>
              <a:rPr lang="en-GB" sz="1800" dirty="0" smtClean="0">
                <a:solidFill>
                  <a:srgbClr val="0086A8"/>
                </a:solidFill>
              </a:rPr>
              <a:t>Carli (2008)</a:t>
            </a:r>
          </a:p>
          <a:p>
            <a:pPr marL="457200" indent="-457200"/>
            <a:r>
              <a:rPr lang="en-GB" dirty="0">
                <a:solidFill>
                  <a:srgbClr val="0086A8"/>
                </a:solidFill>
              </a:rPr>
              <a:t>“…heavy media consumption had statistically significant relationships with fear of crime and punitive attitudes” </a:t>
            </a:r>
            <a:r>
              <a:rPr lang="en-GB" sz="1100" dirty="0" err="1">
                <a:solidFill>
                  <a:srgbClr val="0086A8"/>
                </a:solidFill>
              </a:rPr>
              <a:t>Boda</a:t>
            </a:r>
            <a:r>
              <a:rPr lang="en-GB" sz="1100" dirty="0">
                <a:solidFill>
                  <a:srgbClr val="0086A8"/>
                </a:solidFill>
              </a:rPr>
              <a:t> and </a:t>
            </a:r>
            <a:r>
              <a:rPr lang="en-GB" sz="1100" dirty="0" err="1">
                <a:solidFill>
                  <a:srgbClr val="0086A8"/>
                </a:solidFill>
              </a:rPr>
              <a:t>Szabó</a:t>
            </a:r>
            <a:r>
              <a:rPr lang="en-GB" sz="1100" dirty="0">
                <a:solidFill>
                  <a:srgbClr val="0086A8"/>
                </a:solidFill>
              </a:rPr>
              <a:t> (2011)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GB" sz="1800" dirty="0" smtClean="0">
              <a:solidFill>
                <a:srgbClr val="0086A8"/>
              </a:solidFill>
            </a:endParaRPr>
          </a:p>
          <a:p>
            <a:pPr marL="0" indent="0" algn="l">
              <a:buNone/>
            </a:pPr>
            <a:endParaRPr lang="en-GB" sz="1100" dirty="0" smtClean="0"/>
          </a:p>
          <a:p>
            <a:pPr marL="0" indent="0" algn="l">
              <a:buNone/>
            </a:pPr>
            <a:endParaRPr lang="en-GB" sz="1100" dirty="0" smtClean="0"/>
          </a:p>
          <a:p>
            <a:pPr marL="0" indent="0" algn="l">
              <a:buNone/>
            </a:pPr>
            <a:endParaRPr lang="en-GB" sz="1100" dirty="0"/>
          </a:p>
          <a:p>
            <a:pPr marL="0" indent="0" algn="l">
              <a:buNone/>
            </a:pPr>
            <a:endParaRPr lang="en-GB" sz="1100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3" y="188640"/>
            <a:ext cx="1512168" cy="101550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23528" y="6453336"/>
            <a:ext cx="20162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solidFill>
                  <a:srgbClr val="778085"/>
                </a:solidFill>
              </a:rPr>
              <a:t>www.cycj.org.uk</a:t>
            </a:r>
            <a:endParaRPr lang="en-GB" sz="1400" dirty="0">
              <a:solidFill>
                <a:srgbClr val="778085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788024" y="6453336"/>
            <a:ext cx="42839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778085"/>
                </a:solidFill>
              </a:rPr>
              <a:t>d</a:t>
            </a:r>
            <a:r>
              <a:rPr lang="en-GB" sz="1400" dirty="0" smtClean="0">
                <a:solidFill>
                  <a:srgbClr val="778085"/>
                </a:solidFill>
              </a:rPr>
              <a:t>eveloping, supporting &amp; understanding youth justice</a:t>
            </a:r>
            <a:endParaRPr lang="en-GB" sz="1400" dirty="0">
              <a:solidFill>
                <a:srgbClr val="77808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2560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 smtClean="0">
                <a:solidFill>
                  <a:srgbClr val="951B81"/>
                </a:solidFill>
              </a:rPr>
              <a:t>The role of the media?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0086A8"/>
                </a:solidFill>
              </a:rPr>
              <a:t>Certainly media reporting can paint a negative picture of young people</a:t>
            </a:r>
          </a:p>
          <a:p>
            <a:pPr marL="0" indent="0" algn="l">
              <a:buNone/>
            </a:pPr>
            <a:endParaRPr lang="en-GB" dirty="0" smtClean="0">
              <a:solidFill>
                <a:srgbClr val="0086A8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GB" sz="1100" dirty="0">
              <a:solidFill>
                <a:srgbClr val="0086A8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GB" sz="1800" dirty="0" smtClean="0">
              <a:solidFill>
                <a:srgbClr val="0086A8"/>
              </a:solidFill>
            </a:endParaRPr>
          </a:p>
          <a:p>
            <a:pPr marL="0" indent="0" algn="l">
              <a:buNone/>
            </a:pPr>
            <a:endParaRPr lang="en-GB" sz="1100" dirty="0" smtClean="0"/>
          </a:p>
          <a:p>
            <a:pPr marL="0" indent="0" algn="l">
              <a:buNone/>
            </a:pPr>
            <a:endParaRPr lang="en-GB" sz="1100" dirty="0" smtClean="0"/>
          </a:p>
          <a:p>
            <a:pPr marL="0" indent="0" algn="l">
              <a:buNone/>
            </a:pPr>
            <a:endParaRPr lang="en-GB" sz="1100" dirty="0"/>
          </a:p>
          <a:p>
            <a:pPr marL="0" indent="0" algn="l">
              <a:buNone/>
            </a:pPr>
            <a:endParaRPr lang="en-GB" sz="1100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3" y="188640"/>
            <a:ext cx="1512168" cy="101550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23528" y="6453336"/>
            <a:ext cx="20162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solidFill>
                  <a:srgbClr val="778085"/>
                </a:solidFill>
              </a:rPr>
              <a:t>www.cycj.org.uk</a:t>
            </a:r>
            <a:endParaRPr lang="en-GB" sz="1400" dirty="0">
              <a:solidFill>
                <a:srgbClr val="778085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788024" y="6453336"/>
            <a:ext cx="42839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778085"/>
                </a:solidFill>
              </a:rPr>
              <a:t>d</a:t>
            </a:r>
            <a:r>
              <a:rPr lang="en-GB" sz="1400" dirty="0" smtClean="0">
                <a:solidFill>
                  <a:srgbClr val="778085"/>
                </a:solidFill>
              </a:rPr>
              <a:t>eveloping, supporting &amp; understanding youth justice</a:t>
            </a:r>
            <a:endParaRPr lang="en-GB" sz="1400" dirty="0">
              <a:solidFill>
                <a:srgbClr val="778085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549586" y="3888139"/>
            <a:ext cx="2860994" cy="2007494"/>
            <a:chOff x="551999" y="3410409"/>
            <a:chExt cx="2860994" cy="2007494"/>
          </a:xfrm>
        </p:grpSpPr>
        <p:sp>
          <p:nvSpPr>
            <p:cNvPr id="4" name="Folded Corner 3"/>
            <p:cNvSpPr/>
            <p:nvPr/>
          </p:nvSpPr>
          <p:spPr>
            <a:xfrm rot="20556493">
              <a:off x="551999" y="3451594"/>
              <a:ext cx="2860994" cy="1966309"/>
            </a:xfrm>
            <a:prstGeom prst="foldedCorner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TextBox 7"/>
            <p:cNvSpPr txBox="1"/>
            <p:nvPr/>
          </p:nvSpPr>
          <p:spPr>
            <a:xfrm rot="20542792">
              <a:off x="651960" y="3410409"/>
              <a:ext cx="221517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latin typeface="Rockwell Extra Bold" panose="02060903040505020403" pitchFamily="18" charset="0"/>
                </a:rPr>
                <a:t>Are  our youths the worst in Europe?</a:t>
              </a:r>
              <a:endParaRPr lang="en-GB" sz="2400" dirty="0">
                <a:latin typeface="Rockwell Extra Bold" panose="02060903040505020403" pitchFamily="18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 rot="20572334">
              <a:off x="922810" y="4862375"/>
              <a:ext cx="204608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200" dirty="0" smtClean="0"/>
                <a:t>Aberdeen Evening Express, Nov 3 2006</a:t>
              </a:r>
              <a:endParaRPr lang="en-GB" sz="1200" dirty="0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621464" y="2833318"/>
            <a:ext cx="3283395" cy="2248114"/>
            <a:chOff x="2621464" y="2833318"/>
            <a:chExt cx="3283395" cy="2248114"/>
          </a:xfrm>
        </p:grpSpPr>
        <p:sp>
          <p:nvSpPr>
            <p:cNvPr id="14" name="Folded Corner 13"/>
            <p:cNvSpPr/>
            <p:nvPr/>
          </p:nvSpPr>
          <p:spPr>
            <a:xfrm rot="730065">
              <a:off x="2775534" y="2837974"/>
              <a:ext cx="3129325" cy="2243458"/>
            </a:xfrm>
            <a:prstGeom prst="foldedCorner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TextBox 14"/>
            <p:cNvSpPr txBox="1"/>
            <p:nvPr/>
          </p:nvSpPr>
          <p:spPr>
            <a:xfrm rot="716364">
              <a:off x="2799678" y="2833318"/>
              <a:ext cx="3102420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latin typeface="Rockwell Extra Bold" panose="02060903040505020403" pitchFamily="18" charset="0"/>
                </a:rPr>
                <a:t>Tough </a:t>
              </a:r>
              <a:r>
                <a:rPr lang="en-GB" sz="2400" dirty="0" err="1" smtClean="0">
                  <a:latin typeface="Rockwell Extra Bold" panose="02060903040505020403" pitchFamily="18" charset="0"/>
                </a:rPr>
                <a:t>ASBOs</a:t>
              </a:r>
              <a:r>
                <a:rPr lang="en-GB" sz="2400" dirty="0" smtClean="0">
                  <a:latin typeface="Rockwell Extra Bold" panose="02060903040505020403" pitchFamily="18" charset="0"/>
                </a:rPr>
                <a:t> ban teenage gang from town centre for five years</a:t>
              </a:r>
              <a:endParaRPr lang="en-GB" sz="2400" dirty="0">
                <a:latin typeface="Rockwell Extra Bold" panose="02060903040505020403" pitchFamily="18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 rot="745906">
              <a:off x="2621464" y="4583380"/>
              <a:ext cx="210087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200" dirty="0" smtClean="0"/>
                <a:t>The Scotsman, Oct 25 2006</a:t>
              </a:r>
              <a:endParaRPr lang="en-GB" sz="1200" dirty="0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5658971" y="3758752"/>
            <a:ext cx="2860994" cy="2066486"/>
            <a:chOff x="5658971" y="3758752"/>
            <a:chExt cx="2860994" cy="2066486"/>
          </a:xfrm>
        </p:grpSpPr>
        <p:sp>
          <p:nvSpPr>
            <p:cNvPr id="17" name="Folded Corner 16"/>
            <p:cNvSpPr/>
            <p:nvPr/>
          </p:nvSpPr>
          <p:spPr>
            <a:xfrm rot="20556493">
              <a:off x="5658971" y="3858929"/>
              <a:ext cx="2860994" cy="1966309"/>
            </a:xfrm>
            <a:prstGeom prst="foldedCorner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TextBox 17"/>
            <p:cNvSpPr txBox="1"/>
            <p:nvPr/>
          </p:nvSpPr>
          <p:spPr>
            <a:xfrm rot="20542792">
              <a:off x="5749788" y="3758752"/>
              <a:ext cx="2604939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latin typeface="Rockwell Extra Bold" panose="02060903040505020403" pitchFamily="18" charset="0"/>
                </a:rPr>
                <a:t>Cops move on 40 youth in new gang blitz</a:t>
              </a:r>
              <a:endParaRPr lang="en-GB" sz="2400" dirty="0">
                <a:latin typeface="Rockwell Extra Bold" panose="02060903040505020403" pitchFamily="18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 rot="20572334">
              <a:off x="6043218" y="5351261"/>
              <a:ext cx="226610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200" dirty="0" smtClean="0"/>
                <a:t>Evening Times,  Sept 5 2006</a:t>
              </a:r>
              <a:endParaRPr lang="en-GB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037123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 smtClean="0">
                <a:solidFill>
                  <a:srgbClr val="951B81"/>
                </a:solidFill>
              </a:rPr>
              <a:t>Media Reporting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0086A8"/>
                </a:solidFill>
              </a:rPr>
              <a:t>However, does the media get a ‘bad press’?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0086A8"/>
                </a:solidFill>
              </a:rPr>
              <a:t>Analysis of 6 papers across:                  Glasgow; Edinburgh and Aberdeen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0086A8"/>
                </a:solidFill>
              </a:rPr>
              <a:t>Compared headlines relating to young people from a six month period in 2006, to the same six-month period in 2013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GB" dirty="0" smtClean="0">
              <a:solidFill>
                <a:srgbClr val="0086A8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GB" sz="1100" dirty="0">
              <a:solidFill>
                <a:srgbClr val="0086A8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GB" sz="1800" dirty="0" smtClean="0">
              <a:solidFill>
                <a:srgbClr val="0086A8"/>
              </a:solidFill>
            </a:endParaRPr>
          </a:p>
          <a:p>
            <a:pPr marL="0" indent="0" algn="l">
              <a:buNone/>
            </a:pPr>
            <a:endParaRPr lang="en-GB" sz="1100" dirty="0" smtClean="0"/>
          </a:p>
          <a:p>
            <a:pPr marL="0" indent="0" algn="l">
              <a:buNone/>
            </a:pPr>
            <a:endParaRPr lang="en-GB" sz="1100" dirty="0" smtClean="0"/>
          </a:p>
          <a:p>
            <a:pPr marL="0" indent="0" algn="l">
              <a:buNone/>
            </a:pPr>
            <a:endParaRPr lang="en-GB" sz="1100" dirty="0"/>
          </a:p>
          <a:p>
            <a:pPr marL="0" indent="0" algn="l">
              <a:buNone/>
            </a:pPr>
            <a:endParaRPr lang="en-GB" sz="1100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3" y="188640"/>
            <a:ext cx="1512168" cy="101550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23528" y="6453336"/>
            <a:ext cx="20162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solidFill>
                  <a:srgbClr val="778085"/>
                </a:solidFill>
              </a:rPr>
              <a:t>www.cycj.org.uk</a:t>
            </a:r>
            <a:endParaRPr lang="en-GB" sz="1400" dirty="0">
              <a:solidFill>
                <a:srgbClr val="778085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788024" y="6453336"/>
            <a:ext cx="42839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778085"/>
                </a:solidFill>
              </a:rPr>
              <a:t>d</a:t>
            </a:r>
            <a:r>
              <a:rPr lang="en-GB" sz="1400" dirty="0" smtClean="0">
                <a:solidFill>
                  <a:srgbClr val="778085"/>
                </a:solidFill>
              </a:rPr>
              <a:t>eveloping, supporting &amp; understanding youth justice</a:t>
            </a:r>
            <a:endParaRPr lang="en-GB" sz="1400" dirty="0">
              <a:solidFill>
                <a:srgbClr val="77808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443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 smtClean="0">
                <a:solidFill>
                  <a:srgbClr val="951B81"/>
                </a:solidFill>
              </a:rPr>
              <a:t>Media Reporting: 2006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85000" lnSpcReduction="20000"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0086A8"/>
                </a:solidFill>
              </a:rPr>
              <a:t>Almost half of all headlines painted a negative picture of young people (</a:t>
            </a:r>
            <a:r>
              <a:rPr lang="en-GB" b="1" dirty="0" smtClean="0">
                <a:solidFill>
                  <a:srgbClr val="0086A8"/>
                </a:solidFill>
              </a:rPr>
              <a:t>46.6%</a:t>
            </a:r>
            <a:r>
              <a:rPr lang="en-GB" dirty="0" smtClean="0">
                <a:solidFill>
                  <a:srgbClr val="0086A8"/>
                </a:solidFill>
              </a:rPr>
              <a:t>)</a:t>
            </a:r>
          </a:p>
          <a:p>
            <a:pPr marL="400050" lvl="1" indent="0">
              <a:buNone/>
            </a:pPr>
            <a:r>
              <a:rPr lang="en-GB" dirty="0" smtClean="0">
                <a:latin typeface="Rockwell Extra Bold" panose="02060903040505020403" pitchFamily="18" charset="0"/>
              </a:rPr>
              <a:t>“Teen ‘mob’ sprays seat at museum” </a:t>
            </a:r>
          </a:p>
          <a:p>
            <a:pPr marL="400050" lvl="1" indent="0">
              <a:buNone/>
            </a:pPr>
            <a:r>
              <a:rPr lang="en-GB" sz="1500" i="1" dirty="0" smtClean="0"/>
              <a:t>EE, July 22 2006</a:t>
            </a:r>
          </a:p>
          <a:p>
            <a:pPr marL="400050" lvl="1" indent="0">
              <a:buNone/>
            </a:pPr>
            <a:r>
              <a:rPr lang="en-GB" dirty="0" smtClean="0">
                <a:latin typeface="Rockwell Extra Bold" panose="02060903040505020403" pitchFamily="18" charset="0"/>
              </a:rPr>
              <a:t>“Tougher action needed on </a:t>
            </a:r>
            <a:r>
              <a:rPr lang="en-GB" dirty="0" err="1" smtClean="0">
                <a:latin typeface="Rockwell Extra Bold" panose="02060903040505020403" pitchFamily="18" charset="0"/>
              </a:rPr>
              <a:t>neds</a:t>
            </a:r>
            <a:r>
              <a:rPr lang="en-GB" dirty="0" smtClean="0">
                <a:latin typeface="Rockwell Extra Bold" panose="02060903040505020403" pitchFamily="18" charset="0"/>
              </a:rPr>
              <a:t>”</a:t>
            </a:r>
            <a:endParaRPr lang="en-GB" dirty="0">
              <a:latin typeface="Rockwell Extra Bold" panose="02060903040505020403" pitchFamily="18" charset="0"/>
            </a:endParaRPr>
          </a:p>
          <a:p>
            <a:pPr marL="400050" lvl="1" indent="0">
              <a:buNone/>
            </a:pPr>
            <a:r>
              <a:rPr lang="en-GB" sz="1500" i="1" dirty="0" smtClean="0"/>
              <a:t>ET, Dec 4 2006</a:t>
            </a:r>
          </a:p>
          <a:p>
            <a:pPr marL="457200" indent="-457200"/>
            <a:r>
              <a:rPr lang="en-GB" dirty="0" smtClean="0">
                <a:solidFill>
                  <a:srgbClr val="0086A8"/>
                </a:solidFill>
              </a:rPr>
              <a:t>Only </a:t>
            </a:r>
            <a:r>
              <a:rPr lang="en-GB" b="1" dirty="0" smtClean="0">
                <a:solidFill>
                  <a:srgbClr val="0086A8"/>
                </a:solidFill>
              </a:rPr>
              <a:t>17.2%</a:t>
            </a:r>
            <a:r>
              <a:rPr lang="en-GB" dirty="0" smtClean="0">
                <a:solidFill>
                  <a:srgbClr val="0086A8"/>
                </a:solidFill>
              </a:rPr>
              <a:t> of headlines outlined young people doing something positive</a:t>
            </a:r>
          </a:p>
          <a:p>
            <a:pPr marL="400050" lvl="1" indent="0">
              <a:buNone/>
            </a:pPr>
            <a:r>
              <a:rPr lang="en-GB" dirty="0" smtClean="0">
                <a:latin typeface="Rockwell Extra Bold" panose="02060903040505020403" pitchFamily="18" charset="0"/>
              </a:rPr>
              <a:t>“Reward for young volunteers” </a:t>
            </a:r>
            <a:endParaRPr lang="en-GB" dirty="0">
              <a:latin typeface="Rockwell Extra Bold" panose="02060903040505020403" pitchFamily="18" charset="0"/>
            </a:endParaRPr>
          </a:p>
          <a:p>
            <a:pPr marL="400050" lvl="1" indent="0">
              <a:buNone/>
            </a:pPr>
            <a:r>
              <a:rPr lang="en-GB" sz="1500" i="1" dirty="0" err="1" smtClean="0"/>
              <a:t>P&amp;J</a:t>
            </a:r>
            <a:r>
              <a:rPr lang="en-GB" sz="1500" i="1" dirty="0" smtClean="0"/>
              <a:t>, Sept 1 2006</a:t>
            </a:r>
            <a:endParaRPr lang="en-GB" sz="1500" i="1" dirty="0"/>
          </a:p>
          <a:p>
            <a:pPr marL="457200" indent="-457200"/>
            <a:r>
              <a:rPr lang="en-GB" dirty="0" smtClean="0">
                <a:solidFill>
                  <a:srgbClr val="0086A8"/>
                </a:solidFill>
              </a:rPr>
              <a:t>The rest were either neutral (</a:t>
            </a:r>
            <a:r>
              <a:rPr lang="en-GB" b="1" dirty="0" smtClean="0">
                <a:solidFill>
                  <a:srgbClr val="0086A8"/>
                </a:solidFill>
              </a:rPr>
              <a:t>15.2%</a:t>
            </a:r>
            <a:r>
              <a:rPr lang="en-GB" dirty="0" smtClean="0">
                <a:solidFill>
                  <a:srgbClr val="0086A8"/>
                </a:solidFill>
              </a:rPr>
              <a:t>) or reported the young person to be a victim of crime or other circumstances (</a:t>
            </a:r>
            <a:r>
              <a:rPr lang="en-GB" b="1" dirty="0" smtClean="0">
                <a:solidFill>
                  <a:srgbClr val="0086A8"/>
                </a:solidFill>
              </a:rPr>
              <a:t>21%</a:t>
            </a:r>
            <a:r>
              <a:rPr lang="en-GB" dirty="0" smtClean="0">
                <a:solidFill>
                  <a:srgbClr val="0086A8"/>
                </a:solidFill>
              </a:rPr>
              <a:t>).</a:t>
            </a:r>
          </a:p>
          <a:p>
            <a:pPr marL="400050" lvl="1" indent="0">
              <a:buNone/>
            </a:pPr>
            <a:r>
              <a:rPr lang="en-GB" dirty="0" smtClean="0">
                <a:latin typeface="Rockwell Extra Bold" panose="02060903040505020403" pitchFamily="18" charset="0"/>
              </a:rPr>
              <a:t>“Teenagers in China to sit Highers” </a:t>
            </a:r>
            <a:endParaRPr lang="en-GB" dirty="0">
              <a:latin typeface="Rockwell Extra Bold" panose="02060903040505020403" pitchFamily="18" charset="0"/>
            </a:endParaRPr>
          </a:p>
          <a:p>
            <a:pPr marL="400050" lvl="1" indent="0">
              <a:buNone/>
            </a:pPr>
            <a:r>
              <a:rPr lang="en-GB" sz="1500" i="1" dirty="0" smtClean="0"/>
              <a:t>Scotland on Sunday, Sept 3 2006</a:t>
            </a:r>
            <a:endParaRPr lang="en-GB" sz="1500" i="1" dirty="0"/>
          </a:p>
          <a:p>
            <a:pPr marL="457200" indent="-457200"/>
            <a:endParaRPr lang="en-GB" dirty="0" smtClean="0">
              <a:solidFill>
                <a:srgbClr val="0086A8"/>
              </a:solidFill>
            </a:endParaRPr>
          </a:p>
          <a:p>
            <a:pPr marL="457200" indent="-457200"/>
            <a:endParaRPr lang="en-GB" dirty="0" smtClean="0">
              <a:solidFill>
                <a:srgbClr val="0086A8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GB" dirty="0" smtClean="0">
              <a:solidFill>
                <a:srgbClr val="0086A8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GB" sz="1100" dirty="0">
              <a:solidFill>
                <a:srgbClr val="0086A8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GB" sz="1800" dirty="0" smtClean="0">
              <a:solidFill>
                <a:srgbClr val="0086A8"/>
              </a:solidFill>
            </a:endParaRPr>
          </a:p>
          <a:p>
            <a:pPr marL="0" indent="0" algn="l">
              <a:buNone/>
            </a:pPr>
            <a:endParaRPr lang="en-GB" sz="1100" dirty="0" smtClean="0"/>
          </a:p>
          <a:p>
            <a:pPr marL="0" indent="0" algn="l">
              <a:buNone/>
            </a:pPr>
            <a:endParaRPr lang="en-GB" sz="1100" dirty="0" smtClean="0"/>
          </a:p>
          <a:p>
            <a:pPr marL="0" indent="0" algn="l">
              <a:buNone/>
            </a:pPr>
            <a:endParaRPr lang="en-GB" sz="1100" dirty="0"/>
          </a:p>
          <a:p>
            <a:pPr marL="0" indent="0" algn="l">
              <a:buNone/>
            </a:pPr>
            <a:endParaRPr lang="en-GB" sz="1100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3" y="188640"/>
            <a:ext cx="1512168" cy="101550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23528" y="6453336"/>
            <a:ext cx="20162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solidFill>
                  <a:srgbClr val="778085"/>
                </a:solidFill>
              </a:rPr>
              <a:t>www.cycj.org.uk</a:t>
            </a:r>
            <a:endParaRPr lang="en-GB" sz="1400" dirty="0">
              <a:solidFill>
                <a:srgbClr val="778085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788024" y="6453336"/>
            <a:ext cx="42839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778085"/>
                </a:solidFill>
              </a:rPr>
              <a:t>d</a:t>
            </a:r>
            <a:r>
              <a:rPr lang="en-GB" sz="1400" dirty="0" smtClean="0">
                <a:solidFill>
                  <a:srgbClr val="778085"/>
                </a:solidFill>
              </a:rPr>
              <a:t>eveloping, supporting &amp; understanding youth justice</a:t>
            </a:r>
            <a:endParaRPr lang="en-GB" sz="1400" dirty="0">
              <a:solidFill>
                <a:srgbClr val="77808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8345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8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9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1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2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4" dur="indefinit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5" dur="indefinit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7" dur="indefinite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8" dur="indefinite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2" dur="indefinite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53" dur="indefinite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5" dur="indefinite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56" dur="indefinite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 smtClean="0">
                <a:solidFill>
                  <a:srgbClr val="951B81"/>
                </a:solidFill>
              </a:rPr>
              <a:t>Media Reporting: 2013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5"/>
          </a:xfrm>
        </p:spPr>
        <p:txBody>
          <a:bodyPr>
            <a:normAutofit fontScale="77500" lnSpcReduction="20000"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0086A8"/>
                </a:solidFill>
              </a:rPr>
              <a:t>There was a notable decrease in headlines that painted a negative picture of young people (</a:t>
            </a:r>
            <a:r>
              <a:rPr lang="en-GB" b="1" dirty="0" smtClean="0">
                <a:solidFill>
                  <a:srgbClr val="0086A8"/>
                </a:solidFill>
              </a:rPr>
              <a:t>28.9</a:t>
            </a:r>
            <a:r>
              <a:rPr lang="en-GB" dirty="0" smtClean="0">
                <a:solidFill>
                  <a:srgbClr val="0086A8"/>
                </a:solidFill>
              </a:rPr>
              <a:t>%, compared to 46.6% in 2006)</a:t>
            </a:r>
          </a:p>
          <a:p>
            <a:pPr marL="400050" lvl="1" indent="0">
              <a:buNone/>
            </a:pPr>
            <a:r>
              <a:rPr lang="en-GB" sz="3100" dirty="0">
                <a:latin typeface="Rockwell Extra Bold" panose="02060903040505020403" pitchFamily="18" charset="0"/>
              </a:rPr>
              <a:t>“</a:t>
            </a:r>
            <a:r>
              <a:rPr lang="en-GB" sz="3100" dirty="0" smtClean="0">
                <a:latin typeface="Rockwell Extra Bold" panose="02060903040505020403" pitchFamily="18" charset="0"/>
              </a:rPr>
              <a:t>Teenager admits travel fraud charges” </a:t>
            </a:r>
            <a:endParaRPr lang="en-GB" sz="3100" dirty="0">
              <a:latin typeface="Rockwell Extra Bold" panose="02060903040505020403" pitchFamily="18" charset="0"/>
            </a:endParaRPr>
          </a:p>
          <a:p>
            <a:pPr marL="400050" lvl="1" indent="0">
              <a:buNone/>
            </a:pPr>
            <a:r>
              <a:rPr lang="en-GB" sz="1700" i="1" dirty="0" smtClean="0"/>
              <a:t>The Herald, Aug 17 2013</a:t>
            </a:r>
          </a:p>
          <a:p>
            <a:pPr marL="400050" lvl="1" indent="0">
              <a:buNone/>
            </a:pPr>
            <a:r>
              <a:rPr lang="en-GB" sz="3100" dirty="0" smtClean="0">
                <a:latin typeface="Rockwell Extra Bold" panose="02060903040505020403" pitchFamily="18" charset="0"/>
              </a:rPr>
              <a:t>“Gang of 40 young thieves causes havoc” </a:t>
            </a:r>
            <a:endParaRPr lang="en-GB" sz="3100" dirty="0">
              <a:latin typeface="Rockwell Extra Bold" panose="02060903040505020403" pitchFamily="18" charset="0"/>
            </a:endParaRPr>
          </a:p>
          <a:p>
            <a:pPr marL="400050" lvl="1" indent="0">
              <a:buNone/>
            </a:pPr>
            <a:r>
              <a:rPr lang="en-GB" sz="1700" i="1" dirty="0" err="1" smtClean="0"/>
              <a:t>P&amp;J</a:t>
            </a:r>
            <a:r>
              <a:rPr lang="en-GB" sz="1700" i="1" dirty="0" smtClean="0"/>
              <a:t>, Sept 20 2013</a:t>
            </a:r>
            <a:endParaRPr lang="en-GB" sz="1500" i="1" dirty="0"/>
          </a:p>
          <a:p>
            <a:pPr marL="457200" indent="-457200"/>
            <a:r>
              <a:rPr lang="en-GB" dirty="0" smtClean="0">
                <a:solidFill>
                  <a:srgbClr val="0086A8"/>
                </a:solidFill>
              </a:rPr>
              <a:t>There was an increase in headlines that describe young people as a victim of crime or circumstance  (</a:t>
            </a:r>
            <a:r>
              <a:rPr lang="en-GB" b="1" dirty="0" smtClean="0">
                <a:solidFill>
                  <a:srgbClr val="0086A8"/>
                </a:solidFill>
              </a:rPr>
              <a:t>31.1%</a:t>
            </a:r>
            <a:r>
              <a:rPr lang="en-GB" dirty="0" smtClean="0">
                <a:solidFill>
                  <a:srgbClr val="0086A8"/>
                </a:solidFill>
              </a:rPr>
              <a:t>, compared to 21%)</a:t>
            </a:r>
          </a:p>
          <a:p>
            <a:pPr marL="400050" lvl="1" indent="0">
              <a:buNone/>
            </a:pPr>
            <a:r>
              <a:rPr lang="en-GB" dirty="0" smtClean="0">
                <a:latin typeface="Rockwell Extra Bold" panose="02060903040505020403" pitchFamily="18" charset="0"/>
              </a:rPr>
              <a:t>“Criminal records ruin young lives” </a:t>
            </a:r>
            <a:endParaRPr lang="en-GB" dirty="0">
              <a:latin typeface="Rockwell Extra Bold" panose="02060903040505020403" pitchFamily="18" charset="0"/>
            </a:endParaRPr>
          </a:p>
          <a:p>
            <a:pPr marL="400050" lvl="1" indent="0">
              <a:buNone/>
            </a:pPr>
            <a:r>
              <a:rPr lang="en-GB" sz="1600" i="1" dirty="0" smtClean="0"/>
              <a:t>Scotland on Sunday, Nov 3 2013</a:t>
            </a:r>
            <a:endParaRPr lang="en-GB" sz="1600" i="1" dirty="0"/>
          </a:p>
          <a:p>
            <a:pPr marL="457200" indent="-457200"/>
            <a:r>
              <a:rPr lang="en-GB" dirty="0" smtClean="0">
                <a:solidFill>
                  <a:srgbClr val="0086A8"/>
                </a:solidFill>
              </a:rPr>
              <a:t>There was an increase in headlines that were neutral about young people (</a:t>
            </a:r>
            <a:r>
              <a:rPr lang="en-GB" b="1" dirty="0" smtClean="0">
                <a:solidFill>
                  <a:srgbClr val="0086A8"/>
                </a:solidFill>
              </a:rPr>
              <a:t>22.5%</a:t>
            </a:r>
            <a:r>
              <a:rPr lang="en-GB" dirty="0" smtClean="0">
                <a:solidFill>
                  <a:srgbClr val="0086A8"/>
                </a:solidFill>
              </a:rPr>
              <a:t> compared to 15.2%)</a:t>
            </a:r>
          </a:p>
          <a:p>
            <a:pPr marL="400050" lvl="1" indent="0">
              <a:buNone/>
            </a:pPr>
            <a:r>
              <a:rPr lang="en-GB" dirty="0" smtClean="0">
                <a:latin typeface="Rockwell Extra Bold" panose="02060903040505020403" pitchFamily="18" charset="0"/>
              </a:rPr>
              <a:t>“Referendum drive to get young voters” </a:t>
            </a:r>
            <a:endParaRPr lang="en-GB" dirty="0">
              <a:latin typeface="Rockwell Extra Bold" panose="02060903040505020403" pitchFamily="18" charset="0"/>
            </a:endParaRPr>
          </a:p>
          <a:p>
            <a:pPr marL="400050" lvl="1" indent="0">
              <a:buNone/>
            </a:pPr>
            <a:r>
              <a:rPr lang="en-GB" sz="1600" i="1" dirty="0" smtClean="0"/>
              <a:t>ET, Oct 1 2013</a:t>
            </a:r>
            <a:endParaRPr lang="en-GB" sz="1600" i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3" y="188640"/>
            <a:ext cx="1512168" cy="101550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23528" y="6453336"/>
            <a:ext cx="20162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solidFill>
                  <a:srgbClr val="778085"/>
                </a:solidFill>
              </a:rPr>
              <a:t>www.cycj.org.uk</a:t>
            </a:r>
            <a:endParaRPr lang="en-GB" sz="1400" dirty="0">
              <a:solidFill>
                <a:srgbClr val="778085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788024" y="6453336"/>
            <a:ext cx="42839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778085"/>
                </a:solidFill>
              </a:rPr>
              <a:t>d</a:t>
            </a:r>
            <a:r>
              <a:rPr lang="en-GB" sz="1400" dirty="0" smtClean="0">
                <a:solidFill>
                  <a:srgbClr val="778085"/>
                </a:solidFill>
              </a:rPr>
              <a:t>eveloping, supporting &amp; understanding youth justice</a:t>
            </a:r>
            <a:endParaRPr lang="en-GB" sz="1400" dirty="0">
              <a:solidFill>
                <a:srgbClr val="77808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0322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6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7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9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0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0" dur="indefinit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1" dur="indefinit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3" dur="indefinite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4" dur="indefinite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8" dur="indefinite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9" dur="indefinite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1" dur="indefinite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52" dur="indefinite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 smtClean="0">
                <a:solidFill>
                  <a:srgbClr val="951B81"/>
                </a:solidFill>
              </a:rPr>
              <a:t>Media Reporting: 2013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/>
            <a:r>
              <a:rPr lang="en-GB" dirty="0" smtClean="0">
                <a:solidFill>
                  <a:srgbClr val="0086A8"/>
                </a:solidFill>
              </a:rPr>
              <a:t>However, only </a:t>
            </a:r>
            <a:r>
              <a:rPr lang="en-GB" b="1" dirty="0" smtClean="0">
                <a:solidFill>
                  <a:srgbClr val="0086A8"/>
                </a:solidFill>
              </a:rPr>
              <a:t>17.4%</a:t>
            </a:r>
            <a:r>
              <a:rPr lang="en-GB" dirty="0" smtClean="0">
                <a:solidFill>
                  <a:srgbClr val="0086A8"/>
                </a:solidFill>
              </a:rPr>
              <a:t> </a:t>
            </a:r>
            <a:r>
              <a:rPr lang="en-GB" dirty="0">
                <a:solidFill>
                  <a:srgbClr val="0086A8"/>
                </a:solidFill>
              </a:rPr>
              <a:t>of headlines outlined young people </a:t>
            </a:r>
            <a:r>
              <a:rPr lang="en-GB" dirty="0" smtClean="0">
                <a:solidFill>
                  <a:srgbClr val="0086A8"/>
                </a:solidFill>
              </a:rPr>
              <a:t>achieving something positive (compared to </a:t>
            </a:r>
            <a:r>
              <a:rPr lang="en-GB" b="1" dirty="0" smtClean="0">
                <a:solidFill>
                  <a:srgbClr val="0086A8"/>
                </a:solidFill>
              </a:rPr>
              <a:t>17.2%</a:t>
            </a:r>
            <a:r>
              <a:rPr lang="en-GB" dirty="0" smtClean="0">
                <a:solidFill>
                  <a:srgbClr val="0086A8"/>
                </a:solidFill>
              </a:rPr>
              <a:t> in 2006)</a:t>
            </a:r>
            <a:endParaRPr lang="en-GB" dirty="0">
              <a:solidFill>
                <a:srgbClr val="0086A8"/>
              </a:solidFill>
            </a:endParaRPr>
          </a:p>
          <a:p>
            <a:pPr marL="400050" lvl="1" indent="0">
              <a:buNone/>
            </a:pPr>
            <a:r>
              <a:rPr lang="en-GB" dirty="0" smtClean="0">
                <a:latin typeface="Rockwell Extra Bold" panose="02060903040505020403" pitchFamily="18" charset="0"/>
              </a:rPr>
              <a:t>“Teenagers march in support of their deported classmates” </a:t>
            </a:r>
            <a:endParaRPr lang="en-GB" dirty="0">
              <a:latin typeface="Rockwell Extra Bold" panose="02060903040505020403" pitchFamily="18" charset="0"/>
            </a:endParaRPr>
          </a:p>
          <a:p>
            <a:pPr marL="400050" lvl="1" indent="0">
              <a:buNone/>
            </a:pPr>
            <a:r>
              <a:rPr lang="en-GB" sz="1300" i="1" dirty="0" smtClean="0"/>
              <a:t>The Herald, Oct 18 2013</a:t>
            </a:r>
          </a:p>
          <a:p>
            <a:pPr marL="400050" lvl="1" indent="0">
              <a:buNone/>
            </a:pPr>
            <a:r>
              <a:rPr lang="en-GB" sz="2400" dirty="0" smtClean="0">
                <a:latin typeface="Rockwell Extra Bold" panose="02060903040505020403" pitchFamily="18" charset="0"/>
              </a:rPr>
              <a:t>“Young choir raises £450 for charity”</a:t>
            </a:r>
          </a:p>
          <a:p>
            <a:pPr marL="400050" lvl="1" indent="0">
              <a:buNone/>
            </a:pPr>
            <a:r>
              <a:rPr lang="en-GB" sz="1300" i="1" dirty="0" smtClean="0">
                <a:latin typeface="+mj-lt"/>
              </a:rPr>
              <a:t>EE, Dec 27 2013</a:t>
            </a:r>
            <a:endParaRPr lang="en-GB" sz="1300" i="1" dirty="0">
              <a:latin typeface="+mj-lt"/>
            </a:endParaRPr>
          </a:p>
          <a:p>
            <a:pPr marL="400050" lvl="1" indent="0">
              <a:buNone/>
            </a:pPr>
            <a:endParaRPr lang="en-GB" i="1" dirty="0" smtClean="0">
              <a:solidFill>
                <a:srgbClr val="0086A8"/>
              </a:solidFill>
            </a:endParaRPr>
          </a:p>
          <a:p>
            <a:pPr marL="457200" indent="-457200"/>
            <a:endParaRPr lang="en-GB" i="1" dirty="0">
              <a:solidFill>
                <a:srgbClr val="0086A8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GB" dirty="0" smtClean="0">
              <a:solidFill>
                <a:srgbClr val="0086A8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GB" sz="1100" dirty="0">
              <a:solidFill>
                <a:srgbClr val="0086A8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GB" sz="1800" dirty="0" smtClean="0">
              <a:solidFill>
                <a:srgbClr val="0086A8"/>
              </a:solidFill>
            </a:endParaRPr>
          </a:p>
          <a:p>
            <a:pPr marL="0" indent="0" algn="l">
              <a:buNone/>
            </a:pPr>
            <a:endParaRPr lang="en-GB" sz="1100" dirty="0" smtClean="0"/>
          </a:p>
          <a:p>
            <a:pPr marL="0" indent="0" algn="l">
              <a:buNone/>
            </a:pPr>
            <a:endParaRPr lang="en-GB" sz="1100" dirty="0" smtClean="0"/>
          </a:p>
          <a:p>
            <a:pPr marL="0" indent="0" algn="l">
              <a:buNone/>
            </a:pPr>
            <a:endParaRPr lang="en-GB" sz="1100" dirty="0"/>
          </a:p>
          <a:p>
            <a:pPr marL="0" indent="0" algn="l">
              <a:buNone/>
            </a:pPr>
            <a:endParaRPr lang="en-GB" sz="1100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3" y="188640"/>
            <a:ext cx="1512168" cy="101550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23528" y="6453336"/>
            <a:ext cx="20162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solidFill>
                  <a:srgbClr val="778085"/>
                </a:solidFill>
              </a:rPr>
              <a:t>www.cycj.org.uk</a:t>
            </a:r>
            <a:endParaRPr lang="en-GB" sz="1400" dirty="0">
              <a:solidFill>
                <a:srgbClr val="778085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788024" y="6453336"/>
            <a:ext cx="42839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778085"/>
                </a:solidFill>
              </a:rPr>
              <a:t>d</a:t>
            </a:r>
            <a:r>
              <a:rPr lang="en-GB" sz="1400" dirty="0" smtClean="0">
                <a:solidFill>
                  <a:srgbClr val="778085"/>
                </a:solidFill>
              </a:rPr>
              <a:t>eveloping, supporting &amp; understanding youth justice</a:t>
            </a:r>
            <a:endParaRPr lang="en-GB" sz="1400" dirty="0">
              <a:solidFill>
                <a:srgbClr val="77808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408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3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5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6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6" dur="indefinit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7" dur="indefinit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9" dur="indefinite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0" dur="indefinite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 smtClean="0">
                <a:solidFill>
                  <a:srgbClr val="951B81"/>
                </a:solidFill>
              </a:rPr>
              <a:t>Media Reporting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GB" dirty="0" smtClean="0">
                <a:solidFill>
                  <a:srgbClr val="0086A8"/>
                </a:solidFill>
              </a:rPr>
              <a:t>2006</a:t>
            </a:r>
            <a:endParaRPr lang="en-GB" dirty="0">
              <a:solidFill>
                <a:srgbClr val="0086A8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0086A8"/>
                </a:solidFill>
              </a:rPr>
              <a:t>1,088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0086A8"/>
                </a:solidFill>
              </a:rPr>
              <a:t>“thug” 103 (9.5%)</a:t>
            </a:r>
          </a:p>
          <a:p>
            <a:pPr marL="457200" indent="-457200"/>
            <a:r>
              <a:rPr lang="en-GB" dirty="0">
                <a:solidFill>
                  <a:srgbClr val="0086A8"/>
                </a:solidFill>
              </a:rPr>
              <a:t>“knife” </a:t>
            </a:r>
            <a:r>
              <a:rPr lang="en-GB" dirty="0" smtClean="0">
                <a:solidFill>
                  <a:srgbClr val="0086A8"/>
                </a:solidFill>
              </a:rPr>
              <a:t>32 (2.9%)</a:t>
            </a:r>
            <a:endParaRPr lang="en-GB" dirty="0">
              <a:solidFill>
                <a:srgbClr val="0086A8"/>
              </a:solidFill>
            </a:endParaRPr>
          </a:p>
          <a:p>
            <a:pPr marL="457200" indent="-457200"/>
            <a:r>
              <a:rPr lang="en-GB" dirty="0">
                <a:solidFill>
                  <a:srgbClr val="0086A8"/>
                </a:solidFill>
              </a:rPr>
              <a:t>“gang” </a:t>
            </a:r>
            <a:r>
              <a:rPr lang="en-GB" dirty="0" smtClean="0">
                <a:solidFill>
                  <a:srgbClr val="0086A8"/>
                </a:solidFill>
              </a:rPr>
              <a:t>25 (2.3%)</a:t>
            </a:r>
          </a:p>
          <a:p>
            <a:pPr marL="457200" indent="-457200"/>
            <a:r>
              <a:rPr lang="en-GB" dirty="0" smtClean="0">
                <a:solidFill>
                  <a:srgbClr val="0086A8"/>
                </a:solidFill>
              </a:rPr>
              <a:t>“yob” 9 (0.8%)</a:t>
            </a:r>
            <a:endParaRPr lang="en-GB" dirty="0">
              <a:solidFill>
                <a:srgbClr val="0086A8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0086A8"/>
                </a:solidFill>
              </a:rPr>
              <a:t>“ned” 9 (0.8%)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GB" dirty="0" smtClean="0">
              <a:solidFill>
                <a:srgbClr val="0086A8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GB" sz="1100" dirty="0">
              <a:solidFill>
                <a:srgbClr val="0086A8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GB" sz="1800" dirty="0" smtClean="0">
              <a:solidFill>
                <a:srgbClr val="0086A8"/>
              </a:solidFill>
            </a:endParaRPr>
          </a:p>
          <a:p>
            <a:pPr marL="0" indent="0" algn="l">
              <a:buNone/>
            </a:pPr>
            <a:endParaRPr lang="en-GB" sz="1100" dirty="0" smtClean="0"/>
          </a:p>
          <a:p>
            <a:pPr marL="0" indent="0" algn="l">
              <a:buNone/>
            </a:pPr>
            <a:endParaRPr lang="en-GB" sz="1100" dirty="0" smtClean="0"/>
          </a:p>
          <a:p>
            <a:pPr marL="0" indent="0" algn="l">
              <a:buNone/>
            </a:pPr>
            <a:endParaRPr lang="en-GB" sz="1100" dirty="0"/>
          </a:p>
          <a:p>
            <a:pPr marL="0" indent="0" algn="l">
              <a:buNone/>
            </a:pPr>
            <a:endParaRPr lang="en-GB" sz="1100" dirty="0" smtClean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GB" dirty="0" smtClean="0">
                <a:solidFill>
                  <a:srgbClr val="778085"/>
                </a:solidFill>
              </a:rPr>
              <a:t>2013</a:t>
            </a:r>
            <a:endParaRPr lang="en-GB" dirty="0">
              <a:solidFill>
                <a:srgbClr val="778085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778085"/>
                </a:solidFill>
              </a:rPr>
              <a:t>768</a:t>
            </a:r>
          </a:p>
          <a:p>
            <a:r>
              <a:rPr lang="en-GB" dirty="0" smtClean="0">
                <a:solidFill>
                  <a:srgbClr val="778085"/>
                </a:solidFill>
              </a:rPr>
              <a:t>“thug” 48 (6.3%)</a:t>
            </a:r>
          </a:p>
          <a:p>
            <a:r>
              <a:rPr lang="en-GB" dirty="0" smtClean="0">
                <a:solidFill>
                  <a:srgbClr val="778085"/>
                </a:solidFill>
              </a:rPr>
              <a:t>“knife” 10 (1.3%)</a:t>
            </a:r>
          </a:p>
          <a:p>
            <a:r>
              <a:rPr lang="en-GB" dirty="0" smtClean="0">
                <a:solidFill>
                  <a:srgbClr val="778085"/>
                </a:solidFill>
              </a:rPr>
              <a:t>“gang” 6 (0.8%)</a:t>
            </a:r>
          </a:p>
          <a:p>
            <a:r>
              <a:rPr lang="en-GB" dirty="0" smtClean="0">
                <a:solidFill>
                  <a:srgbClr val="778085"/>
                </a:solidFill>
              </a:rPr>
              <a:t>“yob” 0 (0%)</a:t>
            </a:r>
          </a:p>
          <a:p>
            <a:r>
              <a:rPr lang="en-GB" dirty="0" smtClean="0">
                <a:solidFill>
                  <a:srgbClr val="778085"/>
                </a:solidFill>
              </a:rPr>
              <a:t>“ned” 1 (0.1%)</a:t>
            </a:r>
            <a:endParaRPr lang="en-GB" dirty="0">
              <a:solidFill>
                <a:srgbClr val="778085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3" y="188640"/>
            <a:ext cx="1512168" cy="101550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23528" y="6453336"/>
            <a:ext cx="20162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solidFill>
                  <a:srgbClr val="778085"/>
                </a:solidFill>
              </a:rPr>
              <a:t>www.cycj.org.uk</a:t>
            </a:r>
            <a:endParaRPr lang="en-GB" sz="1400" dirty="0">
              <a:solidFill>
                <a:srgbClr val="778085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788024" y="6453336"/>
            <a:ext cx="42839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778085"/>
                </a:solidFill>
              </a:rPr>
              <a:t>d</a:t>
            </a:r>
            <a:r>
              <a:rPr lang="en-GB" sz="1400" dirty="0" smtClean="0">
                <a:solidFill>
                  <a:srgbClr val="778085"/>
                </a:solidFill>
              </a:rPr>
              <a:t>eveloping, supporting &amp; understanding youth justice</a:t>
            </a:r>
            <a:endParaRPr lang="en-GB" sz="1400" dirty="0">
              <a:solidFill>
                <a:srgbClr val="77808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8678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951B81"/>
                </a:solidFill>
              </a:rPr>
              <a:t>Youth crime in Scotland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457200" indent="-457200" algn="l">
              <a:buFont typeface="Arial" panose="020B0604020202020204" pitchFamily="34" charset="0"/>
              <a:buChar char="•"/>
            </a:pPr>
            <a:endParaRPr lang="en-GB" dirty="0" smtClean="0">
              <a:solidFill>
                <a:srgbClr val="0086A8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GB" dirty="0" smtClean="0">
              <a:solidFill>
                <a:srgbClr val="0086A8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0086A8"/>
                </a:solidFill>
              </a:rPr>
              <a:t>The vast majority of young people do not get involved in offending behaviour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GB" dirty="0">
              <a:solidFill>
                <a:srgbClr val="0086A8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GB" dirty="0" smtClean="0">
              <a:solidFill>
                <a:srgbClr val="0086A8"/>
              </a:solidFill>
            </a:endParaRPr>
          </a:p>
          <a:p>
            <a:pPr marL="0" indent="0" algn="l">
              <a:buNone/>
            </a:pPr>
            <a:endParaRPr lang="en-GB" sz="1100" dirty="0" smtClean="0"/>
          </a:p>
          <a:p>
            <a:pPr marL="0" indent="0" algn="l">
              <a:buNone/>
            </a:pPr>
            <a:r>
              <a:rPr lang="en-GB" sz="1100" dirty="0" err="1" smtClean="0"/>
              <a:t>SPPF</a:t>
            </a:r>
            <a:r>
              <a:rPr lang="en-GB" sz="1100" dirty="0" smtClean="0"/>
              <a:t>, 2013; </a:t>
            </a:r>
            <a:r>
              <a:rPr lang="en-GB" sz="1100" dirty="0" err="1" smtClean="0"/>
              <a:t>GRO</a:t>
            </a:r>
            <a:r>
              <a:rPr lang="en-GB" sz="1100" dirty="0" smtClean="0"/>
              <a:t>(S), 2012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3" y="188640"/>
            <a:ext cx="1512168" cy="101550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23528" y="6453336"/>
            <a:ext cx="20162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solidFill>
                  <a:srgbClr val="778085"/>
                </a:solidFill>
              </a:rPr>
              <a:t>www.cycj.org.uk</a:t>
            </a:r>
            <a:endParaRPr lang="en-GB" sz="1400" dirty="0">
              <a:solidFill>
                <a:srgbClr val="778085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788024" y="6453336"/>
            <a:ext cx="42839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778085"/>
                </a:solidFill>
              </a:rPr>
              <a:t>d</a:t>
            </a:r>
            <a:r>
              <a:rPr lang="en-GB" sz="1400" dirty="0" smtClean="0">
                <a:solidFill>
                  <a:srgbClr val="778085"/>
                </a:solidFill>
              </a:rPr>
              <a:t>eveloping, supporting &amp; understanding youth justice</a:t>
            </a:r>
            <a:endParaRPr lang="en-GB" sz="1400" dirty="0">
              <a:solidFill>
                <a:srgbClr val="778085"/>
              </a:solidFill>
            </a:endParaRP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176669528"/>
              </p:ext>
            </p:extLst>
          </p:nvPr>
        </p:nvGraphicFramePr>
        <p:xfrm>
          <a:off x="46482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74417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solidFill>
                  <a:srgbClr val="951B81"/>
                </a:solidFill>
              </a:rPr>
              <a:t>What is behind the </a:t>
            </a:r>
            <a:br>
              <a:rPr lang="en-GB" b="1" dirty="0" smtClean="0">
                <a:solidFill>
                  <a:srgbClr val="951B81"/>
                </a:solidFill>
              </a:rPr>
            </a:br>
            <a:r>
              <a:rPr lang="en-GB" b="1" dirty="0" smtClean="0">
                <a:solidFill>
                  <a:srgbClr val="951B81"/>
                </a:solidFill>
              </a:rPr>
              <a:t>change?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/>
            <a:r>
              <a:rPr lang="en-GB" dirty="0" smtClean="0">
                <a:solidFill>
                  <a:srgbClr val="0086A8"/>
                </a:solidFill>
              </a:rPr>
              <a:t>Less stories about young people in general?</a:t>
            </a:r>
          </a:p>
          <a:p>
            <a:pPr marL="457200" indent="-457200"/>
            <a:r>
              <a:rPr lang="en-GB" dirty="0">
                <a:solidFill>
                  <a:srgbClr val="0086A8"/>
                </a:solidFill>
              </a:rPr>
              <a:t>Less crime?</a:t>
            </a:r>
          </a:p>
          <a:p>
            <a:pPr marL="457200" indent="-457200"/>
            <a:r>
              <a:rPr lang="en-GB" dirty="0" smtClean="0">
                <a:solidFill>
                  <a:srgbClr val="0086A8"/>
                </a:solidFill>
              </a:rPr>
              <a:t>Changes in the media?</a:t>
            </a:r>
          </a:p>
          <a:p>
            <a:pPr marL="457200" indent="-457200"/>
            <a:r>
              <a:rPr lang="en-GB" dirty="0" smtClean="0">
                <a:solidFill>
                  <a:srgbClr val="0086A8"/>
                </a:solidFill>
              </a:rPr>
              <a:t>Societal changes?</a:t>
            </a:r>
          </a:p>
          <a:p>
            <a:pPr marL="457200" indent="-457200"/>
            <a:endParaRPr lang="en-GB" dirty="0">
              <a:solidFill>
                <a:srgbClr val="0086A8"/>
              </a:solidFill>
            </a:endParaRPr>
          </a:p>
          <a:p>
            <a:pPr marL="457200" indent="-457200"/>
            <a:endParaRPr lang="en-GB" i="1" dirty="0" smtClean="0">
              <a:solidFill>
                <a:srgbClr val="0086A8"/>
              </a:solidFill>
            </a:endParaRPr>
          </a:p>
          <a:p>
            <a:pPr marL="457200" indent="-457200"/>
            <a:endParaRPr lang="en-GB" i="1" dirty="0">
              <a:solidFill>
                <a:srgbClr val="0086A8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GB" dirty="0" smtClean="0">
              <a:solidFill>
                <a:srgbClr val="0086A8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GB" sz="1100" dirty="0">
              <a:solidFill>
                <a:srgbClr val="0086A8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GB" sz="1800" dirty="0" smtClean="0">
              <a:solidFill>
                <a:srgbClr val="0086A8"/>
              </a:solidFill>
            </a:endParaRPr>
          </a:p>
          <a:p>
            <a:pPr marL="0" indent="0" algn="l">
              <a:buNone/>
            </a:pPr>
            <a:endParaRPr lang="en-GB" sz="1100" dirty="0" smtClean="0"/>
          </a:p>
          <a:p>
            <a:pPr marL="0" indent="0" algn="l">
              <a:buNone/>
            </a:pPr>
            <a:endParaRPr lang="en-GB" sz="1100" dirty="0" smtClean="0"/>
          </a:p>
          <a:p>
            <a:pPr marL="0" indent="0" algn="l">
              <a:buNone/>
            </a:pPr>
            <a:endParaRPr lang="en-GB" sz="1100" dirty="0"/>
          </a:p>
          <a:p>
            <a:pPr marL="0" indent="0" algn="l">
              <a:buNone/>
            </a:pPr>
            <a:endParaRPr lang="en-GB" sz="1100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3" y="188640"/>
            <a:ext cx="1512168" cy="101550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23528" y="6453336"/>
            <a:ext cx="20162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solidFill>
                  <a:srgbClr val="778085"/>
                </a:solidFill>
              </a:rPr>
              <a:t>www.cycj.org.uk</a:t>
            </a:r>
            <a:endParaRPr lang="en-GB" sz="1400" dirty="0">
              <a:solidFill>
                <a:srgbClr val="778085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788024" y="6453336"/>
            <a:ext cx="42839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778085"/>
                </a:solidFill>
              </a:rPr>
              <a:t>d</a:t>
            </a:r>
            <a:r>
              <a:rPr lang="en-GB" sz="1400" dirty="0" smtClean="0">
                <a:solidFill>
                  <a:srgbClr val="778085"/>
                </a:solidFill>
              </a:rPr>
              <a:t>eveloping, supporting &amp; understanding youth justice</a:t>
            </a:r>
            <a:endParaRPr lang="en-GB" sz="1400" dirty="0">
              <a:solidFill>
                <a:srgbClr val="77808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7157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 smtClean="0">
                <a:solidFill>
                  <a:srgbClr val="951B81"/>
                </a:solidFill>
              </a:rPr>
              <a:t>Conclusions?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/>
            <a:r>
              <a:rPr lang="en-GB" dirty="0">
                <a:solidFill>
                  <a:srgbClr val="0086A8"/>
                </a:solidFill>
              </a:rPr>
              <a:t>Whatever the reason these are positive changes.</a:t>
            </a:r>
          </a:p>
          <a:p>
            <a:pPr marL="457200" indent="-457200"/>
            <a:r>
              <a:rPr lang="en-GB" dirty="0">
                <a:solidFill>
                  <a:srgbClr val="0086A8"/>
                </a:solidFill>
              </a:rPr>
              <a:t>However, given that </a:t>
            </a:r>
            <a:r>
              <a:rPr lang="en-GB" dirty="0" smtClean="0">
                <a:solidFill>
                  <a:srgbClr val="0086A8"/>
                </a:solidFill>
              </a:rPr>
              <a:t>less </a:t>
            </a:r>
            <a:r>
              <a:rPr lang="en-GB" b="1" dirty="0">
                <a:solidFill>
                  <a:srgbClr val="0086A8"/>
                </a:solidFill>
              </a:rPr>
              <a:t>5%</a:t>
            </a:r>
            <a:r>
              <a:rPr lang="en-GB" dirty="0">
                <a:solidFill>
                  <a:srgbClr val="0086A8"/>
                </a:solidFill>
              </a:rPr>
              <a:t> of young people were involved in any level of offending is this still a fair reflection of young people in the media?</a:t>
            </a:r>
          </a:p>
          <a:p>
            <a:pPr marL="457200" indent="-457200"/>
            <a:endParaRPr lang="en-GB" dirty="0">
              <a:solidFill>
                <a:srgbClr val="0086A8"/>
              </a:solidFill>
            </a:endParaRPr>
          </a:p>
          <a:p>
            <a:pPr marL="457200" indent="-457200"/>
            <a:endParaRPr lang="en-GB" i="1" dirty="0" smtClean="0">
              <a:solidFill>
                <a:srgbClr val="0086A8"/>
              </a:solidFill>
            </a:endParaRPr>
          </a:p>
          <a:p>
            <a:pPr marL="457200" indent="-457200"/>
            <a:endParaRPr lang="en-GB" i="1" dirty="0">
              <a:solidFill>
                <a:srgbClr val="0086A8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GB" dirty="0" smtClean="0">
              <a:solidFill>
                <a:srgbClr val="0086A8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GB" sz="1100" dirty="0">
              <a:solidFill>
                <a:srgbClr val="0086A8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GB" sz="1800" dirty="0" smtClean="0">
              <a:solidFill>
                <a:srgbClr val="0086A8"/>
              </a:solidFill>
            </a:endParaRPr>
          </a:p>
          <a:p>
            <a:pPr marL="0" indent="0" algn="l">
              <a:buNone/>
            </a:pPr>
            <a:endParaRPr lang="en-GB" sz="1100" dirty="0" smtClean="0"/>
          </a:p>
          <a:p>
            <a:pPr marL="0" indent="0" algn="l">
              <a:buNone/>
            </a:pPr>
            <a:endParaRPr lang="en-GB" sz="1100" dirty="0" smtClean="0"/>
          </a:p>
          <a:p>
            <a:pPr marL="0" indent="0" algn="l">
              <a:buNone/>
            </a:pPr>
            <a:endParaRPr lang="en-GB" sz="1100" dirty="0"/>
          </a:p>
          <a:p>
            <a:pPr marL="0" indent="0" algn="l">
              <a:buNone/>
            </a:pPr>
            <a:endParaRPr lang="en-GB" sz="1100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3" y="188640"/>
            <a:ext cx="1512168" cy="101550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23528" y="6453336"/>
            <a:ext cx="20162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solidFill>
                  <a:srgbClr val="778085"/>
                </a:solidFill>
              </a:rPr>
              <a:t>www.cycj.org.uk</a:t>
            </a:r>
            <a:endParaRPr lang="en-GB" sz="1400" dirty="0">
              <a:solidFill>
                <a:srgbClr val="778085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788024" y="6453336"/>
            <a:ext cx="42839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778085"/>
                </a:solidFill>
              </a:rPr>
              <a:t>d</a:t>
            </a:r>
            <a:r>
              <a:rPr lang="en-GB" sz="1400" dirty="0" smtClean="0">
                <a:solidFill>
                  <a:srgbClr val="778085"/>
                </a:solidFill>
              </a:rPr>
              <a:t>eveloping, supporting &amp; understanding youth justice</a:t>
            </a:r>
            <a:endParaRPr lang="en-GB" sz="1400" dirty="0">
              <a:solidFill>
                <a:srgbClr val="77808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4049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951B81"/>
                </a:solidFill>
              </a:rPr>
              <a:t>Youth crime in Scotland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457200" indent="-457200" algn="l">
              <a:buFont typeface="Arial" panose="020B0604020202020204" pitchFamily="34" charset="0"/>
              <a:buChar char="•"/>
            </a:pPr>
            <a:endParaRPr lang="en-GB" dirty="0" smtClean="0">
              <a:solidFill>
                <a:srgbClr val="0086A8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GB" dirty="0">
              <a:solidFill>
                <a:srgbClr val="0086A8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GB" dirty="0" smtClean="0">
              <a:solidFill>
                <a:srgbClr val="0086A8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0086A8"/>
                </a:solidFill>
              </a:rPr>
              <a:t>Youth crime has steadily fallen since 2006/07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GB" dirty="0">
              <a:solidFill>
                <a:srgbClr val="0086A8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GB" dirty="0" smtClean="0">
              <a:solidFill>
                <a:srgbClr val="0086A8"/>
              </a:solidFill>
            </a:endParaRPr>
          </a:p>
          <a:p>
            <a:pPr marL="0" indent="0" algn="l">
              <a:buNone/>
            </a:pPr>
            <a:endParaRPr lang="en-GB" sz="1100" dirty="0" smtClean="0"/>
          </a:p>
          <a:p>
            <a:pPr marL="0" indent="0" algn="l">
              <a:buNone/>
            </a:pPr>
            <a:r>
              <a:rPr lang="en-GB" sz="1100" dirty="0" err="1" smtClean="0"/>
              <a:t>SCRA</a:t>
            </a:r>
            <a:r>
              <a:rPr lang="en-GB" sz="1100" dirty="0" smtClean="0"/>
              <a:t> (2013)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3" y="188640"/>
            <a:ext cx="1512168" cy="101550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23528" y="6453336"/>
            <a:ext cx="20162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solidFill>
                  <a:srgbClr val="778085"/>
                </a:solidFill>
              </a:rPr>
              <a:t>www.cycj.org.uk</a:t>
            </a:r>
            <a:endParaRPr lang="en-GB" sz="1400" dirty="0">
              <a:solidFill>
                <a:srgbClr val="778085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788024" y="6453336"/>
            <a:ext cx="42839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778085"/>
                </a:solidFill>
              </a:rPr>
              <a:t>d</a:t>
            </a:r>
            <a:r>
              <a:rPr lang="en-GB" sz="1400" dirty="0" smtClean="0">
                <a:solidFill>
                  <a:srgbClr val="778085"/>
                </a:solidFill>
              </a:rPr>
              <a:t>eveloping, supporting &amp; understanding youth justice</a:t>
            </a:r>
            <a:endParaRPr lang="en-GB" sz="1400" dirty="0">
              <a:solidFill>
                <a:srgbClr val="778085"/>
              </a:solidFill>
            </a:endParaRP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147790029"/>
              </p:ext>
            </p:extLst>
          </p:nvPr>
        </p:nvGraphicFramePr>
        <p:xfrm>
          <a:off x="46482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661319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951B81"/>
                </a:solidFill>
              </a:rPr>
              <a:t>Youth crime in Scotland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457200" indent="-457200" algn="l">
              <a:buFont typeface="Arial" panose="020B0604020202020204" pitchFamily="34" charset="0"/>
              <a:buChar char="•"/>
            </a:pPr>
            <a:endParaRPr lang="en-GB" dirty="0" smtClean="0">
              <a:solidFill>
                <a:srgbClr val="0086A8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GB" dirty="0">
              <a:solidFill>
                <a:srgbClr val="0086A8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GB" dirty="0" smtClean="0">
              <a:solidFill>
                <a:srgbClr val="0086A8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0086A8"/>
                </a:solidFill>
              </a:rPr>
              <a:t>Youth crime has steadily fallen since 2006/07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GB" dirty="0">
              <a:solidFill>
                <a:srgbClr val="0086A8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GB" dirty="0" smtClean="0">
              <a:solidFill>
                <a:srgbClr val="0086A8"/>
              </a:solidFill>
            </a:endParaRPr>
          </a:p>
          <a:p>
            <a:pPr marL="0" indent="0" algn="l">
              <a:buNone/>
            </a:pPr>
            <a:endParaRPr lang="en-GB" sz="1100" dirty="0" smtClean="0"/>
          </a:p>
          <a:p>
            <a:pPr marL="0" indent="0" algn="l">
              <a:buNone/>
            </a:pPr>
            <a:r>
              <a:rPr lang="en-GB" sz="1100" dirty="0" err="1" smtClean="0"/>
              <a:t>SPPF</a:t>
            </a:r>
            <a:r>
              <a:rPr lang="en-GB" sz="1100" dirty="0" smtClean="0"/>
              <a:t> (2013)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3" y="188640"/>
            <a:ext cx="1512168" cy="101550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23528" y="6453336"/>
            <a:ext cx="20162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solidFill>
                  <a:srgbClr val="778085"/>
                </a:solidFill>
              </a:rPr>
              <a:t>www.cycj.org.uk</a:t>
            </a:r>
            <a:endParaRPr lang="en-GB" sz="1400" dirty="0">
              <a:solidFill>
                <a:srgbClr val="778085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788024" y="6453336"/>
            <a:ext cx="42839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778085"/>
                </a:solidFill>
              </a:rPr>
              <a:t>d</a:t>
            </a:r>
            <a:r>
              <a:rPr lang="en-GB" sz="1400" dirty="0" smtClean="0">
                <a:solidFill>
                  <a:srgbClr val="778085"/>
                </a:solidFill>
              </a:rPr>
              <a:t>eveloping, supporting &amp; understanding youth justice</a:t>
            </a:r>
            <a:endParaRPr lang="en-GB" sz="1400" dirty="0">
              <a:solidFill>
                <a:srgbClr val="778085"/>
              </a:solidFill>
            </a:endParaRP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035327499"/>
              </p:ext>
            </p:extLst>
          </p:nvPr>
        </p:nvGraphicFramePr>
        <p:xfrm>
          <a:off x="46482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767823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951B81"/>
                </a:solidFill>
              </a:rPr>
              <a:t>Youth crime in Scotland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457200" indent="-457200" algn="l">
              <a:buFont typeface="Arial" panose="020B0604020202020204" pitchFamily="34" charset="0"/>
              <a:buChar char="•"/>
            </a:pPr>
            <a:endParaRPr lang="en-GB" dirty="0" smtClean="0">
              <a:solidFill>
                <a:srgbClr val="0086A8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GB" dirty="0">
              <a:solidFill>
                <a:srgbClr val="0086A8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GB" dirty="0" smtClean="0">
              <a:solidFill>
                <a:srgbClr val="0086A8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0086A8"/>
                </a:solidFill>
              </a:rPr>
              <a:t>Youth crime has fallen at a faster rate that adult crime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GB" dirty="0">
              <a:solidFill>
                <a:srgbClr val="0086A8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GB" dirty="0" smtClean="0">
              <a:solidFill>
                <a:srgbClr val="0086A8"/>
              </a:solidFill>
            </a:endParaRPr>
          </a:p>
          <a:p>
            <a:pPr marL="0" indent="0" algn="l">
              <a:buNone/>
            </a:pPr>
            <a:endParaRPr lang="en-GB" sz="1100" dirty="0" smtClean="0"/>
          </a:p>
          <a:p>
            <a:pPr marL="0" indent="0" algn="l">
              <a:buNone/>
            </a:pPr>
            <a:r>
              <a:rPr lang="en-GB" sz="1100" dirty="0" err="1" smtClean="0"/>
              <a:t>SPPF</a:t>
            </a:r>
            <a:r>
              <a:rPr lang="en-GB" sz="1100" dirty="0" smtClean="0"/>
              <a:t> (2013)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3" y="188640"/>
            <a:ext cx="1512168" cy="101550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23528" y="6453336"/>
            <a:ext cx="20162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solidFill>
                  <a:srgbClr val="778085"/>
                </a:solidFill>
              </a:rPr>
              <a:t>www.cycj.org.uk</a:t>
            </a:r>
            <a:endParaRPr lang="en-GB" sz="1400" dirty="0">
              <a:solidFill>
                <a:srgbClr val="778085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788024" y="6453336"/>
            <a:ext cx="42839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778085"/>
                </a:solidFill>
              </a:rPr>
              <a:t>d</a:t>
            </a:r>
            <a:r>
              <a:rPr lang="en-GB" sz="1400" dirty="0" smtClean="0">
                <a:solidFill>
                  <a:srgbClr val="778085"/>
                </a:solidFill>
              </a:rPr>
              <a:t>eveloping, supporting &amp; understanding youth justice</a:t>
            </a:r>
            <a:endParaRPr lang="en-GB" sz="1400" dirty="0">
              <a:solidFill>
                <a:srgbClr val="778085"/>
              </a:solidFill>
            </a:endParaRPr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392517909"/>
              </p:ext>
            </p:extLst>
          </p:nvPr>
        </p:nvGraphicFramePr>
        <p:xfrm>
          <a:off x="46482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518637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951B81"/>
                </a:solidFill>
              </a:rPr>
              <a:t>Youth crime in Scotland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457200" indent="-457200" algn="l">
              <a:buFont typeface="Arial" panose="020B0604020202020204" pitchFamily="34" charset="0"/>
              <a:buChar char="•"/>
            </a:pPr>
            <a:endParaRPr lang="en-GB" dirty="0" smtClean="0">
              <a:solidFill>
                <a:srgbClr val="0086A8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GB" dirty="0">
              <a:solidFill>
                <a:srgbClr val="0086A8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GB" dirty="0" smtClean="0">
              <a:solidFill>
                <a:srgbClr val="0086A8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0086A8"/>
                </a:solidFill>
              </a:rPr>
              <a:t>The majority of youth crime involves petty or nuisance crime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GB" dirty="0">
              <a:solidFill>
                <a:srgbClr val="0086A8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GB" dirty="0" smtClean="0">
              <a:solidFill>
                <a:srgbClr val="0086A8"/>
              </a:solidFill>
            </a:endParaRPr>
          </a:p>
          <a:p>
            <a:pPr marL="0" indent="0" algn="l">
              <a:buNone/>
            </a:pPr>
            <a:endParaRPr lang="en-GB" sz="1100" dirty="0" smtClean="0"/>
          </a:p>
          <a:p>
            <a:pPr marL="0" indent="0" algn="l">
              <a:buNone/>
            </a:pPr>
            <a:r>
              <a:rPr lang="en-GB" sz="1100" dirty="0" err="1" smtClean="0"/>
              <a:t>SPPF</a:t>
            </a:r>
            <a:r>
              <a:rPr lang="en-GB" sz="1100" dirty="0" smtClean="0"/>
              <a:t> (2013)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3" y="188640"/>
            <a:ext cx="1512168" cy="101550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23528" y="6453336"/>
            <a:ext cx="20162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solidFill>
                  <a:srgbClr val="778085"/>
                </a:solidFill>
              </a:rPr>
              <a:t>www.cycj.org.uk</a:t>
            </a:r>
            <a:endParaRPr lang="en-GB" sz="1400" dirty="0">
              <a:solidFill>
                <a:srgbClr val="778085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788024" y="6453336"/>
            <a:ext cx="42839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778085"/>
                </a:solidFill>
              </a:rPr>
              <a:t>d</a:t>
            </a:r>
            <a:r>
              <a:rPr lang="en-GB" sz="1400" dirty="0" smtClean="0">
                <a:solidFill>
                  <a:srgbClr val="778085"/>
                </a:solidFill>
              </a:rPr>
              <a:t>eveloping, supporting &amp; understanding youth justice</a:t>
            </a:r>
            <a:endParaRPr lang="en-GB" sz="1400" dirty="0">
              <a:solidFill>
                <a:srgbClr val="778085"/>
              </a:solidFill>
            </a:endParaRP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2"/>
          </p:nvPr>
        </p:nvGraphicFramePr>
        <p:xfrm>
          <a:off x="46482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869540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951B81"/>
                </a:solidFill>
              </a:rPr>
              <a:t>Perceptions of Crime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endParaRPr lang="en-GB" dirty="0" smtClean="0">
              <a:solidFill>
                <a:srgbClr val="0086A8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GB" dirty="0">
              <a:solidFill>
                <a:srgbClr val="0086A8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GB" dirty="0" smtClean="0">
              <a:solidFill>
                <a:srgbClr val="0086A8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0086A8"/>
                </a:solidFill>
              </a:rPr>
              <a:t>76% of the general public perceive crime in their area to have stayed the same or reduced in the past two years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GB" dirty="0">
              <a:solidFill>
                <a:srgbClr val="0086A8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GB" dirty="0" smtClean="0">
              <a:solidFill>
                <a:srgbClr val="0086A8"/>
              </a:solidFill>
            </a:endParaRPr>
          </a:p>
          <a:p>
            <a:pPr marL="0" indent="0" algn="l">
              <a:buNone/>
            </a:pPr>
            <a:endParaRPr lang="en-GB" sz="1100" dirty="0" smtClean="0"/>
          </a:p>
          <a:p>
            <a:pPr marL="0" indent="0" algn="l">
              <a:buNone/>
            </a:pPr>
            <a:r>
              <a:rPr lang="en-GB" sz="1100" dirty="0" err="1" smtClean="0"/>
              <a:t>SCJS</a:t>
            </a:r>
            <a:r>
              <a:rPr lang="en-GB" sz="1100" dirty="0" smtClean="0"/>
              <a:t> (2014)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3" y="188640"/>
            <a:ext cx="1512168" cy="101550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23528" y="6453336"/>
            <a:ext cx="20162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solidFill>
                  <a:srgbClr val="778085"/>
                </a:solidFill>
              </a:rPr>
              <a:t>www.cycj.org.uk</a:t>
            </a:r>
            <a:endParaRPr lang="en-GB" sz="1400" dirty="0">
              <a:solidFill>
                <a:srgbClr val="778085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788024" y="6453336"/>
            <a:ext cx="42839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778085"/>
                </a:solidFill>
              </a:rPr>
              <a:t>d</a:t>
            </a:r>
            <a:r>
              <a:rPr lang="en-GB" sz="1400" dirty="0" smtClean="0">
                <a:solidFill>
                  <a:srgbClr val="778085"/>
                </a:solidFill>
              </a:rPr>
              <a:t>eveloping, supporting &amp; understanding youth justice</a:t>
            </a:r>
            <a:endParaRPr lang="en-GB" sz="1400" dirty="0">
              <a:solidFill>
                <a:srgbClr val="778085"/>
              </a:solidFill>
            </a:endParaRPr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392724254"/>
              </p:ext>
            </p:extLst>
          </p:nvPr>
        </p:nvGraphicFramePr>
        <p:xfrm>
          <a:off x="46482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089426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951B81"/>
                </a:solidFill>
              </a:rPr>
              <a:t>Perceptions of Crime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endParaRPr lang="en-GB" dirty="0" smtClean="0">
              <a:solidFill>
                <a:srgbClr val="0086A8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0086A8"/>
                </a:solidFill>
              </a:rPr>
              <a:t>However you could also say that 85% of the public think crime has stayed the same or increased in the past two years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0086A8"/>
                </a:solidFill>
              </a:rPr>
              <a:t>Adults overestimate their likelihood of being a victim of crime (i.e. burglary </a:t>
            </a:r>
            <a:r>
              <a:rPr lang="en-GB" dirty="0" err="1" smtClean="0">
                <a:solidFill>
                  <a:srgbClr val="0086A8"/>
                </a:solidFill>
              </a:rPr>
              <a:t>6x</a:t>
            </a:r>
            <a:r>
              <a:rPr lang="en-GB" dirty="0" smtClean="0">
                <a:solidFill>
                  <a:srgbClr val="0086A8"/>
                </a:solidFill>
              </a:rPr>
              <a:t> overestimated)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GB" dirty="0">
              <a:solidFill>
                <a:srgbClr val="0086A8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GB" dirty="0" smtClean="0">
              <a:solidFill>
                <a:srgbClr val="0086A8"/>
              </a:solidFill>
            </a:endParaRPr>
          </a:p>
          <a:p>
            <a:pPr marL="0" indent="0" algn="l">
              <a:buNone/>
            </a:pPr>
            <a:endParaRPr lang="en-GB" sz="1100" dirty="0" smtClean="0"/>
          </a:p>
          <a:p>
            <a:pPr marL="0" indent="0" algn="l">
              <a:buNone/>
            </a:pPr>
            <a:r>
              <a:rPr lang="en-GB" sz="1100" dirty="0" err="1" smtClean="0"/>
              <a:t>SCJS</a:t>
            </a:r>
            <a:r>
              <a:rPr lang="en-GB" sz="1100" dirty="0" smtClean="0"/>
              <a:t> (2014)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3" y="188640"/>
            <a:ext cx="1512168" cy="101550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23528" y="6453336"/>
            <a:ext cx="20162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solidFill>
                  <a:srgbClr val="778085"/>
                </a:solidFill>
              </a:rPr>
              <a:t>www.cycj.org.uk</a:t>
            </a:r>
            <a:endParaRPr lang="en-GB" sz="1400" dirty="0">
              <a:solidFill>
                <a:srgbClr val="778085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788024" y="6453336"/>
            <a:ext cx="42839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778085"/>
                </a:solidFill>
              </a:rPr>
              <a:t>d</a:t>
            </a:r>
            <a:r>
              <a:rPr lang="en-GB" sz="1400" dirty="0" smtClean="0">
                <a:solidFill>
                  <a:srgbClr val="778085"/>
                </a:solidFill>
              </a:rPr>
              <a:t>eveloping, supporting &amp; understanding youth justice</a:t>
            </a:r>
            <a:endParaRPr lang="en-GB" sz="1400" dirty="0">
              <a:solidFill>
                <a:srgbClr val="778085"/>
              </a:solidFill>
            </a:endParaRP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587174182"/>
              </p:ext>
            </p:extLst>
          </p:nvPr>
        </p:nvGraphicFramePr>
        <p:xfrm>
          <a:off x="46482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582623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solidFill>
                  <a:srgbClr val="951B81"/>
                </a:solidFill>
              </a:rPr>
              <a:t>Perceptions of </a:t>
            </a:r>
            <a:br>
              <a:rPr lang="en-GB" b="1" dirty="0" smtClean="0">
                <a:solidFill>
                  <a:srgbClr val="951B81"/>
                </a:solidFill>
              </a:rPr>
            </a:br>
            <a:r>
              <a:rPr lang="en-GB" b="1" u="sng" dirty="0" smtClean="0">
                <a:solidFill>
                  <a:srgbClr val="951B81"/>
                </a:solidFill>
              </a:rPr>
              <a:t>youth</a:t>
            </a:r>
            <a:r>
              <a:rPr lang="en-GB" b="1" dirty="0" smtClean="0">
                <a:solidFill>
                  <a:srgbClr val="951B81"/>
                </a:solidFill>
              </a:rPr>
              <a:t> crime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0086A8"/>
                </a:solidFill>
              </a:rPr>
              <a:t>In 2004, </a:t>
            </a:r>
            <a:r>
              <a:rPr lang="en-GB" b="1" dirty="0" smtClean="0">
                <a:solidFill>
                  <a:srgbClr val="0086A8"/>
                </a:solidFill>
              </a:rPr>
              <a:t>60%</a:t>
            </a:r>
            <a:r>
              <a:rPr lang="en-GB" dirty="0" smtClean="0">
                <a:solidFill>
                  <a:srgbClr val="0086A8"/>
                </a:solidFill>
              </a:rPr>
              <a:t> of respondents to the Scottish Social Attitudes Survey think that young people’s behaviour was worse than it was in the past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b="1" dirty="0" smtClean="0">
                <a:solidFill>
                  <a:srgbClr val="0086A8"/>
                </a:solidFill>
              </a:rPr>
              <a:t>69%</a:t>
            </a:r>
            <a:r>
              <a:rPr lang="en-GB" dirty="0" smtClean="0">
                <a:solidFill>
                  <a:srgbClr val="0086A8"/>
                </a:solidFill>
              </a:rPr>
              <a:t> thought that youth crime was higher than a decade ago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0086A8"/>
                </a:solidFill>
              </a:rPr>
              <a:t>Up to </a:t>
            </a:r>
            <a:r>
              <a:rPr lang="en-GB" b="1" dirty="0" smtClean="0">
                <a:solidFill>
                  <a:srgbClr val="0086A8"/>
                </a:solidFill>
              </a:rPr>
              <a:t>two-thirds</a:t>
            </a:r>
            <a:r>
              <a:rPr lang="en-GB" dirty="0" smtClean="0">
                <a:solidFill>
                  <a:srgbClr val="0086A8"/>
                </a:solidFill>
              </a:rPr>
              <a:t> of respondents thought that various types of youth crime-related problems (groups of young people hanging around; vandalism etc.) were common in their area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GB" dirty="0" smtClean="0">
              <a:solidFill>
                <a:srgbClr val="0086A8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GB" dirty="0">
              <a:solidFill>
                <a:srgbClr val="0086A8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GB" dirty="0" smtClean="0">
              <a:solidFill>
                <a:srgbClr val="0086A8"/>
              </a:solidFill>
            </a:endParaRPr>
          </a:p>
          <a:p>
            <a:pPr marL="0" indent="0" algn="l">
              <a:buNone/>
            </a:pPr>
            <a:endParaRPr lang="en-GB" sz="1100" dirty="0" smtClean="0"/>
          </a:p>
          <a:p>
            <a:pPr marL="0" indent="0" algn="l">
              <a:buNone/>
            </a:pPr>
            <a:endParaRPr lang="en-GB" sz="1100" dirty="0" smtClean="0"/>
          </a:p>
          <a:p>
            <a:pPr marL="0" indent="0" algn="l">
              <a:buNone/>
            </a:pPr>
            <a:endParaRPr lang="en-GB" sz="1100" dirty="0"/>
          </a:p>
          <a:p>
            <a:pPr marL="0" indent="0" algn="l">
              <a:buNone/>
            </a:pPr>
            <a:endParaRPr lang="en-GB" sz="1100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3" y="188640"/>
            <a:ext cx="1512168" cy="101550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23528" y="6453336"/>
            <a:ext cx="20162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solidFill>
                  <a:srgbClr val="778085"/>
                </a:solidFill>
              </a:rPr>
              <a:t>www.cycj.org.uk</a:t>
            </a:r>
            <a:endParaRPr lang="en-GB" sz="1400" dirty="0">
              <a:solidFill>
                <a:srgbClr val="778085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788024" y="6453336"/>
            <a:ext cx="42839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778085"/>
                </a:solidFill>
              </a:rPr>
              <a:t>d</a:t>
            </a:r>
            <a:r>
              <a:rPr lang="en-GB" sz="1400" dirty="0" smtClean="0">
                <a:solidFill>
                  <a:srgbClr val="778085"/>
                </a:solidFill>
              </a:rPr>
              <a:t>eveloping, supporting &amp; understanding youth justice</a:t>
            </a:r>
            <a:endParaRPr lang="en-GB" sz="1400" dirty="0">
              <a:solidFill>
                <a:srgbClr val="77808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2844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CYCJ PP template</Template>
  <TotalTime>942</TotalTime>
  <Words>1312</Words>
  <Application>Microsoft Office PowerPoint</Application>
  <PresentationFormat>On-screen Show (4:3)</PresentationFormat>
  <Paragraphs>297</Paragraphs>
  <Slides>21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Calibri</vt:lpstr>
      <vt:lpstr>Rockwell Extra Bold</vt:lpstr>
      <vt:lpstr>Office Theme</vt:lpstr>
      <vt:lpstr>No Offence to ‘Neds’</vt:lpstr>
      <vt:lpstr>Youth crime in Scotland</vt:lpstr>
      <vt:lpstr>Youth crime in Scotland</vt:lpstr>
      <vt:lpstr>Youth crime in Scotland</vt:lpstr>
      <vt:lpstr>Youth crime in Scotland</vt:lpstr>
      <vt:lpstr>Youth crime in Scotland</vt:lpstr>
      <vt:lpstr>Perceptions of Crime</vt:lpstr>
      <vt:lpstr>Perceptions of Crime</vt:lpstr>
      <vt:lpstr>Perceptions of  youth crime</vt:lpstr>
      <vt:lpstr>Perceptions of Crime</vt:lpstr>
      <vt:lpstr>Reasons behind the  perceptions?</vt:lpstr>
      <vt:lpstr>Reasons behind the  perceptions?</vt:lpstr>
      <vt:lpstr>The role of the media?</vt:lpstr>
      <vt:lpstr>The role of the media?</vt:lpstr>
      <vt:lpstr>Media Reporting</vt:lpstr>
      <vt:lpstr>Media Reporting: 2006</vt:lpstr>
      <vt:lpstr>Media Reporting: 2013</vt:lpstr>
      <vt:lpstr>Media Reporting: 2013</vt:lpstr>
      <vt:lpstr>Media Reporting</vt:lpstr>
      <vt:lpstr>What is behind the  change?</vt:lpstr>
      <vt:lpstr>Conclusions?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Offence to ‘Neds’</dc:title>
  <dc:creator>Nina Vaswani</dc:creator>
  <cp:lastModifiedBy>Nina Vaswani</cp:lastModifiedBy>
  <cp:revision>50</cp:revision>
  <cp:lastPrinted>2014-04-28T12:34:25Z</cp:lastPrinted>
  <dcterms:created xsi:type="dcterms:W3CDTF">2014-04-22T13:48:54Z</dcterms:created>
  <dcterms:modified xsi:type="dcterms:W3CDTF">2014-04-28T14:56:01Z</dcterms:modified>
</cp:coreProperties>
</file>