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Lst>
  <p:notesMasterIdLst>
    <p:notesMasterId r:id="rId10"/>
  </p:notesMasterIdLst>
  <p:sldIdLst>
    <p:sldId id="256" r:id="rId6"/>
    <p:sldId id="262" r:id="rId7"/>
    <p:sldId id="261" r:id="rId8"/>
    <p:sldId id="273" r:id="rId9"/>
  </p:sldIdLst>
  <p:sldSz cx="9144000" cy="6858000" type="screen4x3"/>
  <p:notesSz cx="6858000" cy="9144000"/>
  <p:defaultTextStyle>
    <a:defPPr>
      <a:defRPr lang="en-GB"/>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58816" autoAdjust="0"/>
  </p:normalViewPr>
  <p:slideViewPr>
    <p:cSldViewPr>
      <p:cViewPr>
        <p:scale>
          <a:sx n="42" d="100"/>
          <a:sy n="42" d="100"/>
        </p:scale>
        <p:origin x="-1974" y="-54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54" d="100"/>
          <a:sy n="54" d="100"/>
        </p:scale>
        <p:origin x="-1614" y="-7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presProps" Target="presProps.xml"/><Relationship Id="rId5" Type="http://schemas.openxmlformats.org/officeDocument/2006/relationships/slideMaster" Target="slideMasters/slideMaster1.xml"/><Relationship Id="rId10" Type="http://schemas.openxmlformats.org/officeDocument/2006/relationships/notesMaster" Target="notesMasters/notesMaster1.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24F10E4-2034-4057-86E9-EB942B62DB45}" type="datetimeFigureOut">
              <a:rPr lang="en-GB" smtClean="0"/>
              <a:t>06/03/2015</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E07EC38-E83D-4DE5-9C3B-BB711FC20C13}" type="slidenum">
              <a:rPr lang="en-GB" smtClean="0"/>
              <a:t>‹#›</a:t>
            </a:fld>
            <a:endParaRPr lang="en-GB"/>
          </a:p>
        </p:txBody>
      </p:sp>
    </p:spTree>
    <p:extLst>
      <p:ext uri="{BB962C8B-B14F-4D97-AF65-F5344CB8AC3E}">
        <p14:creationId xmlns:p14="http://schemas.microsoft.com/office/powerpoint/2010/main" val="7833002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Intro</a:t>
            </a:r>
            <a:r>
              <a:rPr lang="en-GB" baseline="0" dirty="0" smtClean="0"/>
              <a:t> – Care and Justice Division, Youth Justice and Children’s Hearings Unit.  6 months in</a:t>
            </a:r>
          </a:p>
          <a:p>
            <a:endParaRPr lang="en-GB" baseline="0" dirty="0" smtClean="0"/>
          </a:p>
          <a:p>
            <a:r>
              <a:rPr lang="en-GB" baseline="0" dirty="0" smtClean="0"/>
              <a:t>Thanks – welcome opportunity</a:t>
            </a:r>
          </a:p>
          <a:p>
            <a:endParaRPr lang="en-GB" baseline="0" dirty="0" smtClean="0"/>
          </a:p>
          <a:p>
            <a:r>
              <a:rPr lang="en-GB" baseline="0" dirty="0" smtClean="0"/>
              <a:t>Areas of work and opportunities for collaboration.</a:t>
            </a:r>
          </a:p>
          <a:p>
            <a:endParaRPr lang="en-GB" baseline="0" dirty="0" smtClean="0"/>
          </a:p>
          <a:p>
            <a:r>
              <a:rPr lang="en-GB" baseline="0" dirty="0" smtClean="0"/>
              <a:t>Firstly bit of background </a:t>
            </a:r>
            <a:endParaRPr lang="en-GB" dirty="0"/>
          </a:p>
        </p:txBody>
      </p:sp>
      <p:sp>
        <p:nvSpPr>
          <p:cNvPr id="4" name="Slide Number Placeholder 3"/>
          <p:cNvSpPr>
            <a:spLocks noGrp="1"/>
          </p:cNvSpPr>
          <p:nvPr>
            <p:ph type="sldNum" sz="quarter" idx="10"/>
          </p:nvPr>
        </p:nvSpPr>
        <p:spPr/>
        <p:txBody>
          <a:bodyPr/>
          <a:lstStyle/>
          <a:p>
            <a:fld id="{2E07EC38-E83D-4DE5-9C3B-BB711FC20C13}" type="slidenum">
              <a:rPr lang="en-GB" smtClean="0"/>
              <a:t>1</a:t>
            </a:fld>
            <a:endParaRPr lang="en-GB"/>
          </a:p>
        </p:txBody>
      </p:sp>
    </p:spTree>
    <p:extLst>
      <p:ext uri="{BB962C8B-B14F-4D97-AF65-F5344CB8AC3E}">
        <p14:creationId xmlns:p14="http://schemas.microsoft.com/office/powerpoint/2010/main" val="34615179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ln/>
        </p:spPr>
      </p:sp>
      <p:sp>
        <p:nvSpPr>
          <p:cNvPr id="24579" name="Notes Placeholder 2"/>
          <p:cNvSpPr>
            <a:spLocks noGrp="1"/>
          </p:cNvSpPr>
          <p:nvPr>
            <p:ph type="body" idx="1"/>
          </p:nvPr>
        </p:nvSpPr>
        <p:spPr>
          <a:noFill/>
        </p:spPr>
        <p:txBody>
          <a:bodyPr/>
          <a:lstStyle/>
          <a:p>
            <a:r>
              <a:rPr lang="en-GB" dirty="0" smtClean="0"/>
              <a:t>So let us talk about Whole System Approach.  In June 2008, the partnership framework</a:t>
            </a:r>
            <a:r>
              <a:rPr lang="en-GB" i="1" dirty="0" smtClean="0"/>
              <a:t> Preventing Offending by Young People  </a:t>
            </a:r>
            <a:r>
              <a:rPr lang="en-GB" dirty="0" smtClean="0"/>
              <a:t>was published.  It outlined a shared vision of what national and local agencies working with children and young people should do to prevent, divert, manage and change that behaviour of those who offend, or are at risk of offending.</a:t>
            </a:r>
          </a:p>
          <a:p>
            <a:endParaRPr lang="en-GB" dirty="0" smtClean="0"/>
          </a:p>
          <a:p>
            <a:r>
              <a:rPr lang="en-GB" dirty="0" smtClean="0"/>
              <a:t>Following on from this and as part of the work being delivered through the Young People Who Offend strand of the Scottish Government’s Reducing Reoffending Programme, there was a commitment to review the current systems, processes and practices in place for dealing with the offending behaviour of 16 and 17 year olds and those presenting a risk of serious harm.  </a:t>
            </a:r>
          </a:p>
          <a:p>
            <a:endParaRPr lang="en-GB" dirty="0" smtClean="0"/>
          </a:p>
          <a:p>
            <a:r>
              <a:rPr lang="en-US" dirty="0" smtClean="0"/>
              <a:t>In March 2010, a </a:t>
            </a:r>
            <a:r>
              <a:rPr lang="en-US" dirty="0" err="1" smtClean="0"/>
              <a:t>programme</a:t>
            </a:r>
            <a:r>
              <a:rPr lang="en-US" dirty="0" smtClean="0"/>
              <a:t> was set up to review the current systems and responses in place for dealing with the offending </a:t>
            </a:r>
            <a:r>
              <a:rPr lang="en-US" dirty="0" err="1" smtClean="0"/>
              <a:t>behaviour</a:t>
            </a:r>
            <a:r>
              <a:rPr lang="en-US" dirty="0" smtClean="0"/>
              <a:t> of young people under the age of 18 in Aberdeen, who were dealt with by the police, through the children’s hearings or in the courts.  This </a:t>
            </a:r>
            <a:r>
              <a:rPr lang="en-US" dirty="0" err="1" smtClean="0"/>
              <a:t>programme</a:t>
            </a:r>
            <a:r>
              <a:rPr lang="en-US" dirty="0" smtClean="0"/>
              <a:t> set out to develop a ‘Whole System Approach’ and received funding from the Government. </a:t>
            </a:r>
            <a:endParaRPr lang="en-GB" dirty="0" smtClean="0"/>
          </a:p>
          <a:p>
            <a:r>
              <a:rPr lang="en-US" dirty="0" smtClean="0"/>
              <a:t> </a:t>
            </a:r>
          </a:p>
          <a:p>
            <a:r>
              <a:rPr lang="en-US" dirty="0" smtClean="0"/>
              <a:t>Launched in September 2011,. The </a:t>
            </a:r>
            <a:r>
              <a:rPr lang="en-US" dirty="0" err="1" smtClean="0"/>
              <a:t>WSA</a:t>
            </a:r>
            <a:r>
              <a:rPr lang="en-US" dirty="0" smtClean="0"/>
              <a:t> outlines a shared ambition of Government and key partners to prevent, divert, manage and change offending </a:t>
            </a:r>
            <a:r>
              <a:rPr lang="en-US" dirty="0" err="1" smtClean="0"/>
              <a:t>behaviour</a:t>
            </a:r>
            <a:r>
              <a:rPr lang="en-US" dirty="0" smtClean="0"/>
              <a:t> by children and young people and reduce the number entering the adult criminal justice system, This approach has now been adopted in 28 Local Authorities across Scotland.  </a:t>
            </a:r>
            <a:endParaRPr lang="en-GB" dirty="0" smtClean="0"/>
          </a:p>
          <a:p>
            <a:endParaRPr lang="en-GB" dirty="0" smtClean="0"/>
          </a:p>
        </p:txBody>
      </p:sp>
      <p:sp>
        <p:nvSpPr>
          <p:cNvPr id="24580" name="Slide Number Placeholder 3"/>
          <p:cNvSpPr>
            <a:spLocks noGrp="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D9B47DF3-2656-4AA0-BD6D-033F8A6DB727}" type="slidenum">
              <a:rPr lang="en-GB" smtClean="0"/>
              <a:pPr eaLnBrk="1" hangingPunct="1"/>
              <a:t>2</a:t>
            </a:fld>
            <a:endParaRPr lang="en-GB"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a:ln/>
        </p:spPr>
      </p:sp>
      <p:sp>
        <p:nvSpPr>
          <p:cNvPr id="23555" name="Notes Placeholder 2"/>
          <p:cNvSpPr>
            <a:spLocks noGrp="1"/>
          </p:cNvSpPr>
          <p:nvPr>
            <p:ph type="body" idx="1"/>
          </p:nvPr>
        </p:nvSpPr>
        <p:spPr>
          <a:noFill/>
        </p:spPr>
        <p:txBody>
          <a:bodyPr/>
          <a:lstStyle/>
          <a:p>
            <a:r>
              <a:rPr lang="en-GB" dirty="0" smtClean="0"/>
              <a:t>We also need to establish a smarter way forward whilst not losing focus on our successes, so it’s a tune up and a re-focus for us on improving the great progress made to date.  </a:t>
            </a:r>
          </a:p>
          <a:p>
            <a:pPr lvl="0"/>
            <a:r>
              <a:rPr lang="en-US" dirty="0" smtClean="0"/>
              <a:t>Rooted in </a:t>
            </a:r>
            <a:r>
              <a:rPr lang="en-US" dirty="0" err="1" smtClean="0"/>
              <a:t>GIRFEC</a:t>
            </a:r>
            <a:r>
              <a:rPr lang="en-US" baseline="0" dirty="0" smtClean="0"/>
              <a:t> principles: </a:t>
            </a:r>
            <a:r>
              <a:rPr lang="en-US" dirty="0" smtClean="0"/>
              <a:t>Child-focused, Preventative, Wellbeing, Joined-up</a:t>
            </a:r>
            <a:endParaRPr lang="en-GB" dirty="0" smtClean="0"/>
          </a:p>
          <a:p>
            <a:endParaRPr lang="en-GB" dirty="0" smtClean="0"/>
          </a:p>
          <a:p>
            <a:pPr lvl="0"/>
            <a:r>
              <a:rPr lang="en-US" dirty="0" smtClean="0"/>
              <a:t>And Four pillars of public service reform/Christie Commission</a:t>
            </a:r>
            <a:r>
              <a:rPr lang="en-US" baseline="0" dirty="0" smtClean="0"/>
              <a:t> </a:t>
            </a:r>
            <a:endParaRPr lang="en-US" dirty="0" smtClean="0"/>
          </a:p>
          <a:p>
            <a:pPr lvl="0"/>
            <a:r>
              <a:rPr lang="en-US" dirty="0" smtClean="0"/>
              <a:t>a decisive shift towards prevention;</a:t>
            </a:r>
            <a:endParaRPr lang="en-GB" dirty="0" smtClean="0"/>
          </a:p>
          <a:p>
            <a:pPr lvl="0"/>
            <a:r>
              <a:rPr lang="en-US" dirty="0" smtClean="0"/>
              <a:t>greater integration of public services at a local level driven by better partnership, collaboration and effective local delivery;</a:t>
            </a:r>
            <a:endParaRPr lang="en-GB" dirty="0" smtClean="0"/>
          </a:p>
          <a:p>
            <a:pPr lvl="0"/>
            <a:r>
              <a:rPr lang="en-US" dirty="0" smtClean="0"/>
              <a:t>greater investment in the people who deliver services through enhanced workforce development and effective leadership; and</a:t>
            </a:r>
            <a:endParaRPr lang="en-GB" dirty="0" smtClean="0"/>
          </a:p>
          <a:p>
            <a:pPr lvl="0"/>
            <a:r>
              <a:rPr lang="en-US" dirty="0" smtClean="0"/>
              <a:t>sharp focus on improving performance.</a:t>
            </a:r>
            <a:endParaRPr lang="en-GB" dirty="0" smtClean="0"/>
          </a:p>
          <a:p>
            <a:endParaRPr lang="en-GB"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In particular the roles of the groups such as </a:t>
            </a:r>
            <a:r>
              <a:rPr lang="en-GB" dirty="0" err="1" smtClean="0"/>
              <a:t>NYJAG</a:t>
            </a:r>
            <a:r>
              <a:rPr lang="en-GB" dirty="0" smtClean="0"/>
              <a:t>, </a:t>
            </a:r>
            <a:r>
              <a:rPr lang="en-GB" dirty="0" err="1" smtClean="0"/>
              <a:t>WSA</a:t>
            </a:r>
            <a:r>
              <a:rPr lang="en-GB" dirty="0" smtClean="0"/>
              <a:t> and the National Strategy Group (supported by the 4 Champions groups </a:t>
            </a:r>
            <a:r>
              <a:rPr lang="en-GB" dirty="0" err="1" smtClean="0"/>
              <a:t>Eei</a:t>
            </a:r>
            <a:r>
              <a:rPr lang="en-GB" dirty="0" smtClean="0"/>
              <a:t> MHR, </a:t>
            </a:r>
            <a:r>
              <a:rPr lang="en-GB" dirty="0" err="1" smtClean="0"/>
              <a:t>R&amp;T</a:t>
            </a:r>
            <a:r>
              <a:rPr lang="en-GB" dirty="0" smtClean="0"/>
              <a:t>, VG) need to be reassessed and streamlined to reduce duplication of effort.   Priority themes and lifespan</a:t>
            </a:r>
            <a:r>
              <a:rPr lang="en-GB" baseline="0" dirty="0" smtClean="0"/>
              <a:t> of Groups.</a:t>
            </a:r>
          </a:p>
          <a:p>
            <a:pPr marL="0" marR="0" indent="0" algn="l" defTabSz="914400" rtl="0" eaLnBrk="1" fontAlgn="auto" latinLnBrk="0" hangingPunct="1">
              <a:lnSpc>
                <a:spcPct val="100000"/>
              </a:lnSpc>
              <a:spcBef>
                <a:spcPts val="0"/>
              </a:spcBef>
              <a:spcAft>
                <a:spcPts val="0"/>
              </a:spcAft>
              <a:buClrTx/>
              <a:buSzTx/>
              <a:buFontTx/>
              <a:buNone/>
              <a:tabLst/>
              <a:defRPr/>
            </a:pPr>
            <a:endParaRPr lang="en-GB"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GB" baseline="0" dirty="0" smtClean="0"/>
              <a:t>Consideration to a tighter </a:t>
            </a:r>
            <a:r>
              <a:rPr lang="en-GB" baseline="0" dirty="0" err="1" smtClean="0"/>
              <a:t>YJ</a:t>
            </a:r>
            <a:r>
              <a:rPr lang="en-GB" baseline="0" dirty="0" smtClean="0"/>
              <a:t> Improvement Board and a Youth Justice Scotland Forum (</a:t>
            </a:r>
            <a:r>
              <a:rPr lang="en-GB" baseline="0" dirty="0" err="1" smtClean="0"/>
              <a:t>WSA</a:t>
            </a:r>
            <a:r>
              <a:rPr lang="en-GB" baseline="0" dirty="0" smtClean="0"/>
              <a:t>, </a:t>
            </a:r>
            <a:r>
              <a:rPr lang="en-GB" baseline="0" dirty="0" err="1" smtClean="0"/>
              <a:t>NYJAG</a:t>
            </a:r>
            <a:r>
              <a:rPr lang="en-GB" baseline="0" dirty="0" smtClean="0"/>
              <a:t>, partners – flexibility to enable sharing of practice on themes such as </a:t>
            </a:r>
            <a:r>
              <a:rPr lang="en-GB" baseline="0" dirty="0" err="1" smtClean="0"/>
              <a:t>EEI</a:t>
            </a:r>
            <a:r>
              <a:rPr lang="en-GB" baseline="0" dirty="0" smtClean="0"/>
              <a:t>).  Existence of group not means of affirming if issue is a priority – reflects change needed and phase of work.</a:t>
            </a:r>
            <a:endParaRPr lang="en-GB" dirty="0" smtClean="0"/>
          </a:p>
          <a:p>
            <a:endParaRPr lang="en-GB" dirty="0" smtClean="0"/>
          </a:p>
          <a:p>
            <a:endParaRPr lang="en-GB" dirty="0" smtClean="0"/>
          </a:p>
          <a:p>
            <a:endParaRPr lang="en-GB" dirty="0" smtClean="0"/>
          </a:p>
        </p:txBody>
      </p:sp>
      <p:sp>
        <p:nvSpPr>
          <p:cNvPr id="23556" name="Slide Number Placeholder 3"/>
          <p:cNvSpPr>
            <a:spLocks noGrp="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14EA5BFB-EDBA-47FA-A069-CD43FD215721}" type="slidenum">
              <a:rPr lang="en-GB" smtClean="0"/>
              <a:pPr eaLnBrk="1" hangingPunct="1"/>
              <a:t>3</a:t>
            </a:fld>
            <a:endParaRPr lang="en-GB"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buFont typeface="Arial" charset="0"/>
              <a:buChar char="•"/>
              <a:defRPr/>
            </a:pPr>
            <a:r>
              <a:rPr lang="en-GB" dirty="0">
                <a:solidFill>
                  <a:schemeClr val="accent2"/>
                </a:solidFill>
              </a:rPr>
              <a:t>Being carried out by Michelle </a:t>
            </a:r>
            <a:r>
              <a:rPr lang="en-GB" dirty="0" err="1">
                <a:solidFill>
                  <a:schemeClr val="accent2"/>
                </a:solidFill>
              </a:rPr>
              <a:t>Burman</a:t>
            </a:r>
            <a:r>
              <a:rPr lang="en-GB" dirty="0">
                <a:solidFill>
                  <a:schemeClr val="accent2"/>
                </a:solidFill>
              </a:rPr>
              <a:t>, University of Glasgow and Susan </a:t>
            </a:r>
            <a:r>
              <a:rPr lang="en-GB" dirty="0" err="1">
                <a:solidFill>
                  <a:schemeClr val="accent2"/>
                </a:solidFill>
              </a:rPr>
              <a:t>McVie</a:t>
            </a:r>
            <a:r>
              <a:rPr lang="en-GB" dirty="0">
                <a:solidFill>
                  <a:schemeClr val="accent2"/>
                </a:solidFill>
              </a:rPr>
              <a:t>, Edinburgh University</a:t>
            </a:r>
          </a:p>
          <a:p>
            <a:pPr>
              <a:buFont typeface="Arial" charset="0"/>
              <a:buChar char="•"/>
              <a:defRPr/>
            </a:pPr>
            <a:endParaRPr lang="en-GB" dirty="0">
              <a:solidFill>
                <a:schemeClr val="accent2"/>
              </a:solidFill>
            </a:endParaRPr>
          </a:p>
          <a:p>
            <a:pPr>
              <a:buFont typeface="Arial" charset="0"/>
              <a:buChar char="•"/>
              <a:defRPr/>
            </a:pPr>
            <a:r>
              <a:rPr lang="en-GB" dirty="0">
                <a:solidFill>
                  <a:schemeClr val="accent2"/>
                </a:solidFill>
              </a:rPr>
              <a:t>3 sites being evaluated – Renfrewshire, Dumfries and Galloway, City of Edinburgh</a:t>
            </a:r>
          </a:p>
          <a:p>
            <a:pPr>
              <a:buFont typeface="Arial" charset="0"/>
              <a:buChar char="•"/>
              <a:defRPr/>
            </a:pPr>
            <a:endParaRPr lang="en-GB" dirty="0">
              <a:solidFill>
                <a:schemeClr val="accent2"/>
              </a:solidFill>
            </a:endParaRPr>
          </a:p>
          <a:p>
            <a:pPr>
              <a:buFont typeface="Arial" charset="0"/>
              <a:buChar char="•"/>
              <a:defRPr/>
            </a:pPr>
            <a:r>
              <a:rPr lang="en-GB" dirty="0">
                <a:solidFill>
                  <a:schemeClr val="accent2"/>
                </a:solidFill>
              </a:rPr>
              <a:t>Focus on good practice and positive outcomes</a:t>
            </a:r>
          </a:p>
          <a:p>
            <a:pPr>
              <a:defRPr/>
            </a:pPr>
            <a:endParaRPr lang="en-GB" dirty="0">
              <a:solidFill>
                <a:schemeClr val="accent2"/>
              </a:solidFill>
            </a:endParaRPr>
          </a:p>
          <a:p>
            <a:pPr>
              <a:defRPr/>
            </a:pPr>
            <a:r>
              <a:rPr lang="en-GB" dirty="0"/>
              <a:t>Drops in youth crime being experienced in many countries.</a:t>
            </a:r>
          </a:p>
          <a:p>
            <a:pPr>
              <a:defRPr/>
            </a:pPr>
            <a:endParaRPr lang="en-US" dirty="0"/>
          </a:p>
          <a:p>
            <a:pPr>
              <a:defRPr/>
            </a:pPr>
            <a:r>
              <a:rPr lang="en-US" dirty="0"/>
              <a:t>Cultural/Societal/Attitudinal Changes Impact On declining Volumes of Crime:</a:t>
            </a:r>
          </a:p>
          <a:p>
            <a:pPr marL="228600" indent="-228600">
              <a:buAutoNum type="alphaLcParenR"/>
              <a:defRPr/>
            </a:pPr>
            <a:r>
              <a:rPr lang="en-US" dirty="0"/>
              <a:t>Less alcohol/drug consumption</a:t>
            </a:r>
          </a:p>
          <a:p>
            <a:pPr marL="228600" indent="-228600">
              <a:buAutoNum type="alphaLcParenR"/>
              <a:defRPr/>
            </a:pPr>
            <a:r>
              <a:rPr lang="en-US" dirty="0"/>
              <a:t>Spending time at home / social media </a:t>
            </a:r>
            <a:endParaRPr lang="en-GB" dirty="0"/>
          </a:p>
          <a:p>
            <a:endParaRPr lang="en-GB" baseline="0" dirty="0" smtClean="0"/>
          </a:p>
          <a:p>
            <a:endParaRPr lang="en-GB" dirty="0"/>
          </a:p>
          <a:p>
            <a:r>
              <a:rPr lang="en-GB" baseline="0" dirty="0" smtClean="0"/>
              <a:t>Thanks</a:t>
            </a:r>
            <a:r>
              <a:rPr lang="en-GB" dirty="0" smtClean="0"/>
              <a:t> – Scottish Fire and Rescue Service – hosting</a:t>
            </a:r>
          </a:p>
          <a:p>
            <a:r>
              <a:rPr lang="en-GB" dirty="0" err="1" smtClean="0"/>
              <a:t>EEI</a:t>
            </a:r>
            <a:r>
              <a:rPr lang="en-GB" dirty="0" smtClean="0"/>
              <a:t> Champions Group </a:t>
            </a:r>
          </a:p>
          <a:p>
            <a:r>
              <a:rPr lang="en-GB" dirty="0" smtClean="0"/>
              <a:t>CI Lesley Clark and Jill McAfee from </a:t>
            </a:r>
            <a:r>
              <a:rPr lang="en-GB" dirty="0" err="1" smtClean="0"/>
              <a:t>CYCJ</a:t>
            </a:r>
            <a:endParaRPr lang="en-GB" dirty="0" smtClean="0"/>
          </a:p>
          <a:p>
            <a:endParaRPr lang="en-GB" baseline="0" dirty="0" smtClean="0"/>
          </a:p>
        </p:txBody>
      </p:sp>
      <p:sp>
        <p:nvSpPr>
          <p:cNvPr id="4" name="Slide Number Placeholder 3"/>
          <p:cNvSpPr>
            <a:spLocks noGrp="1"/>
          </p:cNvSpPr>
          <p:nvPr>
            <p:ph type="sldNum" sz="quarter" idx="10"/>
          </p:nvPr>
        </p:nvSpPr>
        <p:spPr/>
        <p:txBody>
          <a:bodyPr/>
          <a:lstStyle/>
          <a:p>
            <a:fld id="{2E07EC38-E83D-4DE5-9C3B-BB711FC20C13}" type="slidenum">
              <a:rPr lang="en-GB" smtClean="0"/>
              <a:t>4</a:t>
            </a:fld>
            <a:endParaRPr lang="en-GB"/>
          </a:p>
        </p:txBody>
      </p:sp>
    </p:spTree>
    <p:extLst>
      <p:ext uri="{BB962C8B-B14F-4D97-AF65-F5344CB8AC3E}">
        <p14:creationId xmlns:p14="http://schemas.microsoft.com/office/powerpoint/2010/main" val="28985080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Tree>
    <p:extLst>
      <p:ext uri="{BB962C8B-B14F-4D97-AF65-F5344CB8AC3E}">
        <p14:creationId xmlns:p14="http://schemas.microsoft.com/office/powerpoint/2010/main" val="23621737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3826471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33532406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5202930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3509579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2545101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36801142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Tree>
    <p:extLst>
      <p:ext uri="{BB962C8B-B14F-4D97-AF65-F5344CB8AC3E}">
        <p14:creationId xmlns:p14="http://schemas.microsoft.com/office/powerpoint/2010/main" val="2530890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5425756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8888083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9822805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GB" smtClean="0"/>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smtClean="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defRPr>
      </a:lvl2pPr>
      <a:lvl3pPr algn="ctr" rtl="0" eaLnBrk="1" fontAlgn="base" hangingPunct="1">
        <a:spcBef>
          <a:spcPct val="0"/>
        </a:spcBef>
        <a:spcAft>
          <a:spcPct val="0"/>
        </a:spcAft>
        <a:defRPr sz="4400">
          <a:solidFill>
            <a:schemeClr val="tx2"/>
          </a:solidFill>
          <a:latin typeface="Arial" charset="0"/>
        </a:defRPr>
      </a:lvl3pPr>
      <a:lvl4pPr algn="ctr" rtl="0" eaLnBrk="1" fontAlgn="base" hangingPunct="1">
        <a:spcBef>
          <a:spcPct val="0"/>
        </a:spcBef>
        <a:spcAft>
          <a:spcPct val="0"/>
        </a:spcAft>
        <a:defRPr sz="4400">
          <a:solidFill>
            <a:schemeClr val="tx2"/>
          </a:solidFill>
          <a:latin typeface="Arial" charset="0"/>
        </a:defRPr>
      </a:lvl4pPr>
      <a:lvl5pPr algn="ctr" rtl="0" eaLnBrk="1" fontAlgn="base" hangingPunct="1">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en-US" dirty="0" smtClean="0">
                <a:solidFill>
                  <a:schemeClr val="accent2"/>
                </a:solidFill>
              </a:rPr>
              <a:t>Youth Justice: Advancing the Whole System Approach</a:t>
            </a:r>
            <a:endParaRPr lang="en-US" dirty="0">
              <a:solidFill>
                <a:schemeClr val="accent2"/>
              </a:solidFill>
            </a:endParaRPr>
          </a:p>
        </p:txBody>
      </p:sp>
      <p:sp>
        <p:nvSpPr>
          <p:cNvPr id="2051" name="Rectangle 3"/>
          <p:cNvSpPr>
            <a:spLocks noGrp="1" noChangeArrowheads="1"/>
          </p:cNvSpPr>
          <p:nvPr>
            <p:ph type="subTitle" idx="1"/>
          </p:nvPr>
        </p:nvSpPr>
        <p:spPr/>
        <p:txBody>
          <a:bodyPr/>
          <a:lstStyle/>
          <a:p>
            <a:r>
              <a:rPr lang="en-US" sz="2400" dirty="0" smtClean="0">
                <a:solidFill>
                  <a:schemeClr val="accent2"/>
                </a:solidFill>
              </a:rPr>
              <a:t>David Doris</a:t>
            </a:r>
          </a:p>
          <a:p>
            <a:r>
              <a:rPr lang="en-US" sz="2400" dirty="0" err="1" smtClean="0">
                <a:solidFill>
                  <a:schemeClr val="accent2"/>
                </a:solidFill>
              </a:rPr>
              <a:t>EEI</a:t>
            </a:r>
            <a:r>
              <a:rPr lang="en-US" sz="2400" dirty="0" smtClean="0">
                <a:solidFill>
                  <a:schemeClr val="accent2"/>
                </a:solidFill>
              </a:rPr>
              <a:t> Core Elements launch</a:t>
            </a:r>
          </a:p>
          <a:p>
            <a:r>
              <a:rPr lang="en-US" sz="2400" dirty="0">
                <a:solidFill>
                  <a:schemeClr val="accent2"/>
                </a:solidFill>
              </a:rPr>
              <a:t>4</a:t>
            </a:r>
            <a:r>
              <a:rPr lang="en-US" sz="2400" dirty="0" smtClean="0">
                <a:solidFill>
                  <a:schemeClr val="accent2"/>
                </a:solidFill>
              </a:rPr>
              <a:t> March 2015</a:t>
            </a:r>
          </a:p>
          <a:p>
            <a:endParaRPr lang="en-US" sz="2400" dirty="0" smtClean="0"/>
          </a:p>
        </p:txBody>
      </p:sp>
      <p:sp>
        <p:nvSpPr>
          <p:cNvPr id="4" name="Rectangle 5"/>
          <p:cNvSpPr>
            <a:spLocks noChangeArrowheads="1"/>
          </p:cNvSpPr>
          <p:nvPr/>
        </p:nvSpPr>
        <p:spPr bwMode="auto">
          <a:xfrm>
            <a:off x="457200" y="274638"/>
            <a:ext cx="8229600" cy="1143000"/>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nSpc>
                <a:spcPct val="75000"/>
              </a:lnSpc>
            </a:pPr>
            <a:r>
              <a:rPr lang="en-GB" sz="3600" b="1">
                <a:solidFill>
                  <a:schemeClr val="bg1"/>
                </a:solidFill>
                <a:latin typeface="Corbel" pitchFamily="34" charset="0"/>
              </a:rPr>
              <a:t>whole</a:t>
            </a:r>
            <a:r>
              <a:rPr lang="en-GB" sz="3600" b="1">
                <a:solidFill>
                  <a:schemeClr val="tx2"/>
                </a:solidFill>
                <a:latin typeface="Corbel" pitchFamily="34" charset="0"/>
              </a:rPr>
              <a:t> </a:t>
            </a:r>
            <a:r>
              <a:rPr lang="en-GB" sz="3600" b="1">
                <a:solidFill>
                  <a:srgbClr val="00CCFF"/>
                </a:solidFill>
                <a:latin typeface="Corbel" pitchFamily="34" charset="0"/>
              </a:rPr>
              <a:t>system</a:t>
            </a:r>
            <a:br>
              <a:rPr lang="en-GB" sz="3600" b="1">
                <a:solidFill>
                  <a:srgbClr val="00CCFF"/>
                </a:solidFill>
                <a:latin typeface="Corbel" pitchFamily="34" charset="0"/>
              </a:rPr>
            </a:br>
            <a:r>
              <a:rPr lang="en-GB" sz="3600" b="1">
                <a:solidFill>
                  <a:srgbClr val="00CCFF"/>
                </a:solidFill>
                <a:latin typeface="Corbel" pitchFamily="34" charset="0"/>
              </a:rPr>
              <a:t>approach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5"/>
          <p:cNvSpPr>
            <a:spLocks noGrp="1" noChangeArrowheads="1"/>
          </p:cNvSpPr>
          <p:nvPr>
            <p:ph type="title"/>
          </p:nvPr>
        </p:nvSpPr>
        <p:spPr>
          <a:solidFill>
            <a:schemeClr val="accent1"/>
          </a:solidFill>
        </p:spPr>
        <p:txBody>
          <a:bodyPr/>
          <a:lstStyle/>
          <a:p>
            <a:pPr algn="l">
              <a:lnSpc>
                <a:spcPct val="75000"/>
              </a:lnSpc>
            </a:pPr>
            <a:r>
              <a:rPr lang="en-GB" sz="3600" b="1" dirty="0" smtClean="0">
                <a:solidFill>
                  <a:schemeClr val="bg1"/>
                </a:solidFill>
                <a:latin typeface="Corbel" pitchFamily="34" charset="0"/>
              </a:rPr>
              <a:t>whole</a:t>
            </a:r>
            <a:r>
              <a:rPr lang="en-GB" sz="3600" b="1" dirty="0" smtClean="0">
                <a:latin typeface="Corbel" pitchFamily="34" charset="0"/>
              </a:rPr>
              <a:t> </a:t>
            </a:r>
            <a:r>
              <a:rPr lang="en-GB" sz="3600" b="1" dirty="0" smtClean="0">
                <a:solidFill>
                  <a:srgbClr val="00CCFF"/>
                </a:solidFill>
                <a:latin typeface="Corbel" pitchFamily="34" charset="0"/>
              </a:rPr>
              <a:t>system</a:t>
            </a:r>
            <a:br>
              <a:rPr lang="en-GB" sz="3600" b="1" dirty="0" smtClean="0">
                <a:solidFill>
                  <a:srgbClr val="00CCFF"/>
                </a:solidFill>
                <a:latin typeface="Corbel" pitchFamily="34" charset="0"/>
              </a:rPr>
            </a:br>
            <a:r>
              <a:rPr lang="en-GB" sz="3600" b="1" dirty="0" smtClean="0">
                <a:solidFill>
                  <a:srgbClr val="00CCFF"/>
                </a:solidFill>
                <a:latin typeface="Corbel" pitchFamily="34" charset="0"/>
              </a:rPr>
              <a:t>approach </a:t>
            </a:r>
          </a:p>
        </p:txBody>
      </p:sp>
      <p:sp>
        <p:nvSpPr>
          <p:cNvPr id="2" name="Content Placeholder 2"/>
          <p:cNvSpPr>
            <a:spLocks noGrp="1"/>
          </p:cNvSpPr>
          <p:nvPr>
            <p:ph idx="1"/>
          </p:nvPr>
        </p:nvSpPr>
        <p:spPr>
          <a:xfrm>
            <a:off x="457200" y="2060575"/>
            <a:ext cx="8229600" cy="4065588"/>
          </a:xfrm>
        </p:spPr>
        <p:txBody>
          <a:bodyPr/>
          <a:lstStyle/>
          <a:p>
            <a:pPr>
              <a:defRPr/>
            </a:pPr>
            <a:r>
              <a:rPr lang="en-GB" sz="2000" dirty="0" smtClean="0">
                <a:solidFill>
                  <a:schemeClr val="accent2"/>
                </a:solidFill>
              </a:rPr>
              <a:t>Preventing Offending by Young People -  2008</a:t>
            </a:r>
          </a:p>
          <a:p>
            <a:pPr lvl="1">
              <a:buFont typeface="Wingdings" pitchFamily="2" charset="2"/>
              <a:buChar char="Ø"/>
            </a:pPr>
            <a:r>
              <a:rPr lang="en-US" sz="2000" kern="1200" dirty="0">
                <a:solidFill>
                  <a:schemeClr val="accent2"/>
                </a:solidFill>
              </a:rPr>
              <a:t>Prevention</a:t>
            </a:r>
            <a:endParaRPr lang="en-GB" sz="2000" kern="1200" dirty="0">
              <a:solidFill>
                <a:schemeClr val="accent2"/>
              </a:solidFill>
            </a:endParaRPr>
          </a:p>
          <a:p>
            <a:pPr lvl="1">
              <a:buFont typeface="Wingdings" pitchFamily="2" charset="2"/>
              <a:buChar char="Ø"/>
            </a:pPr>
            <a:r>
              <a:rPr lang="en-US" sz="2000" kern="1200" dirty="0">
                <a:solidFill>
                  <a:schemeClr val="accent2"/>
                </a:solidFill>
              </a:rPr>
              <a:t>Early and effective intervention</a:t>
            </a:r>
            <a:endParaRPr lang="en-GB" sz="2000" kern="1200" dirty="0">
              <a:solidFill>
                <a:schemeClr val="accent2"/>
              </a:solidFill>
            </a:endParaRPr>
          </a:p>
          <a:p>
            <a:pPr lvl="1">
              <a:buFont typeface="Wingdings" pitchFamily="2" charset="2"/>
              <a:buChar char="Ø"/>
            </a:pPr>
            <a:r>
              <a:rPr lang="en-US" sz="2000" kern="1200" dirty="0">
                <a:solidFill>
                  <a:schemeClr val="accent2"/>
                </a:solidFill>
              </a:rPr>
              <a:t>Managing high risk</a:t>
            </a:r>
            <a:endParaRPr lang="en-GB" sz="2000" kern="1200" dirty="0">
              <a:solidFill>
                <a:schemeClr val="accent2"/>
              </a:solidFill>
            </a:endParaRPr>
          </a:p>
          <a:p>
            <a:pPr lvl="1">
              <a:buFont typeface="Wingdings" pitchFamily="2" charset="2"/>
              <a:buChar char="Ø"/>
            </a:pPr>
            <a:r>
              <a:rPr lang="en-US" sz="2000" kern="1200" dirty="0">
                <a:solidFill>
                  <a:schemeClr val="accent2"/>
                </a:solidFill>
              </a:rPr>
              <a:t>Victims and community confidence</a:t>
            </a:r>
            <a:endParaRPr lang="en-GB" sz="2000" kern="1200" dirty="0">
              <a:solidFill>
                <a:schemeClr val="accent2"/>
              </a:solidFill>
            </a:endParaRPr>
          </a:p>
          <a:p>
            <a:pPr lvl="1">
              <a:buFont typeface="Wingdings" pitchFamily="2" charset="2"/>
              <a:buChar char="Ø"/>
            </a:pPr>
            <a:r>
              <a:rPr lang="en-US" sz="2000" kern="1200" dirty="0">
                <a:solidFill>
                  <a:schemeClr val="accent2"/>
                </a:solidFill>
              </a:rPr>
              <a:t>Planning and performance </a:t>
            </a:r>
            <a:r>
              <a:rPr lang="en-US" sz="2000" kern="1200" dirty="0" smtClean="0">
                <a:solidFill>
                  <a:schemeClr val="accent2"/>
                </a:solidFill>
              </a:rPr>
              <a:t>improvement</a:t>
            </a:r>
          </a:p>
          <a:p>
            <a:pPr lvl="1">
              <a:buFont typeface="Wingdings" pitchFamily="2" charset="2"/>
              <a:buChar char="Ø"/>
            </a:pPr>
            <a:endParaRPr lang="en-GB" sz="2000" kern="1200" dirty="0">
              <a:solidFill>
                <a:schemeClr val="accent2"/>
              </a:solidFill>
            </a:endParaRPr>
          </a:p>
          <a:p>
            <a:pPr>
              <a:defRPr/>
            </a:pPr>
            <a:r>
              <a:rPr lang="en-GB" sz="2000" dirty="0" smtClean="0">
                <a:solidFill>
                  <a:schemeClr val="accent2"/>
                </a:solidFill>
              </a:rPr>
              <a:t>Whole System Approach rolled out from 2011- </a:t>
            </a:r>
            <a:r>
              <a:rPr lang="en-GB" sz="2000" dirty="0" err="1" smtClean="0">
                <a:solidFill>
                  <a:schemeClr val="accent2"/>
                </a:solidFill>
              </a:rPr>
              <a:t>EEI</a:t>
            </a:r>
            <a:r>
              <a:rPr lang="en-GB" sz="2000" dirty="0" smtClean="0">
                <a:solidFill>
                  <a:schemeClr val="accent2"/>
                </a:solidFill>
              </a:rPr>
              <a:t> core</a:t>
            </a:r>
          </a:p>
          <a:p>
            <a:pPr marL="0" indent="0">
              <a:buNone/>
              <a:defRPr/>
            </a:pPr>
            <a:r>
              <a:rPr lang="en-GB" sz="2000" dirty="0" smtClean="0">
                <a:solidFill>
                  <a:schemeClr val="accent2"/>
                </a:solidFill>
              </a:rPr>
              <a:t>	</a:t>
            </a:r>
          </a:p>
          <a:p>
            <a:pPr>
              <a:defRPr/>
            </a:pPr>
            <a:r>
              <a:rPr lang="en-GB" sz="2000" dirty="0" smtClean="0">
                <a:solidFill>
                  <a:schemeClr val="accent2"/>
                </a:solidFill>
              </a:rPr>
              <a:t>Champions Groups: 	Early </a:t>
            </a:r>
            <a:r>
              <a:rPr lang="en-GB" sz="2000" dirty="0">
                <a:solidFill>
                  <a:schemeClr val="accent2"/>
                </a:solidFill>
              </a:rPr>
              <a:t>and Effective Intervention, Reintegration and Transitions, Vulnerable Girls and High </a:t>
            </a:r>
            <a:r>
              <a:rPr lang="en-GB" sz="2000" dirty="0" smtClean="0">
                <a:solidFill>
                  <a:schemeClr val="accent2"/>
                </a:solidFill>
              </a:rPr>
              <a:t>Risk</a:t>
            </a:r>
            <a:endParaRPr lang="en-GB" sz="2000" dirty="0">
              <a:solidFill>
                <a:schemeClr val="accent2"/>
              </a:solidFill>
            </a:endParaRPr>
          </a:p>
          <a:p>
            <a:pPr>
              <a:defRPr/>
            </a:pPr>
            <a:endParaRPr lang="en-GB" sz="1600" dirty="0" smtClean="0">
              <a:solidFill>
                <a:schemeClr val="accent2"/>
              </a:solidFill>
            </a:endParaRPr>
          </a:p>
          <a:p>
            <a:pPr marL="0" indent="0">
              <a:buFontTx/>
              <a:buNone/>
              <a:defRPr/>
            </a:pPr>
            <a:r>
              <a:rPr lang="en-GB" sz="2000" dirty="0" smtClean="0">
                <a:solidFill>
                  <a:schemeClr val="accent2"/>
                </a:solidFill>
              </a:rPr>
              <a:t> </a:t>
            </a:r>
          </a:p>
          <a:p>
            <a:pPr marL="0" indent="0">
              <a:buFontTx/>
              <a:buNone/>
              <a:defRPr/>
            </a:pPr>
            <a:endParaRPr lang="en-GB" sz="2000" dirty="0" smtClean="0">
              <a:solidFill>
                <a:schemeClr val="accent2"/>
              </a:solidFill>
            </a:endParaRPr>
          </a:p>
          <a:p>
            <a:pPr marL="0" indent="0">
              <a:buFontTx/>
              <a:buNone/>
              <a:defRPr/>
            </a:pPr>
            <a:endParaRPr lang="en-GB" sz="2000" dirty="0" smtClean="0"/>
          </a:p>
          <a:p>
            <a:pPr marL="0" indent="0">
              <a:buFontTx/>
              <a:buNone/>
              <a:defRPr/>
            </a:pPr>
            <a:endParaRPr lang="en-GB" sz="1800" dirty="0" smtClean="0">
              <a:solidFill>
                <a:schemeClr val="accent2"/>
              </a:solidFill>
            </a:endParaRPr>
          </a:p>
          <a:p>
            <a:pPr marL="0" indent="0" algn="ctr">
              <a:buFontTx/>
              <a:buNone/>
              <a:defRPr/>
            </a:pPr>
            <a:r>
              <a:rPr lang="en-GB" sz="2400" b="1" dirty="0" smtClean="0">
                <a:solidFill>
                  <a:schemeClr val="accent2"/>
                </a:solidFill>
              </a:rPr>
              <a:t> </a:t>
            </a:r>
          </a:p>
        </p:txBody>
      </p:sp>
      <p:sp>
        <p:nvSpPr>
          <p:cNvPr id="6148" name="Rectangle 7"/>
          <p:cNvSpPr>
            <a:spLocks noChangeArrowheads="1"/>
          </p:cNvSpPr>
          <p:nvPr/>
        </p:nvSpPr>
        <p:spPr bwMode="auto">
          <a:xfrm rot="10800000" flipV="1">
            <a:off x="2411413" y="836613"/>
            <a:ext cx="1512887" cy="360362"/>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nSpc>
                <a:spcPct val="60000"/>
              </a:lnSpc>
              <a:spcBef>
                <a:spcPct val="20000"/>
              </a:spcBef>
            </a:pPr>
            <a:r>
              <a:rPr lang="en-GB" sz="1400" b="1">
                <a:solidFill>
                  <a:schemeClr val="bg1"/>
                </a:solidFill>
              </a:rPr>
              <a:t>making a </a:t>
            </a:r>
          </a:p>
          <a:p>
            <a:pPr marL="342900" indent="-342900">
              <a:lnSpc>
                <a:spcPct val="60000"/>
              </a:lnSpc>
              <a:spcBef>
                <a:spcPct val="20000"/>
              </a:spcBef>
            </a:pPr>
            <a:r>
              <a:rPr lang="en-GB" sz="1400" b="1">
                <a:solidFill>
                  <a:schemeClr val="bg1"/>
                </a:solidFill>
              </a:rPr>
              <a:t>difference</a:t>
            </a:r>
          </a:p>
        </p:txBody>
      </p:sp>
      <p:sp>
        <p:nvSpPr>
          <p:cNvPr id="6149" name="AutoShape 115"/>
          <p:cNvSpPr>
            <a:spLocks noChangeArrowheads="1"/>
          </p:cNvSpPr>
          <p:nvPr/>
        </p:nvSpPr>
        <p:spPr bwMode="auto">
          <a:xfrm>
            <a:off x="434974" y="1484313"/>
            <a:ext cx="3993009" cy="431800"/>
          </a:xfrm>
          <a:prstGeom prst="flowChartAlternateProcess">
            <a:avLst/>
          </a:prstGeom>
          <a:solidFill>
            <a:srgbClr val="99CCFF"/>
          </a:solidFill>
          <a:ln w="9525">
            <a:solidFill>
              <a:srgbClr val="99CC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GB" sz="2400" b="1" dirty="0" err="1" smtClean="0">
                <a:solidFill>
                  <a:schemeClr val="bg1"/>
                </a:solidFill>
              </a:rPr>
              <a:t>EEI</a:t>
            </a:r>
            <a:r>
              <a:rPr lang="en-GB" sz="2400" b="1" dirty="0" smtClean="0">
                <a:solidFill>
                  <a:schemeClr val="bg1"/>
                </a:solidFill>
              </a:rPr>
              <a:t> and Youth Justice</a:t>
            </a:r>
            <a:endParaRPr lang="en-GB" sz="2400" b="1" dirty="0">
              <a:solidFill>
                <a:schemeClr val="bg1"/>
              </a:solidFill>
            </a:endParaRPr>
          </a:p>
        </p:txBody>
      </p:sp>
    </p:spTree>
    <p:extLst>
      <p:ext uri="{BB962C8B-B14F-4D97-AF65-F5344CB8AC3E}">
        <p14:creationId xmlns:p14="http://schemas.microsoft.com/office/powerpoint/2010/main" val="14781811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5"/>
          <p:cNvSpPr>
            <a:spLocks noChangeArrowheads="1"/>
          </p:cNvSpPr>
          <p:nvPr/>
        </p:nvSpPr>
        <p:spPr bwMode="auto">
          <a:xfrm>
            <a:off x="457200" y="274638"/>
            <a:ext cx="8229600" cy="1143000"/>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nSpc>
                <a:spcPct val="75000"/>
              </a:lnSpc>
            </a:pPr>
            <a:r>
              <a:rPr lang="en-GB" sz="3600" b="1" dirty="0">
                <a:solidFill>
                  <a:schemeClr val="bg1"/>
                </a:solidFill>
                <a:latin typeface="Corbel" pitchFamily="34" charset="0"/>
              </a:rPr>
              <a:t>whole</a:t>
            </a:r>
            <a:r>
              <a:rPr lang="en-GB" sz="3600" b="1" dirty="0">
                <a:solidFill>
                  <a:schemeClr val="tx2"/>
                </a:solidFill>
                <a:latin typeface="Corbel" pitchFamily="34" charset="0"/>
              </a:rPr>
              <a:t> </a:t>
            </a:r>
            <a:r>
              <a:rPr lang="en-GB" sz="3600" b="1" dirty="0">
                <a:solidFill>
                  <a:srgbClr val="00CCFF"/>
                </a:solidFill>
                <a:latin typeface="Corbel" pitchFamily="34" charset="0"/>
              </a:rPr>
              <a:t>system</a:t>
            </a:r>
            <a:br>
              <a:rPr lang="en-GB" sz="3600" b="1" dirty="0">
                <a:solidFill>
                  <a:srgbClr val="00CCFF"/>
                </a:solidFill>
                <a:latin typeface="Corbel" pitchFamily="34" charset="0"/>
              </a:rPr>
            </a:br>
            <a:r>
              <a:rPr lang="en-GB" sz="3600" b="1" dirty="0">
                <a:solidFill>
                  <a:srgbClr val="00CCFF"/>
                </a:solidFill>
                <a:latin typeface="Corbel" pitchFamily="34" charset="0"/>
              </a:rPr>
              <a:t>approach </a:t>
            </a:r>
          </a:p>
        </p:txBody>
      </p:sp>
      <p:sp>
        <p:nvSpPr>
          <p:cNvPr id="5123" name="Rectangle 7"/>
          <p:cNvSpPr>
            <a:spLocks noChangeArrowheads="1"/>
          </p:cNvSpPr>
          <p:nvPr/>
        </p:nvSpPr>
        <p:spPr bwMode="auto">
          <a:xfrm rot="10800000" flipV="1">
            <a:off x="2411413" y="836613"/>
            <a:ext cx="1512887" cy="360362"/>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nSpc>
                <a:spcPct val="60000"/>
              </a:lnSpc>
              <a:spcBef>
                <a:spcPct val="20000"/>
              </a:spcBef>
            </a:pPr>
            <a:r>
              <a:rPr lang="en-GB" sz="1400" b="1">
                <a:solidFill>
                  <a:schemeClr val="bg1"/>
                </a:solidFill>
              </a:rPr>
              <a:t>making a </a:t>
            </a:r>
          </a:p>
          <a:p>
            <a:pPr marL="342900" indent="-342900">
              <a:lnSpc>
                <a:spcPct val="60000"/>
              </a:lnSpc>
              <a:spcBef>
                <a:spcPct val="20000"/>
              </a:spcBef>
            </a:pPr>
            <a:r>
              <a:rPr lang="en-GB" sz="1400" b="1">
                <a:solidFill>
                  <a:schemeClr val="bg1"/>
                </a:solidFill>
              </a:rPr>
              <a:t>difference</a:t>
            </a:r>
          </a:p>
        </p:txBody>
      </p:sp>
      <p:sp>
        <p:nvSpPr>
          <p:cNvPr id="5124" name="AutoShape 115"/>
          <p:cNvSpPr>
            <a:spLocks noChangeArrowheads="1"/>
          </p:cNvSpPr>
          <p:nvPr/>
        </p:nvSpPr>
        <p:spPr bwMode="auto">
          <a:xfrm>
            <a:off x="442913" y="1589088"/>
            <a:ext cx="8161337" cy="544512"/>
          </a:xfrm>
          <a:prstGeom prst="flowChartAlternateProcess">
            <a:avLst/>
          </a:prstGeom>
          <a:solidFill>
            <a:srgbClr val="99CCFF"/>
          </a:solidFill>
          <a:ln w="9525">
            <a:solidFill>
              <a:srgbClr val="99CC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GB" sz="2800" b="1">
                <a:solidFill>
                  <a:schemeClr val="bg1"/>
                </a:solidFill>
              </a:rPr>
              <a:t>Youth Justice Strategic Refresh</a:t>
            </a:r>
          </a:p>
        </p:txBody>
      </p:sp>
      <p:sp>
        <p:nvSpPr>
          <p:cNvPr id="5" name="TextBox 4"/>
          <p:cNvSpPr txBox="1"/>
          <p:nvPr/>
        </p:nvSpPr>
        <p:spPr>
          <a:xfrm>
            <a:off x="477912" y="2420888"/>
            <a:ext cx="7712075" cy="4062651"/>
          </a:xfrm>
          <a:prstGeom prst="rect">
            <a:avLst/>
          </a:prstGeom>
          <a:noFill/>
        </p:spPr>
        <p:txBody>
          <a:bodyPr>
            <a:spAutoFit/>
          </a:bodyPr>
          <a:lstStyle/>
          <a:p>
            <a:pPr marL="285750" indent="-285750">
              <a:buFont typeface="Arial" pitchFamily="34" charset="0"/>
              <a:buChar char="•"/>
              <a:defRPr/>
            </a:pPr>
            <a:r>
              <a:rPr lang="en-GB" sz="2000" dirty="0" smtClean="0">
                <a:solidFill>
                  <a:schemeClr val="accent2"/>
                </a:solidFill>
              </a:rPr>
              <a:t>Collaborative engagement event on 23 January</a:t>
            </a:r>
            <a:endParaRPr lang="en-GB" sz="2000" dirty="0">
              <a:solidFill>
                <a:schemeClr val="accent2"/>
              </a:solidFill>
            </a:endParaRPr>
          </a:p>
          <a:p>
            <a:pPr>
              <a:defRPr/>
            </a:pPr>
            <a:endParaRPr lang="en-GB" sz="2000" dirty="0">
              <a:solidFill>
                <a:schemeClr val="accent2"/>
              </a:solidFill>
            </a:endParaRPr>
          </a:p>
          <a:p>
            <a:pPr marL="285750" indent="-285750">
              <a:buFont typeface="Arial" pitchFamily="34" charset="0"/>
              <a:buChar char="•"/>
              <a:defRPr/>
            </a:pPr>
            <a:r>
              <a:rPr lang="en-GB" sz="2000" dirty="0" smtClean="0">
                <a:solidFill>
                  <a:schemeClr val="accent2"/>
                </a:solidFill>
              </a:rPr>
              <a:t>Key interface with implementation of Children and Young People (Scotland) Act 2014  and new Community Justice Model </a:t>
            </a:r>
          </a:p>
          <a:p>
            <a:pPr marL="285750" indent="-285750">
              <a:buFont typeface="Arial" pitchFamily="34" charset="0"/>
              <a:buChar char="•"/>
              <a:defRPr/>
            </a:pPr>
            <a:endParaRPr lang="en-GB" sz="2000" dirty="0" smtClean="0">
              <a:solidFill>
                <a:schemeClr val="accent2"/>
              </a:solidFill>
            </a:endParaRPr>
          </a:p>
          <a:p>
            <a:pPr marL="285750" indent="-285750">
              <a:buFont typeface="Arial" pitchFamily="34" charset="0"/>
              <a:buChar char="•"/>
              <a:defRPr/>
            </a:pPr>
            <a:r>
              <a:rPr lang="en-GB" sz="2000" dirty="0" smtClean="0">
                <a:solidFill>
                  <a:schemeClr val="accent2"/>
                </a:solidFill>
              </a:rPr>
              <a:t>Emerging priorities: Improving Life Chances, Advancing Whole System Approach and Developing Capacity</a:t>
            </a:r>
            <a:endParaRPr lang="en-GB" sz="2000" dirty="0">
              <a:solidFill>
                <a:schemeClr val="accent2"/>
              </a:solidFill>
            </a:endParaRPr>
          </a:p>
          <a:p>
            <a:pPr>
              <a:defRPr/>
            </a:pPr>
            <a:endParaRPr lang="en-GB" sz="2000" dirty="0">
              <a:solidFill>
                <a:schemeClr val="accent2"/>
              </a:solidFill>
            </a:endParaRPr>
          </a:p>
          <a:p>
            <a:pPr marL="285750" indent="-285750">
              <a:buFont typeface="Arial" pitchFamily="34" charset="0"/>
              <a:buChar char="•"/>
              <a:defRPr/>
            </a:pPr>
            <a:r>
              <a:rPr lang="en-GB" sz="2000" dirty="0" smtClean="0">
                <a:solidFill>
                  <a:schemeClr val="accent2"/>
                </a:solidFill>
              </a:rPr>
              <a:t>Reviewing Strategic Group, Champions Groups, support for Whole System Leads and Partners</a:t>
            </a:r>
          </a:p>
          <a:p>
            <a:pPr marL="285750" indent="-285750">
              <a:buFont typeface="Arial" pitchFamily="34" charset="0"/>
              <a:buChar char="•"/>
              <a:defRPr/>
            </a:pPr>
            <a:endParaRPr lang="en-GB" sz="2000" dirty="0">
              <a:solidFill>
                <a:schemeClr val="accent2"/>
              </a:solidFill>
            </a:endParaRPr>
          </a:p>
          <a:p>
            <a:pPr marL="285750" indent="-285750">
              <a:buFont typeface="Arial" pitchFamily="34" charset="0"/>
              <a:buChar char="•"/>
              <a:defRPr/>
            </a:pPr>
            <a:r>
              <a:rPr lang="en-GB" sz="2000" dirty="0" smtClean="0">
                <a:solidFill>
                  <a:schemeClr val="accent2"/>
                </a:solidFill>
              </a:rPr>
              <a:t>Publication by June 2015 – Youth Justice National Conference</a:t>
            </a:r>
            <a:endParaRPr lang="en-GB" sz="2000" dirty="0">
              <a:solidFill>
                <a:schemeClr val="accent2"/>
              </a:solidFill>
            </a:endParaRPr>
          </a:p>
          <a:p>
            <a:pPr>
              <a:defRPr/>
            </a:pPr>
            <a:endParaRPr lang="en-GB" dirty="0"/>
          </a:p>
        </p:txBody>
      </p:sp>
    </p:spTree>
    <p:extLst>
      <p:ext uri="{BB962C8B-B14F-4D97-AF65-F5344CB8AC3E}">
        <p14:creationId xmlns:p14="http://schemas.microsoft.com/office/powerpoint/2010/main" val="250123025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5"/>
          <p:cNvSpPr>
            <a:spLocks noChangeArrowheads="1"/>
          </p:cNvSpPr>
          <p:nvPr/>
        </p:nvSpPr>
        <p:spPr bwMode="auto">
          <a:xfrm>
            <a:off x="457200" y="274638"/>
            <a:ext cx="8229600" cy="1143000"/>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nSpc>
                <a:spcPct val="75000"/>
              </a:lnSpc>
            </a:pPr>
            <a:r>
              <a:rPr lang="en-GB" sz="3600" b="1" dirty="0">
                <a:solidFill>
                  <a:schemeClr val="bg1"/>
                </a:solidFill>
                <a:latin typeface="Corbel" pitchFamily="34" charset="0"/>
              </a:rPr>
              <a:t>whole</a:t>
            </a:r>
            <a:r>
              <a:rPr lang="en-GB" sz="3600" b="1" dirty="0">
                <a:solidFill>
                  <a:schemeClr val="tx2"/>
                </a:solidFill>
                <a:latin typeface="Corbel" pitchFamily="34" charset="0"/>
              </a:rPr>
              <a:t> </a:t>
            </a:r>
            <a:r>
              <a:rPr lang="en-GB" sz="3600" b="1" dirty="0">
                <a:solidFill>
                  <a:srgbClr val="00CCFF"/>
                </a:solidFill>
                <a:latin typeface="Corbel" pitchFamily="34" charset="0"/>
              </a:rPr>
              <a:t>system</a:t>
            </a:r>
            <a:br>
              <a:rPr lang="en-GB" sz="3600" b="1" dirty="0">
                <a:solidFill>
                  <a:srgbClr val="00CCFF"/>
                </a:solidFill>
                <a:latin typeface="Corbel" pitchFamily="34" charset="0"/>
              </a:rPr>
            </a:br>
            <a:r>
              <a:rPr lang="en-GB" sz="3600" b="1" dirty="0">
                <a:solidFill>
                  <a:srgbClr val="00CCFF"/>
                </a:solidFill>
                <a:latin typeface="Corbel" pitchFamily="34" charset="0"/>
              </a:rPr>
              <a:t>approach </a:t>
            </a:r>
          </a:p>
        </p:txBody>
      </p:sp>
      <p:sp>
        <p:nvSpPr>
          <p:cNvPr id="3" name="Title 2"/>
          <p:cNvSpPr>
            <a:spLocks noGrp="1"/>
          </p:cNvSpPr>
          <p:nvPr>
            <p:ph type="title"/>
          </p:nvPr>
        </p:nvSpPr>
        <p:spPr/>
        <p:txBody>
          <a:bodyPr/>
          <a:lstStyle/>
          <a:p>
            <a:endParaRPr lang="en-GB" dirty="0"/>
          </a:p>
        </p:txBody>
      </p:sp>
      <p:sp>
        <p:nvSpPr>
          <p:cNvPr id="4" name="Content Placeholder 3"/>
          <p:cNvSpPr>
            <a:spLocks noGrp="1"/>
          </p:cNvSpPr>
          <p:nvPr>
            <p:ph idx="1"/>
          </p:nvPr>
        </p:nvSpPr>
        <p:spPr/>
        <p:txBody>
          <a:bodyPr/>
          <a:lstStyle/>
          <a:p>
            <a:r>
              <a:rPr lang="en-GB" dirty="0" err="1" smtClean="0">
                <a:solidFill>
                  <a:schemeClr val="accent2"/>
                </a:solidFill>
              </a:rPr>
              <a:t>WSA</a:t>
            </a:r>
            <a:r>
              <a:rPr lang="en-GB" dirty="0" smtClean="0">
                <a:solidFill>
                  <a:schemeClr val="accent2"/>
                </a:solidFill>
              </a:rPr>
              <a:t> evaluation – end March</a:t>
            </a:r>
          </a:p>
          <a:p>
            <a:r>
              <a:rPr lang="en-GB" dirty="0" smtClean="0">
                <a:solidFill>
                  <a:schemeClr val="accent2"/>
                </a:solidFill>
              </a:rPr>
              <a:t>Integral role of </a:t>
            </a:r>
            <a:r>
              <a:rPr lang="en-GB" dirty="0" err="1" smtClean="0">
                <a:solidFill>
                  <a:schemeClr val="accent2"/>
                </a:solidFill>
              </a:rPr>
              <a:t>EEI</a:t>
            </a:r>
            <a:r>
              <a:rPr lang="en-GB" dirty="0" smtClean="0">
                <a:solidFill>
                  <a:schemeClr val="accent2"/>
                </a:solidFill>
              </a:rPr>
              <a:t> – present and future</a:t>
            </a:r>
          </a:p>
          <a:p>
            <a:r>
              <a:rPr lang="en-GB" dirty="0" smtClean="0">
                <a:solidFill>
                  <a:schemeClr val="accent2"/>
                </a:solidFill>
              </a:rPr>
              <a:t>Core Elements – a major achievement</a:t>
            </a:r>
          </a:p>
          <a:p>
            <a:r>
              <a:rPr lang="en-GB" dirty="0" smtClean="0">
                <a:solidFill>
                  <a:schemeClr val="accent2"/>
                </a:solidFill>
              </a:rPr>
              <a:t>Key role of partners in success</a:t>
            </a:r>
          </a:p>
          <a:p>
            <a:r>
              <a:rPr lang="en-GB" dirty="0" smtClean="0">
                <a:solidFill>
                  <a:schemeClr val="accent2"/>
                </a:solidFill>
              </a:rPr>
              <a:t>Promoting, sustaining, improving</a:t>
            </a:r>
          </a:p>
          <a:p>
            <a:r>
              <a:rPr lang="en-GB" dirty="0" smtClean="0">
                <a:solidFill>
                  <a:schemeClr val="accent2"/>
                </a:solidFill>
              </a:rPr>
              <a:t>Themes from today</a:t>
            </a:r>
          </a:p>
          <a:p>
            <a:r>
              <a:rPr lang="en-GB" dirty="0" smtClean="0">
                <a:solidFill>
                  <a:schemeClr val="accent2"/>
                </a:solidFill>
              </a:rPr>
              <a:t>A HUGE Thank You.</a:t>
            </a:r>
          </a:p>
        </p:txBody>
      </p:sp>
    </p:spTree>
    <p:extLst>
      <p:ext uri="{BB962C8B-B14F-4D97-AF65-F5344CB8AC3E}">
        <p14:creationId xmlns:p14="http://schemas.microsoft.com/office/powerpoint/2010/main" val="605029252"/>
      </p:ext>
    </p:extLst>
  </p:cSld>
  <p:clrMapOvr>
    <a:masterClrMapping/>
  </p:clrMapOvr>
</p:sld>
</file>

<file path=ppt/theme/theme1.xml><?xml version="1.0" encoding="utf-8"?>
<a:theme xmlns:a="http://schemas.openxmlformats.org/drawingml/2006/main" name="Scottish Government White">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3.xml><?xml version="1.0" encoding="utf-8"?>
<ct:contentTypeSchema xmlns:ct="http://schemas.microsoft.com/office/2006/metadata/contentType" xmlns:ma="http://schemas.microsoft.com/office/2006/metadata/properties/metaAttributes" ct:_="" ma:_="" ma:contentTypeName="Document" ma:contentTypeID="0x010100EFF19E364CCD144DA976F540C74DBEE7" ma:contentTypeVersion="0" ma:contentTypeDescription="Create a new document." ma:contentTypeScope="" ma:versionID="49f1367e495597de06f60043407bdf48">
  <xsd:schema xmlns:xsd="http://www.w3.org/2001/XMLSchema" xmlns:xs="http://www.w3.org/2001/XMLSchema" xmlns:p="http://schemas.microsoft.com/office/2006/metadata/properties" xmlns:ns2="7dd52917-8266-4bd8-abeb-88033497c638" targetNamespace="http://schemas.microsoft.com/office/2006/metadata/properties" ma:root="true" ma:fieldsID="4c7e40510a7d7b2e62f89a5c12560084" ns2:_="">
    <xsd:import namespace="7dd52917-8266-4bd8-abeb-88033497c638"/>
    <xsd:element name="properties">
      <xsd:complexType>
        <xsd:sequence>
          <xsd:element name="documentManagement">
            <xsd:complexType>
              <xsd:all>
                <xsd:element ref="ns2:_dlc_DocId" minOccurs="0"/>
                <xsd:element ref="ns2:_dlc_DocIdUrl" minOccurs="0"/>
                <xsd:element ref="ns2: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dd52917-8266-4bd8-abeb-88033497c638"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p:properties xmlns:p="http://schemas.microsoft.com/office/2006/metadata/properties" xmlns:xsi="http://www.w3.org/2001/XMLSchema-instance" xmlns:pc="http://schemas.microsoft.com/office/infopath/2007/PartnerControls">
  <documentManagement>
    <_dlc_DocId xmlns="7dd52917-8266-4bd8-abeb-88033497c638">STRATHCYCJ-27-614</_dlc_DocId>
    <_dlc_DocIdUrl xmlns="7dd52917-8266-4bd8-abeb-88033497c638">
      <Url>https://moss.strath.ac.uk/cycj/_layouts/DocIdRedir.aspx?ID=STRATHCYCJ-27-614</Url>
      <Description>STRATHCYCJ-27-614</Description>
    </_dlc_DocIdUrl>
  </documentManagement>
</p:properties>
</file>

<file path=customXml/itemProps1.xml><?xml version="1.0" encoding="utf-8"?>
<ds:datastoreItem xmlns:ds="http://schemas.openxmlformats.org/officeDocument/2006/customXml" ds:itemID="{368E1B11-77AA-4465-B160-4A5481980F8C}"/>
</file>

<file path=customXml/itemProps2.xml><?xml version="1.0" encoding="utf-8"?>
<ds:datastoreItem xmlns:ds="http://schemas.openxmlformats.org/officeDocument/2006/customXml" ds:itemID="{3889972B-5739-4E0A-A15C-08C654D00E77}"/>
</file>

<file path=customXml/itemProps3.xml><?xml version="1.0" encoding="utf-8"?>
<ds:datastoreItem xmlns:ds="http://schemas.openxmlformats.org/officeDocument/2006/customXml" ds:itemID="{4B513C4F-95C0-4632-B509-9F7BA3A30D88}"/>
</file>

<file path=customXml/itemProps4.xml><?xml version="1.0" encoding="utf-8"?>
<ds:datastoreItem xmlns:ds="http://schemas.openxmlformats.org/officeDocument/2006/customXml" ds:itemID="{D3CF7532-E30E-468D-9910-350CBC2F5E62}"/>
</file>

<file path=docProps/app.xml><?xml version="1.0" encoding="utf-8"?>
<Properties xmlns="http://schemas.openxmlformats.org/officeDocument/2006/extended-properties" xmlns:vt="http://schemas.openxmlformats.org/officeDocument/2006/docPropsVTypes">
  <Template>Scottish Government White</Template>
  <TotalTime>186</TotalTime>
  <Words>701</Words>
  <Application>Microsoft Office PowerPoint</Application>
  <PresentationFormat>On-screen Show (4:3)</PresentationFormat>
  <Paragraphs>93</Paragraphs>
  <Slides>4</Slides>
  <Notes>4</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Scottish Government White</vt:lpstr>
      <vt:lpstr>Youth Justice: Advancing the Whole System Approach</vt:lpstr>
      <vt:lpstr>whole system approach </vt:lpstr>
      <vt:lpstr>PowerPoint Presentation</vt:lpstr>
      <vt:lpstr>PowerPoint Presentation</vt:lpstr>
    </vt:vector>
  </TitlesOfParts>
  <Company>Scottish Government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Youth Justice: Advancing the Whole System Approach</dc:title>
  <dc:creator>u200294</dc:creator>
  <cp:lastModifiedBy>Hass</cp:lastModifiedBy>
  <cp:revision>22</cp:revision>
  <dcterms:created xsi:type="dcterms:W3CDTF">2015-02-26T16:33:38Z</dcterms:created>
  <dcterms:modified xsi:type="dcterms:W3CDTF">2015-03-06T15:29:51Z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0x010100EFF19E364CCD144DA976F540C74DBEE7</vt:lpwstr>
  </property>
  <property fmtid="{D5CDD505-2E9C-101B-9397-08002B2CF9AE}" pid="3" name="_dlc_DocIdItemGuid">
    <vt:lpwstr>83e0f77f-0c07-4616-80a4-c5b765956e8b</vt:lpwstr>
  </property>
</Properties>
</file>