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20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>
        <p:scale>
          <a:sx n="70" d="100"/>
          <a:sy n="70" d="100"/>
        </p:scale>
        <p:origin x="-1152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25459-B483-4EB0-AAC1-F91D3DBAD2DD}" type="datetimeFigureOut">
              <a:rPr lang="en-GB" smtClean="0"/>
              <a:t>27/05/2015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C3EF5-4BE2-4DBD-8589-8CEBF7345B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383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Point here a</a:t>
            </a:r>
            <a:r>
              <a:rPr lang="en-GB" baseline="0" dirty="0" smtClean="0"/>
              <a:t>bout central point of contact is that it also offers quality assurance and consistency in terms of local criteria.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C3EF5-4BE2-4DBD-8589-8CEBF7345B6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3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C3EF5-4BE2-4DBD-8589-8CEBF7345B6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160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Aware</a:t>
            </a:r>
            <a:r>
              <a:rPr lang="en-GB" baseline="0" dirty="0" smtClean="0"/>
              <a:t> = no further meeting </a:t>
            </a:r>
          </a:p>
          <a:p>
            <a:r>
              <a:rPr lang="en-GB" baseline="0" dirty="0" smtClean="0"/>
              <a:t>Attention = chair to arrangement a CARM core group</a:t>
            </a:r>
          </a:p>
          <a:p>
            <a:r>
              <a:rPr lang="en-GB" baseline="0" dirty="0" smtClean="0"/>
              <a:t>Active and alert = 3 monthly </a:t>
            </a:r>
            <a:r>
              <a:rPr lang="en-GB" baseline="0" dirty="0" err="1" smtClean="0"/>
              <a:t>carm</a:t>
            </a:r>
            <a:r>
              <a:rPr lang="en-GB" baseline="0" dirty="0" smtClean="0"/>
              <a:t> meetings and regular core groups.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C3EF5-4BE2-4DBD-8589-8CEBF7345B6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85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en-US" dirty="0" smtClean="0"/>
              <a:t>Click to edit 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your name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6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 text</a:t>
            </a:r>
          </a:p>
        </p:txBody>
      </p:sp>
    </p:spTree>
    <p:extLst>
      <p:ext uri="{BB962C8B-B14F-4D97-AF65-F5344CB8AC3E}">
        <p14:creationId xmlns:p14="http://schemas.microsoft.com/office/powerpoint/2010/main" val="26198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8692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26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Heading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 text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221518"/>
            <a:ext cx="1428900" cy="95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12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7" r:id="rId4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951B8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 baseline="0">
          <a:solidFill>
            <a:srgbClr val="0086A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Care and Risk Management (CARM)</a:t>
            </a:r>
            <a:br>
              <a:rPr lang="en-GB" dirty="0" smtClean="0"/>
            </a:br>
            <a:r>
              <a:rPr lang="en-GB" dirty="0" smtClean="0"/>
              <a:t>in Practice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Stewart Simpson </a:t>
            </a:r>
          </a:p>
          <a:p>
            <a:r>
              <a:rPr lang="en-GB" dirty="0" smtClean="0"/>
              <a:t>Practice Development Advisor </a:t>
            </a:r>
          </a:p>
          <a:p>
            <a:r>
              <a:rPr lang="en-GB" dirty="0" smtClean="0"/>
              <a:t>Centre for Youth and Criminal Justice (CYCJ)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28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8. Reviewing the Risk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Chair will ask attendees to consider;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Further offences or relevant incidents 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Are further assessments required?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Review progress within the Childs Plan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Evaluate progress or deterioration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Consider additional actions. </a:t>
            </a:r>
          </a:p>
          <a:p>
            <a:pPr marL="514350" indent="-514350">
              <a:buFont typeface="+mj-lt"/>
              <a:buAutoNum type="alphaLcPeriod"/>
            </a:pPr>
            <a:r>
              <a:rPr lang="en-GB" dirty="0" smtClean="0"/>
              <a:t>Re assess risk classification</a:t>
            </a:r>
          </a:p>
          <a:p>
            <a:pPr marL="514350" indent="-514350">
              <a:buAutoNum type="romanU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 9. Transition and Exit Planning </a:t>
            </a:r>
            <a:endParaRPr lang="en-GB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accordance with minimum intervention a young person should not be involved in the process unless necessary to manage risk</a:t>
            </a:r>
          </a:p>
          <a:p>
            <a:r>
              <a:rPr lang="en-GB" dirty="0" smtClean="0"/>
              <a:t>Available systems, young person’s engagement, evidence of risk reduction and goal achievement will evidence progress </a:t>
            </a:r>
          </a:p>
          <a:p>
            <a:r>
              <a:rPr lang="en-GB" dirty="0" smtClean="0"/>
              <a:t>Interface will MAPPA is important in transition planning. </a:t>
            </a:r>
          </a:p>
        </p:txBody>
      </p:sp>
    </p:spTree>
    <p:extLst>
      <p:ext uri="{BB962C8B-B14F-4D97-AF65-F5344CB8AC3E}">
        <p14:creationId xmlns:p14="http://schemas.microsoft.com/office/powerpoint/2010/main" val="19841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Example - Simon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Offending History </a:t>
            </a:r>
          </a:p>
          <a:p>
            <a:r>
              <a:rPr lang="en-GB" sz="2800" dirty="0" smtClean="0"/>
              <a:t>Age 14- Simon charged with 6 x lewd and libidinous practices against his younger brother and made subject to a Supervision Order including a condition that he engage in therapeutic work.</a:t>
            </a:r>
          </a:p>
          <a:p>
            <a:r>
              <a:rPr lang="en-GB" sz="2800" dirty="0" smtClean="0"/>
              <a:t>Age 15, Simon charged with a sexual assault on a female neighbour, aged 12. Concerns reported that Simon would no longer leave the house due to harassment from peers and refusing to attend School. </a:t>
            </a:r>
          </a:p>
          <a:p>
            <a:r>
              <a:rPr lang="en-GB" sz="2800" dirty="0" smtClean="0"/>
              <a:t>Simon’s mother reported that local people had been verbally threatening to her in the shop where she worked.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54306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     The CARM process and Simon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Referred to CARM by Social Worker following 2</a:t>
            </a:r>
            <a:r>
              <a:rPr lang="en-GB" baseline="30000" dirty="0" smtClean="0"/>
              <a:t>nd</a:t>
            </a:r>
            <a:r>
              <a:rPr lang="en-GB" dirty="0" smtClean="0"/>
              <a:t> offence .</a:t>
            </a:r>
          </a:p>
          <a:p>
            <a:r>
              <a:rPr lang="en-GB" dirty="0" smtClean="0"/>
              <a:t>Initial actions included Simon’s step father working from home due to backlash in the local community. </a:t>
            </a:r>
          </a:p>
          <a:p>
            <a:r>
              <a:rPr lang="en-GB" dirty="0" smtClean="0"/>
              <a:t>Initial CARM meeting would have considered concerns re Simon’s sister age 11, given the nature of his second offence.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8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 	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860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1. The Purpose of CARM </a:t>
            </a:r>
            <a:endParaRPr lang="en-GB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To provide a consistent national framework for the assessment, management and evaluation of young people aged 12-18 years ,who pose a serious risk of harm to others. </a:t>
            </a:r>
          </a:p>
          <a:p>
            <a:r>
              <a:rPr lang="en-GB" sz="2400" dirty="0" smtClean="0"/>
              <a:t>Referrals to CARM will likely be young people involved in violent or harmful sexual behaviour, although referrals for other concerning behaviours may also be appropriate </a:t>
            </a:r>
            <a:endParaRPr lang="en-GB" dirty="0"/>
          </a:p>
          <a:p>
            <a:r>
              <a:rPr lang="en-GB" sz="2400" dirty="0" smtClean="0"/>
              <a:t>The CARM process should run parallel and compliment the GIRFEC process and Childs Plan. </a:t>
            </a:r>
          </a:p>
          <a:p>
            <a:r>
              <a:rPr lang="en-GB" sz="2400" dirty="0" smtClean="0"/>
              <a:t>Risk Management meetings should be multi-agency and local processes should be “signed off” by local child protection committees. 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24121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204716"/>
            <a:ext cx="7886700" cy="106452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 </a:t>
            </a:r>
            <a:r>
              <a:rPr lang="en-GB" dirty="0" smtClean="0"/>
              <a:t>     2. What should a CARM meeting consider?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28650" y="1419367"/>
            <a:ext cx="7886700" cy="5049672"/>
          </a:xfrm>
        </p:spPr>
        <p:txBody>
          <a:bodyPr>
            <a:noAutofit/>
          </a:bodyPr>
          <a:lstStyle/>
          <a:p>
            <a:r>
              <a:rPr lang="en-GB" sz="2800" dirty="0" smtClean="0"/>
              <a:t>highlight </a:t>
            </a:r>
            <a:r>
              <a:rPr lang="en-GB" sz="2800" dirty="0"/>
              <a:t>to appropriate agencies </a:t>
            </a:r>
            <a:r>
              <a:rPr lang="en-GB" sz="2800" dirty="0" smtClean="0"/>
              <a:t>those who present </a:t>
            </a:r>
            <a:r>
              <a:rPr lang="en-GB" sz="2800" dirty="0"/>
              <a:t>a risk of serious harm to </a:t>
            </a:r>
            <a:r>
              <a:rPr lang="en-GB" sz="2800" dirty="0" smtClean="0"/>
              <a:t>others;</a:t>
            </a:r>
            <a:endParaRPr lang="en-GB" sz="2800" dirty="0"/>
          </a:p>
          <a:p>
            <a:r>
              <a:rPr lang="en-GB" sz="2800" dirty="0" smtClean="0"/>
              <a:t> </a:t>
            </a:r>
            <a:r>
              <a:rPr lang="en-GB" sz="2800" dirty="0"/>
              <a:t>ensure </a:t>
            </a:r>
            <a:r>
              <a:rPr lang="en-GB" sz="2800" dirty="0" smtClean="0"/>
              <a:t>relevant </a:t>
            </a:r>
            <a:r>
              <a:rPr lang="en-GB" sz="2800" dirty="0"/>
              <a:t>risk </a:t>
            </a:r>
            <a:r>
              <a:rPr lang="en-GB" sz="2800" dirty="0" smtClean="0"/>
              <a:t>assessments are undertaken;</a:t>
            </a:r>
          </a:p>
          <a:p>
            <a:r>
              <a:rPr lang="en-GB" sz="2800" dirty="0" smtClean="0"/>
              <a:t> share </a:t>
            </a:r>
            <a:r>
              <a:rPr lang="en-GB" sz="2800" dirty="0"/>
              <a:t>information in a multi-agency forum about </a:t>
            </a:r>
            <a:r>
              <a:rPr lang="en-GB" sz="2800" dirty="0" smtClean="0"/>
              <a:t>risk </a:t>
            </a:r>
            <a:r>
              <a:rPr lang="en-GB" sz="2800" dirty="0"/>
              <a:t>of </a:t>
            </a:r>
            <a:r>
              <a:rPr lang="en-GB" sz="2800" dirty="0" smtClean="0"/>
              <a:t>harm;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• clarify </a:t>
            </a:r>
            <a:r>
              <a:rPr lang="en-GB" sz="2800" dirty="0"/>
              <a:t>the nature of the harm </a:t>
            </a:r>
            <a:r>
              <a:rPr lang="en-GB" sz="2800" dirty="0" smtClean="0"/>
              <a:t>and to whom; </a:t>
            </a:r>
          </a:p>
          <a:p>
            <a:pPr marL="0" indent="0">
              <a:buNone/>
            </a:pPr>
            <a:r>
              <a:rPr lang="en-GB" sz="2800" dirty="0" smtClean="0"/>
              <a:t>• </a:t>
            </a:r>
            <a:r>
              <a:rPr lang="en-GB" sz="2800" dirty="0"/>
              <a:t>undertake scenario </a:t>
            </a:r>
            <a:r>
              <a:rPr lang="en-GB" sz="2800" dirty="0" smtClean="0"/>
              <a:t>planning;</a:t>
            </a:r>
          </a:p>
          <a:p>
            <a:r>
              <a:rPr lang="en-GB" sz="2800" dirty="0"/>
              <a:t>identify safety factors </a:t>
            </a:r>
            <a:r>
              <a:rPr lang="en-GB" sz="2800" dirty="0" smtClean="0"/>
              <a:t>which </a:t>
            </a:r>
            <a:r>
              <a:rPr lang="en-GB" sz="2800" dirty="0"/>
              <a:t>can reduce risk</a:t>
            </a:r>
            <a:r>
              <a:rPr lang="en-GB" sz="2800" dirty="0" smtClean="0"/>
              <a:t>;</a:t>
            </a:r>
          </a:p>
          <a:p>
            <a:r>
              <a:rPr lang="en-GB" sz="2800" dirty="0" smtClean="0"/>
              <a:t>Ensure robust, but age and stage appropriate risk management plans are in place.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33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     3. Referrals to CARM </a:t>
            </a:r>
            <a:endParaRPr lang="en-GB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Referrals should be made to a central point of contact who has knowledge of legislative and policy frameworks and experience of relevant processes, such as child protection processes. </a:t>
            </a:r>
          </a:p>
          <a:p>
            <a:r>
              <a:rPr lang="en-GB" dirty="0" smtClean="0"/>
              <a:t>Referrals may be made by a range of partners of agencies including; Police, receipt of the concern, lead professional or others aware of the concern e.g. EEI co-ordinator.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058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Referrals to CARM (</a:t>
            </a:r>
            <a:r>
              <a:rPr lang="en-GB" dirty="0" err="1" smtClean="0"/>
              <a:t>cont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Where a child is thought to meet the criteria a referral discussion should take place with 24 hours and no </a:t>
            </a:r>
            <a:r>
              <a:rPr lang="en-GB" b="1" dirty="0" smtClean="0"/>
              <a:t>more than 72 hours </a:t>
            </a:r>
            <a:r>
              <a:rPr lang="en-GB" dirty="0" smtClean="0"/>
              <a:t>after the incident. </a:t>
            </a:r>
          </a:p>
          <a:p>
            <a:r>
              <a:rPr lang="en-GB" dirty="0" smtClean="0"/>
              <a:t>A referral discussion should include information that allows the person co-ordinating referrals to make a decision on whether a CARM meeting should be convened and a summary of immediate actions required to ensure the safety of others.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017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4.Taking Immediate Action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Immediate actions agreed to protect others should be noted on an outcome recording form and recorded in the local case management system (</a:t>
            </a:r>
            <a:r>
              <a:rPr lang="en-GB" dirty="0" err="1" smtClean="0"/>
              <a:t>Frameworki</a:t>
            </a:r>
            <a:r>
              <a:rPr lang="en-GB" dirty="0" smtClean="0"/>
              <a:t>, Swift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r>
              <a:rPr lang="en-GB" dirty="0" smtClean="0"/>
              <a:t>Immediate actions could include; Review living or education arrangements, consider actions to protect the community or consider arrangements to address interest from the media.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950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5. Initial CARM meetings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Initial meeting within </a:t>
            </a:r>
            <a:r>
              <a:rPr lang="en-GB" b="1" dirty="0" smtClean="0"/>
              <a:t>21 </a:t>
            </a:r>
            <a:r>
              <a:rPr lang="en-GB" dirty="0" smtClean="0"/>
              <a:t>calendar days of referral and will likely include, Social Work, Police, Education, CAHMS colleagues. </a:t>
            </a:r>
          </a:p>
          <a:p>
            <a:r>
              <a:rPr lang="en-GB" dirty="0" smtClean="0"/>
              <a:t>Referrer should follow up discussion with a written referral form and include any current assessments or supporting documents e.g. IAF, CAHMS assessments. </a:t>
            </a:r>
          </a:p>
          <a:p>
            <a:r>
              <a:rPr lang="en-GB" dirty="0" smtClean="0"/>
              <a:t>Consideration should then be given to whether the young person and parents are informed of the meeting.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84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6. Making Decisions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Decision making should be grounded with evidence base practice and where a risk assessment has been undertaken the meeting should scrutinise this in terms of the content and if further information is required. </a:t>
            </a:r>
            <a:endParaRPr lang="en-GB" sz="2800" dirty="0"/>
          </a:p>
          <a:p>
            <a:r>
              <a:rPr lang="en-GB" sz="2800" dirty="0" smtClean="0"/>
              <a:t>The meeting should consider risks associated with the young person, their family and the community </a:t>
            </a:r>
          </a:p>
          <a:p>
            <a:r>
              <a:rPr lang="en-GB" sz="2800" dirty="0" smtClean="0"/>
              <a:t>Additionally, what levels of supervision or monitoring are required and whether community disclosure is required.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79901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www.cycj.org.uk                                                                  developing, supporting &amp; understanding youth justice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7.Managing Risk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a Childs plan exists, the outcome and actions from the CARM meeting should be reflected in this by the lead professional </a:t>
            </a:r>
          </a:p>
          <a:p>
            <a:r>
              <a:rPr lang="en-GB" dirty="0" smtClean="0"/>
              <a:t>Where a plan is required, the lead professional should include these points when drafting the plan. </a:t>
            </a:r>
          </a:p>
          <a:p>
            <a:r>
              <a:rPr lang="en-GB" dirty="0" smtClean="0"/>
              <a:t>In terms of defensible decision making, the meeting should agree a risk classification of Aware, attentive or Active and Alert.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18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YCJ PP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YCJ Template2" id="{BFE325ED-67A5-443E-829A-30A8854A9C52}" vid="{8878E525-5581-4F7F-BB91-70C5297134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4E6A6D6DD0C3498D249D0D8927C8FE" ma:contentTypeVersion="0" ma:contentTypeDescription="Create a new document." ma:contentTypeScope="" ma:versionID="da4fceb9d474c1b285322a76384999c1">
  <xsd:schema xmlns:xsd="http://www.w3.org/2001/XMLSchema" xmlns:xs="http://www.w3.org/2001/XMLSchema" xmlns:p="http://schemas.microsoft.com/office/2006/metadata/properties" xmlns:ns2="7dd52917-8266-4bd8-abeb-88033497c638" targetNamespace="http://schemas.microsoft.com/office/2006/metadata/properties" ma:root="true" ma:fieldsID="4c7e40510a7d7b2e62f89a5c12560084" ns2:_="">
    <xsd:import namespace="7dd52917-8266-4bd8-abeb-88033497c63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d52917-8266-4bd8-abeb-88033497c63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dd52917-8266-4bd8-abeb-88033497c638">STRATHCYCJ-26-122</_dlc_DocId>
    <_dlc_DocIdUrl xmlns="7dd52917-8266-4bd8-abeb-88033497c638">
      <Url>https://moss.strath.ac.uk/cycj/_layouts/DocIdRedir.aspx?ID=STRATHCYCJ-26-122</Url>
      <Description>STRATHCYCJ-26-122</Description>
    </_dlc_DocIdUrl>
  </documentManagement>
</p:properties>
</file>

<file path=customXml/itemProps1.xml><?xml version="1.0" encoding="utf-8"?>
<ds:datastoreItem xmlns:ds="http://schemas.openxmlformats.org/officeDocument/2006/customXml" ds:itemID="{5A48CCE7-EF53-49FC-932C-C881E3B307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d52917-8266-4bd8-abeb-88033497c6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F1003AC-605C-4781-A2DA-06019D253F83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FC38053E-18D2-4722-889F-2516134D6EF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26F68FF-9A3E-41FD-97F4-92CB4CA507D1}">
  <ds:schemaRefs>
    <ds:schemaRef ds:uri="http://schemas.microsoft.com/office/2006/documentManagement/types"/>
    <ds:schemaRef ds:uri="7dd52917-8266-4bd8-abeb-88033497c638"/>
    <ds:schemaRef ds:uri="http://purl.org/dc/terms/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CYCJ PP template</Template>
  <TotalTime>377</TotalTime>
  <Words>1010</Words>
  <Application>Microsoft Office PowerPoint</Application>
  <PresentationFormat>On-screen Show (4:3)</PresentationFormat>
  <Paragraphs>81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CYCJ PP template</vt:lpstr>
      <vt:lpstr>Care and Risk Management (CARM) in Practice </vt:lpstr>
      <vt:lpstr>1. The Purpose of CARM </vt:lpstr>
      <vt:lpstr>       2. What should a CARM meeting consider?  </vt:lpstr>
      <vt:lpstr>     3. Referrals to CARM </vt:lpstr>
      <vt:lpstr>Referrals to CARM (cont)</vt:lpstr>
      <vt:lpstr> 4.Taking Immediate Action</vt:lpstr>
      <vt:lpstr>5. Initial CARM meetings</vt:lpstr>
      <vt:lpstr>6. Making Decisions</vt:lpstr>
      <vt:lpstr>7.Managing Risk</vt:lpstr>
      <vt:lpstr>8. Reviewing the Risk</vt:lpstr>
      <vt:lpstr> 9. Transition and Exit Planning </vt:lpstr>
      <vt:lpstr>Case Example - Simon</vt:lpstr>
      <vt:lpstr>       The CARM process and Simon</vt:lpstr>
      <vt:lpstr>Questions?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and Risk Management (CARM) in Practice</dc:title>
  <dc:creator>Temp</dc:creator>
  <cp:lastModifiedBy>Temp</cp:lastModifiedBy>
  <cp:revision>10</cp:revision>
  <dcterms:created xsi:type="dcterms:W3CDTF">2015-05-25T14:17:50Z</dcterms:created>
  <dcterms:modified xsi:type="dcterms:W3CDTF">2015-05-27T12:32:45Z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d5f0155f-92b2-4d70-a1c5-a4f16bad1059</vt:lpwstr>
  </property>
  <property fmtid="{D5CDD505-2E9C-101B-9397-08002B2CF9AE}" pid="3" name="ContentTypeId">
    <vt:lpwstr>0x010100264E6A6D6DD0C3498D249D0D8927C8FE</vt:lpwstr>
  </property>
</Properties>
</file>