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29"/>
  </p:notesMasterIdLst>
  <p:sldIdLst>
    <p:sldId id="274" r:id="rId4"/>
    <p:sldId id="294" r:id="rId5"/>
    <p:sldId id="295" r:id="rId6"/>
    <p:sldId id="289" r:id="rId7"/>
    <p:sldId id="291" r:id="rId8"/>
    <p:sldId id="257" r:id="rId9"/>
    <p:sldId id="298" r:id="rId10"/>
    <p:sldId id="286" r:id="rId11"/>
    <p:sldId id="299" r:id="rId12"/>
    <p:sldId id="300" r:id="rId13"/>
    <p:sldId id="301" r:id="rId14"/>
    <p:sldId id="302" r:id="rId15"/>
    <p:sldId id="283" r:id="rId16"/>
    <p:sldId id="279" r:id="rId17"/>
    <p:sldId id="277" r:id="rId18"/>
    <p:sldId id="261" r:id="rId19"/>
    <p:sldId id="264" r:id="rId20"/>
    <p:sldId id="265" r:id="rId21"/>
    <p:sldId id="258" r:id="rId22"/>
    <p:sldId id="285" r:id="rId23"/>
    <p:sldId id="278" r:id="rId24"/>
    <p:sldId id="296" r:id="rId25"/>
    <p:sldId id="297" r:id="rId26"/>
    <p:sldId id="268"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087" autoAdjust="0"/>
  </p:normalViewPr>
  <p:slideViewPr>
    <p:cSldViewPr>
      <p:cViewPr varScale="1">
        <p:scale>
          <a:sx n="56" d="100"/>
          <a:sy n="56" d="100"/>
        </p:scale>
        <p:origin x="-177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Under 18's with a conviction per 1000 of the population</a:t>
            </a:r>
          </a:p>
        </c:rich>
      </c:tx>
      <c:overlay val="0"/>
    </c:title>
    <c:autoTitleDeleted val="0"/>
    <c:plotArea>
      <c:layout/>
      <c:lineChart>
        <c:grouping val="standard"/>
        <c:varyColors val="0"/>
        <c:ser>
          <c:idx val="0"/>
          <c:order val="0"/>
          <c:marker>
            <c:symbol val="none"/>
          </c:marker>
          <c:cat>
            <c:strRef>
              <c:f>Sheet1!$E$142:$O$142</c:f>
              <c:strCache>
                <c:ptCount val="11"/>
                <c:pt idx="0">
                  <c:v>2003-04</c:v>
                </c:pt>
                <c:pt idx="1">
                  <c:v>2004-05</c:v>
                </c:pt>
                <c:pt idx="2">
                  <c:v>2005-06</c:v>
                </c:pt>
                <c:pt idx="3">
                  <c:v>2006-07</c:v>
                </c:pt>
                <c:pt idx="4">
                  <c:v>2007-08</c:v>
                </c:pt>
                <c:pt idx="5">
                  <c:v>2008-09</c:v>
                </c:pt>
                <c:pt idx="6">
                  <c:v>2009-10</c:v>
                </c:pt>
                <c:pt idx="7">
                  <c:v>2010-11</c:v>
                </c:pt>
                <c:pt idx="8">
                  <c:v>2011-12</c:v>
                </c:pt>
                <c:pt idx="9">
                  <c:v>2012-13</c:v>
                </c:pt>
                <c:pt idx="10">
                  <c:v>2013-14</c:v>
                </c:pt>
              </c:strCache>
            </c:strRef>
          </c:cat>
          <c:val>
            <c:numRef>
              <c:f>Sheet1!$E$143:$O$143</c:f>
              <c:numCache>
                <c:formatCode>General</c:formatCode>
                <c:ptCount val="11"/>
                <c:pt idx="0">
                  <c:v>109</c:v>
                </c:pt>
                <c:pt idx="1">
                  <c:v>112</c:v>
                </c:pt>
                <c:pt idx="2">
                  <c:v>121</c:v>
                </c:pt>
                <c:pt idx="3">
                  <c:v>131</c:v>
                </c:pt>
                <c:pt idx="4">
                  <c:v>119</c:v>
                </c:pt>
                <c:pt idx="5">
                  <c:v>99</c:v>
                </c:pt>
                <c:pt idx="6">
                  <c:v>79</c:v>
                </c:pt>
                <c:pt idx="7">
                  <c:v>64</c:v>
                </c:pt>
                <c:pt idx="8">
                  <c:v>53</c:v>
                </c:pt>
                <c:pt idx="9">
                  <c:v>41</c:v>
                </c:pt>
                <c:pt idx="10">
                  <c:v>33</c:v>
                </c:pt>
              </c:numCache>
            </c:numRef>
          </c:val>
          <c:smooth val="0"/>
        </c:ser>
        <c:dLbls>
          <c:showLegendKey val="0"/>
          <c:showVal val="0"/>
          <c:showCatName val="0"/>
          <c:showSerName val="0"/>
          <c:showPercent val="0"/>
          <c:showBubbleSize val="0"/>
        </c:dLbls>
        <c:marker val="1"/>
        <c:smooth val="0"/>
        <c:axId val="137152000"/>
        <c:axId val="89515712"/>
      </c:lineChart>
      <c:catAx>
        <c:axId val="137152000"/>
        <c:scaling>
          <c:orientation val="minMax"/>
        </c:scaling>
        <c:delete val="0"/>
        <c:axPos val="b"/>
        <c:majorTickMark val="none"/>
        <c:minorTickMark val="none"/>
        <c:tickLblPos val="nextTo"/>
        <c:crossAx val="89515712"/>
        <c:crosses val="autoZero"/>
        <c:auto val="1"/>
        <c:lblAlgn val="ctr"/>
        <c:lblOffset val="100"/>
        <c:noMultiLvlLbl val="0"/>
      </c:catAx>
      <c:valAx>
        <c:axId val="89515712"/>
        <c:scaling>
          <c:orientation val="minMax"/>
        </c:scaling>
        <c:delete val="0"/>
        <c:axPos val="l"/>
        <c:majorGridlines/>
        <c:numFmt formatCode="General" sourceLinked="1"/>
        <c:majorTickMark val="none"/>
        <c:minorTickMark val="none"/>
        <c:tickLblPos val="nextTo"/>
        <c:spPr>
          <a:ln w="9525">
            <a:noFill/>
          </a:ln>
        </c:spPr>
        <c:crossAx val="1371520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Under 21's in SPS</a:t>
            </a:r>
            <a:r>
              <a:rPr lang="en-GB" baseline="0"/>
              <a:t> custody - snapshot  30 June each year</a:t>
            </a:r>
            <a:endParaRPr lang="en-GB"/>
          </a:p>
        </c:rich>
      </c:tx>
      <c:layout>
        <c:manualLayout>
          <c:xMode val="edge"/>
          <c:yMode val="edge"/>
          <c:x val="0.14304633772451891"/>
          <c:y val="1.8845693833154768E-2"/>
        </c:manualLayout>
      </c:layout>
      <c:overlay val="0"/>
    </c:title>
    <c:autoTitleDeleted val="0"/>
    <c:plotArea>
      <c:layout/>
      <c:lineChart>
        <c:grouping val="stacked"/>
        <c:varyColors val="0"/>
        <c:ser>
          <c:idx val="0"/>
          <c:order val="0"/>
          <c:tx>
            <c:strRef>
              <c:f>'Under 18s in custody - data'!$A$4</c:f>
              <c:strCache>
                <c:ptCount val="1"/>
                <c:pt idx="0">
                  <c:v>Under 18</c:v>
                </c:pt>
              </c:strCache>
            </c:strRef>
          </c:tx>
          <c:marker>
            <c:symbol val="none"/>
          </c:marker>
          <c:cat>
            <c:numRef>
              <c:f>'Under 18s in custody - data'!$B$3:$O$3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'Under 18s in custody - data'!$B$4:$O$4</c:f>
              <c:numCache>
                <c:formatCode>General</c:formatCode>
                <c:ptCount val="14"/>
                <c:pt idx="0">
                  <c:v>156</c:v>
                </c:pt>
                <c:pt idx="1">
                  <c:v>167</c:v>
                </c:pt>
                <c:pt idx="2">
                  <c:v>170</c:v>
                </c:pt>
                <c:pt idx="3">
                  <c:v>192</c:v>
                </c:pt>
                <c:pt idx="4">
                  <c:v>195</c:v>
                </c:pt>
                <c:pt idx="5">
                  <c:v>223</c:v>
                </c:pt>
                <c:pt idx="6">
                  <c:v>222</c:v>
                </c:pt>
                <c:pt idx="7">
                  <c:v>204</c:v>
                </c:pt>
                <c:pt idx="8">
                  <c:v>205</c:v>
                </c:pt>
                <c:pt idx="9">
                  <c:v>157</c:v>
                </c:pt>
                <c:pt idx="10">
                  <c:v>128</c:v>
                </c:pt>
                <c:pt idx="11">
                  <c:v>112</c:v>
                </c:pt>
                <c:pt idx="12">
                  <c:v>78</c:v>
                </c:pt>
                <c:pt idx="13">
                  <c:v>66</c:v>
                </c:pt>
              </c:numCache>
            </c:numRef>
          </c:val>
          <c:smooth val="0"/>
        </c:ser>
        <c:ser>
          <c:idx val="1"/>
          <c:order val="1"/>
          <c:tx>
            <c:strRef>
              <c:f>'Under 18s in custody - data'!$A$5</c:f>
              <c:strCache>
                <c:ptCount val="1"/>
                <c:pt idx="0">
                  <c:v>18-20</c:v>
                </c:pt>
              </c:strCache>
            </c:strRef>
          </c:tx>
          <c:marker>
            <c:symbol val="none"/>
          </c:marker>
          <c:cat>
            <c:numRef>
              <c:f>'Under 18s in custody - data'!$B$3:$O$3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'Under 18s in custody - data'!$B$5:$O$5</c:f>
              <c:numCache>
                <c:formatCode>General</c:formatCode>
                <c:ptCount val="14"/>
                <c:pt idx="0">
                  <c:v>741</c:v>
                </c:pt>
                <c:pt idx="1">
                  <c:v>728</c:v>
                </c:pt>
                <c:pt idx="2">
                  <c:v>648</c:v>
                </c:pt>
                <c:pt idx="3">
                  <c:v>634</c:v>
                </c:pt>
                <c:pt idx="4">
                  <c:v>683</c:v>
                </c:pt>
                <c:pt idx="5">
                  <c:v>797</c:v>
                </c:pt>
                <c:pt idx="6">
                  <c:v>796</c:v>
                </c:pt>
                <c:pt idx="7">
                  <c:v>876</c:v>
                </c:pt>
                <c:pt idx="8">
                  <c:v>889</c:v>
                </c:pt>
                <c:pt idx="9">
                  <c:v>792</c:v>
                </c:pt>
                <c:pt idx="10">
                  <c:v>691</c:v>
                </c:pt>
                <c:pt idx="11">
                  <c:v>636</c:v>
                </c:pt>
                <c:pt idx="12">
                  <c:v>510</c:v>
                </c:pt>
                <c:pt idx="13">
                  <c:v>430</c:v>
                </c:pt>
              </c:numCache>
            </c:numRef>
          </c:val>
          <c:smooth val="0"/>
        </c:ser>
        <c:dLbls>
          <c:showLegendKey val="0"/>
          <c:showVal val="0"/>
          <c:showCatName val="0"/>
          <c:showSerName val="0"/>
          <c:showPercent val="0"/>
          <c:showBubbleSize val="0"/>
        </c:dLbls>
        <c:marker val="1"/>
        <c:smooth val="0"/>
        <c:axId val="109556736"/>
        <c:axId val="89518592"/>
      </c:lineChart>
      <c:catAx>
        <c:axId val="109556736"/>
        <c:scaling>
          <c:orientation val="minMax"/>
        </c:scaling>
        <c:delete val="0"/>
        <c:axPos val="b"/>
        <c:numFmt formatCode="General" sourceLinked="1"/>
        <c:majorTickMark val="none"/>
        <c:minorTickMark val="none"/>
        <c:tickLblPos val="nextTo"/>
        <c:crossAx val="89518592"/>
        <c:crosses val="autoZero"/>
        <c:auto val="1"/>
        <c:lblAlgn val="ctr"/>
        <c:lblOffset val="100"/>
        <c:noMultiLvlLbl val="0"/>
      </c:catAx>
      <c:valAx>
        <c:axId val="89518592"/>
        <c:scaling>
          <c:orientation val="minMax"/>
        </c:scaling>
        <c:delete val="0"/>
        <c:axPos val="l"/>
        <c:majorGridlines/>
        <c:title>
          <c:tx>
            <c:rich>
              <a:bodyPr/>
              <a:lstStyle/>
              <a:p>
                <a:pPr>
                  <a:defRPr/>
                </a:pPr>
                <a:r>
                  <a:rPr lang="en-US"/>
                  <a:t>Young people in custody</a:t>
                </a:r>
              </a:p>
            </c:rich>
          </c:tx>
          <c:overlay val="0"/>
        </c:title>
        <c:numFmt formatCode="General" sourceLinked="1"/>
        <c:majorTickMark val="none"/>
        <c:minorTickMark val="none"/>
        <c:tickLblPos val="nextTo"/>
        <c:crossAx val="109556736"/>
        <c:crosses val="autoZero"/>
        <c:crossBetween val="between"/>
      </c:valAx>
    </c:plotArea>
    <c:legend>
      <c:legendPos val="r"/>
      <c:overlay val="0"/>
      <c:txPr>
        <a:bodyPr/>
        <a:lstStyle/>
        <a:p>
          <a:pPr rtl="0">
            <a:defRPr/>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solidFill>
                  <a:schemeClr val="accent2"/>
                </a:solidFill>
              </a:rPr>
              <a:t>Cleared-up youth crime: % Change 08-09 to 11-12</a:t>
            </a:r>
          </a:p>
        </c:rich>
      </c:tx>
      <c:layout>
        <c:manualLayout>
          <c:xMode val="edge"/>
          <c:yMode val="edge"/>
          <c:x val="0.14007074018629259"/>
          <c:y val="3.2520325203252036E-2"/>
        </c:manualLayout>
      </c:layout>
      <c:overlay val="0"/>
    </c:title>
    <c:autoTitleDeleted val="0"/>
    <c:plotArea>
      <c:layout>
        <c:manualLayout>
          <c:layoutTarget val="inner"/>
          <c:xMode val="edge"/>
          <c:yMode val="edge"/>
          <c:x val="0.42034887988636183"/>
          <c:y val="0.12552121868255775"/>
          <c:w val="0.5287449991930947"/>
          <c:h val="0.73261827027719095"/>
        </c:manualLayout>
      </c:layout>
      <c:barChart>
        <c:barDir val="bar"/>
        <c:grouping val="clustered"/>
        <c:varyColors val="0"/>
        <c:ser>
          <c:idx val="0"/>
          <c:order val="0"/>
          <c:tx>
            <c:strRef>
              <c:f>Sheet1!$C$5</c:f>
              <c:strCache>
                <c:ptCount val="1"/>
                <c:pt idx="0">
                  <c:v>% Change 08-09 to 11-12</c:v>
                </c:pt>
              </c:strCache>
            </c:strRef>
          </c:tx>
          <c:spPr>
            <a:solidFill>
              <a:srgbClr val="92D050"/>
            </a:solidFill>
          </c:spPr>
          <c:invertIfNegative val="0"/>
          <c:dPt>
            <c:idx val="1"/>
            <c:invertIfNegative val="0"/>
            <c:bubble3D val="0"/>
            <c:spPr>
              <a:solidFill>
                <a:srgbClr val="FF0000"/>
              </a:solidFill>
            </c:spPr>
          </c:dPt>
          <c:dLbls>
            <c:dLbl>
              <c:idx val="0"/>
              <c:layout>
                <c:manualLayout>
                  <c:x val="-6.2987793022997443E-3"/>
                  <c:y val="7.5050762681215088E-3"/>
                </c:manualLayout>
              </c:layout>
              <c:showLegendKey val="0"/>
              <c:showVal val="1"/>
              <c:showCatName val="0"/>
              <c:showSerName val="0"/>
              <c:showPercent val="0"/>
              <c:showBubbleSize val="0"/>
            </c:dLbl>
            <c:dLbl>
              <c:idx val="1"/>
              <c:layout>
                <c:manualLayout>
                  <c:x val="-7.4012113733394697E-2"/>
                  <c:y val="3.7525381340607544E-3"/>
                </c:manualLayout>
              </c:layout>
              <c:showLegendKey val="0"/>
              <c:showVal val="1"/>
              <c:showCatName val="0"/>
              <c:showSerName val="0"/>
              <c:showPercent val="0"/>
              <c:showBubbleSize val="0"/>
            </c:dLbl>
            <c:dLbl>
              <c:idx val="2"/>
              <c:layout>
                <c:manualLayout>
                  <c:x val="1.5747382235307188E-2"/>
                  <c:y val="3.7525381340607544E-3"/>
                </c:manualLayout>
              </c:layout>
              <c:showLegendKey val="0"/>
              <c:showVal val="1"/>
              <c:showCatName val="0"/>
              <c:showSerName val="0"/>
              <c:showPercent val="0"/>
              <c:showBubbleSize val="0"/>
            </c:dLbl>
            <c:dLbl>
              <c:idx val="3"/>
              <c:layout>
                <c:manualLayout>
                  <c:x val="-1.1022956774644087E-2"/>
                  <c:y val="0"/>
                </c:manualLayout>
              </c:layout>
              <c:showLegendKey val="0"/>
              <c:showVal val="1"/>
              <c:showCatName val="0"/>
              <c:showSerName val="0"/>
              <c:showPercent val="0"/>
              <c:showBubbleSize val="0"/>
            </c:dLbl>
            <c:dLbl>
              <c:idx val="4"/>
              <c:layout>
                <c:manualLayout>
                  <c:x val="-1.1022956774644087E-2"/>
                  <c:y val="0"/>
                </c:manualLayout>
              </c:layout>
              <c:showLegendKey val="0"/>
              <c:showVal val="1"/>
              <c:showCatName val="0"/>
              <c:showSerName val="0"/>
              <c:showPercent val="0"/>
              <c:showBubbleSize val="0"/>
            </c:dLbl>
            <c:dLbl>
              <c:idx val="5"/>
              <c:layout>
                <c:manualLayout>
                  <c:x val="-6.2987793022997443E-3"/>
                  <c:y val="0"/>
                </c:manualLayout>
              </c:layout>
              <c:showLegendKey val="0"/>
              <c:showVal val="1"/>
              <c:showCatName val="0"/>
              <c:showSerName val="0"/>
              <c:showPercent val="0"/>
              <c:showBubbleSize val="0"/>
            </c:dLbl>
            <c:dLbl>
              <c:idx val="6"/>
              <c:layout>
                <c:manualLayout>
                  <c:x val="-1.2597186622121351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Sheet1!$B$6:$B$12</c:f>
              <c:strCache>
                <c:ptCount val="7"/>
                <c:pt idx="0">
                  <c:v>Non-Sexual Crimes Of Violence </c:v>
                </c:pt>
                <c:pt idx="1">
                  <c:v>Sexual Offences </c:v>
                </c:pt>
                <c:pt idx="2">
                  <c:v>Crimes Involving Dishonesty </c:v>
                </c:pt>
                <c:pt idx="3">
                  <c:v>Fire-Raising, Vandalism Etc</c:v>
                </c:pt>
                <c:pt idx="4">
                  <c:v>Other Crimes </c:v>
                </c:pt>
                <c:pt idx="5">
                  <c:v>Miscellaneous Offences </c:v>
                </c:pt>
                <c:pt idx="6">
                  <c:v>Total Crime and Misc Offences</c:v>
                </c:pt>
              </c:strCache>
            </c:strRef>
          </c:cat>
          <c:val>
            <c:numRef>
              <c:f>Sheet1!$C$6:$C$12</c:f>
              <c:numCache>
                <c:formatCode>0%</c:formatCode>
                <c:ptCount val="7"/>
                <c:pt idx="0">
                  <c:v>-0.31</c:v>
                </c:pt>
                <c:pt idx="1">
                  <c:v>0.14000000000000001</c:v>
                </c:pt>
                <c:pt idx="2">
                  <c:v>-0.36</c:v>
                </c:pt>
                <c:pt idx="3">
                  <c:v>-0.45</c:v>
                </c:pt>
                <c:pt idx="4">
                  <c:v>-0.33</c:v>
                </c:pt>
                <c:pt idx="5">
                  <c:v>-0.27</c:v>
                </c:pt>
                <c:pt idx="6">
                  <c:v>-0.32</c:v>
                </c:pt>
              </c:numCache>
            </c:numRef>
          </c:val>
        </c:ser>
        <c:dLbls>
          <c:showLegendKey val="0"/>
          <c:showVal val="0"/>
          <c:showCatName val="0"/>
          <c:showSerName val="0"/>
          <c:showPercent val="0"/>
          <c:showBubbleSize val="0"/>
        </c:dLbls>
        <c:gapWidth val="150"/>
        <c:axId val="138424320"/>
        <c:axId val="89520320"/>
      </c:barChart>
      <c:catAx>
        <c:axId val="138424320"/>
        <c:scaling>
          <c:orientation val="minMax"/>
        </c:scaling>
        <c:delete val="0"/>
        <c:axPos val="l"/>
        <c:majorTickMark val="out"/>
        <c:minorTickMark val="none"/>
        <c:tickLblPos val="low"/>
        <c:txPr>
          <a:bodyPr/>
          <a:lstStyle/>
          <a:p>
            <a:pPr>
              <a:defRPr baseline="0">
                <a:solidFill>
                  <a:schemeClr val="accent2"/>
                </a:solidFill>
              </a:defRPr>
            </a:pPr>
            <a:endParaRPr lang="en-US"/>
          </a:p>
        </c:txPr>
        <c:crossAx val="89520320"/>
        <c:crosses val="autoZero"/>
        <c:auto val="1"/>
        <c:lblAlgn val="ctr"/>
        <c:lblOffset val="100"/>
        <c:noMultiLvlLbl val="0"/>
      </c:catAx>
      <c:valAx>
        <c:axId val="89520320"/>
        <c:scaling>
          <c:orientation val="minMax"/>
        </c:scaling>
        <c:delete val="0"/>
        <c:axPos val="b"/>
        <c:majorGridlines/>
        <c:numFmt formatCode="0%" sourceLinked="1"/>
        <c:majorTickMark val="out"/>
        <c:minorTickMark val="none"/>
        <c:tickLblPos val="nextTo"/>
        <c:txPr>
          <a:bodyPr/>
          <a:lstStyle/>
          <a:p>
            <a:pPr>
              <a:defRPr baseline="0">
                <a:solidFill>
                  <a:schemeClr val="accent2"/>
                </a:solidFill>
              </a:defRPr>
            </a:pPr>
            <a:endParaRPr lang="en-US"/>
          </a:p>
        </c:txPr>
        <c:crossAx val="138424320"/>
        <c:crosses val="autoZero"/>
        <c:crossBetween val="between"/>
      </c:valAx>
    </c:plotArea>
    <c:plotVisOnly val="1"/>
    <c:dispBlanksAs val="gap"/>
    <c:showDLblsOverMax val="0"/>
  </c:chart>
  <c:txPr>
    <a:bodyPr/>
    <a:lstStyle/>
    <a:p>
      <a:pPr>
        <a:defRPr sz="16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CF914-BFEB-4787-8798-443A3DDAA1AE}" type="datetimeFigureOut">
              <a:rPr lang="en-GB" smtClean="0"/>
              <a:t>27/05/2015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76740-B72D-4B01-BB65-79EC23ADE5EA}" type="slidenum">
              <a:rPr lang="en-GB" smtClean="0"/>
              <a:t>‹#›</a:t>
            </a:fld>
            <a:endParaRPr lang="en-GB"/>
          </a:p>
        </p:txBody>
      </p:sp>
    </p:spTree>
    <p:extLst>
      <p:ext uri="{BB962C8B-B14F-4D97-AF65-F5344CB8AC3E}">
        <p14:creationId xmlns:p14="http://schemas.microsoft.com/office/powerpoint/2010/main" val="386188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F12FDB7-927A-46FD-B526-F73C60369E92}" type="slidenum">
              <a:rPr lang="en-GB">
                <a:solidFill>
                  <a:srgbClr val="000000"/>
                </a:solidFill>
              </a:rPr>
              <a:pPr eaLnBrk="1" hangingPunct="1"/>
              <a:t>1</a:t>
            </a:fld>
            <a:endParaRPr lang="en-GB">
              <a:solidFill>
                <a:srgbClr val="000000"/>
              </a:solidFill>
            </a:endParaRPr>
          </a:p>
        </p:txBody>
      </p:sp>
      <p:sp>
        <p:nvSpPr>
          <p:cNvPr id="20483"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p:txBody>
          <a:bodyPr/>
          <a:lstStyle/>
          <a:p>
            <a:pPr eaLnBrk="1" hangingPunct="1">
              <a:defRPr/>
            </a:pPr>
            <a:r>
              <a:rPr lang="en-US" dirty="0" smtClean="0"/>
              <a:t>Thank you Freda for inviting me along today to give a Scottish Government overview of Whole System Approach.</a:t>
            </a:r>
          </a:p>
          <a:p>
            <a:pPr eaLnBrk="1" hangingPunct="1">
              <a:defRPr/>
            </a:pPr>
            <a:endParaRPr lang="en-US" dirty="0" smtClean="0"/>
          </a:p>
          <a:p>
            <a:pPr eaLnBrk="1" hangingPunct="1">
              <a:defRPr/>
            </a:pPr>
            <a:r>
              <a:rPr lang="en-US" dirty="0" smtClean="0"/>
              <a:t>Good morning everyone…….</a:t>
            </a:r>
            <a:r>
              <a:rPr lang="en-GB" b="1" i="1" dirty="0" smtClean="0">
                <a:effectLst>
                  <a:outerShdw blurRad="69850" dist="43180" dir="5400000" sx="0" sy="0">
                    <a:srgbClr val="000000">
                      <a:alpha val="65000"/>
                    </a:srgbClr>
                  </a:outerShdw>
                </a:effectLst>
              </a:rPr>
              <a:t> My first time in an Evangelical Church</a:t>
            </a:r>
          </a:p>
          <a:p>
            <a:pPr eaLnBrk="1" hangingPunct="1">
              <a:defRPr/>
            </a:pPr>
            <a:endParaRPr lang="en-GB" b="1" i="1" dirty="0" smtClean="0">
              <a:effectLst>
                <a:outerShdw blurRad="69850" dist="43180" dir="5400000" sx="0" sy="0">
                  <a:srgbClr val="000000">
                    <a:alpha val="65000"/>
                  </a:srgbClr>
                </a:outerShdw>
              </a:effectLst>
            </a:endParaRPr>
          </a:p>
          <a:p>
            <a:pPr>
              <a:defRPr/>
            </a:pPr>
            <a:r>
              <a:rPr lang="en-GB" dirty="0" smtClean="0"/>
              <a:t>I had a look at the church website and note from its child policy a commitment to:</a:t>
            </a:r>
          </a:p>
          <a:p>
            <a:pPr>
              <a:defRPr/>
            </a:pPr>
            <a:endParaRPr lang="en-GB" dirty="0" smtClean="0"/>
          </a:p>
          <a:p>
            <a:pPr marL="171707" indent="-171707">
              <a:buFont typeface="Arial" pitchFamily="34" charset="0"/>
              <a:buChar char="•"/>
              <a:defRPr/>
            </a:pPr>
            <a:r>
              <a:rPr lang="en-GB" dirty="0" smtClean="0"/>
              <a:t>Ensuring that all children and young people have the opportunity to grow up safe from harm;</a:t>
            </a:r>
          </a:p>
          <a:p>
            <a:pPr marL="171707" indent="-171707">
              <a:buFont typeface="Arial" pitchFamily="34" charset="0"/>
              <a:buChar char="•"/>
              <a:defRPr/>
            </a:pPr>
            <a:r>
              <a:rPr lang="en-GB" dirty="0" smtClean="0"/>
              <a:t>Listening to, valuing and relating effectively to children and young people;</a:t>
            </a:r>
          </a:p>
          <a:p>
            <a:pPr marL="171707" indent="-171707">
              <a:buFont typeface="Arial" pitchFamily="34" charset="0"/>
              <a:buChar char="•"/>
              <a:defRPr/>
            </a:pPr>
            <a:r>
              <a:rPr lang="en-GB" dirty="0" smtClean="0"/>
              <a:t>Ensuring those working with children and young people are properly supported and trained;</a:t>
            </a:r>
          </a:p>
          <a:p>
            <a:pPr marL="171707" indent="-171707">
              <a:buFont typeface="Arial" pitchFamily="34" charset="0"/>
              <a:buChar char="•"/>
              <a:defRPr/>
            </a:pPr>
            <a:r>
              <a:rPr lang="en-GB" dirty="0" smtClean="0"/>
              <a:t>Encouraging and supporting parents and guardians.</a:t>
            </a:r>
          </a:p>
          <a:p>
            <a:pPr marL="171707" indent="-171707">
              <a:buFontTx/>
              <a:buChar char="-"/>
              <a:defRPr/>
            </a:pPr>
            <a:endParaRPr lang="en-GB" dirty="0" smtClean="0"/>
          </a:p>
          <a:p>
            <a:pPr>
              <a:defRPr/>
            </a:pPr>
            <a:r>
              <a:rPr lang="en-GB" dirty="0" smtClean="0"/>
              <a:t>I think a good ethos to be working to and fits in well with what we do!</a:t>
            </a:r>
          </a:p>
          <a:p>
            <a:pPr eaLnBrk="1" hangingPunct="1">
              <a:defRPr/>
            </a:pPr>
            <a:endParaRPr lang="en-US" dirty="0" smtClean="0"/>
          </a:p>
          <a:p>
            <a:pPr eaLnBrk="1" hangingPunct="1">
              <a:defRPr/>
            </a:pPr>
            <a:r>
              <a:rPr lang="en-US" dirty="0" smtClean="0"/>
              <a:t>I have been invited here today to talk about the whole system approach but first I thought it might be helpful to give you a bit of background and context to the team I work in.  </a:t>
            </a:r>
          </a:p>
          <a:p>
            <a:pPr eaLnBrk="1" hangingPunct="1">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dirty="0" smtClean="0">
                <a:latin typeface="Arial" charset="0"/>
                <a:ea typeface="ＭＳ Ｐゴシック" pitchFamily="34" charset="-128"/>
                <a:cs typeface="Arial" charset="0"/>
              </a:rPr>
              <a:t>So let us talk about Whole System Approach.  In June 2008, the partnership framework</a:t>
            </a:r>
            <a:r>
              <a:rPr lang="en-GB" i="1" dirty="0" smtClean="0">
                <a:latin typeface="Arial" charset="0"/>
                <a:ea typeface="ＭＳ Ｐゴシック" pitchFamily="34" charset="-128"/>
                <a:cs typeface="Arial" charset="0"/>
              </a:rPr>
              <a:t> Preventing Offending by Young People  </a:t>
            </a:r>
            <a:r>
              <a:rPr lang="en-GB" dirty="0" smtClean="0">
                <a:latin typeface="Arial" charset="0"/>
                <a:ea typeface="ＭＳ Ｐゴシック" pitchFamily="34" charset="-128"/>
                <a:cs typeface="Arial" charset="0"/>
              </a:rPr>
              <a:t>was published.  It outlined a shared vision of what national and local agencies working with children and young people should do to prevent, divert, manage and change the behaviour of those who offend, or are at risk of offending.</a:t>
            </a: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Following on from this and as part of the work being delivered through the Young People Who Offend strand of the Scottish Government’s Reducing Reoffending Programme, there was a commitment to review the current systems, processes and practices in place for dealing with the offending behaviour of 16 and 17 year olds and those presenting a risk of serious harm.  </a:t>
            </a:r>
          </a:p>
          <a:p>
            <a:endParaRPr lang="en-GB"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In March 2010, a programme was set up to review the current systems and responses in place for dealing with the offending behaviour of young people under the age of 18 in Aberdeen, who were dealt with by the police, through the children’s hearings or in the courts.  This programme set out to develop a ‘Whole System Approach’ and received funding from the Government. </a:t>
            </a:r>
            <a:endParaRPr lang="en-GB"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 </a:t>
            </a:r>
          </a:p>
          <a:p>
            <a:r>
              <a:rPr lang="en-US" dirty="0" smtClean="0">
                <a:latin typeface="Arial" charset="0"/>
                <a:ea typeface="ＭＳ Ｐゴシック" pitchFamily="34" charset="-128"/>
                <a:cs typeface="Arial" charset="0"/>
              </a:rPr>
              <a:t>Following the success of a whole system approach in Aberdeen, the Scottish Government </a:t>
            </a:r>
            <a:r>
              <a:rPr lang="en-US" dirty="0" err="1" smtClean="0">
                <a:latin typeface="Arial" charset="0"/>
                <a:ea typeface="ＭＳ Ｐゴシック" pitchFamily="34" charset="-128"/>
                <a:cs typeface="Arial" charset="0"/>
              </a:rPr>
              <a:t>prioritised</a:t>
            </a:r>
            <a:r>
              <a:rPr lang="en-US" dirty="0" smtClean="0">
                <a:latin typeface="Arial" charset="0"/>
                <a:ea typeface="ＭＳ Ｐゴシック" pitchFamily="34" charset="-128"/>
                <a:cs typeface="Arial" charset="0"/>
              </a:rPr>
              <a:t> work to support partners to take forward the development of a whole system approach across Scotland.  This involved putting in place streamlined planning, assessment and decision making processes for young people who offend, ensuring they receive the right help at the right time.  </a:t>
            </a:r>
          </a:p>
          <a:p>
            <a:endParaRPr lang="en-GB"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Launched in September 2011, and aligned with GIRFEC - Getting it right for every child, the whole system approach focusses on delivering the strategic aims set out in the preventing offending by young people framework and reducing reoffending programme.  The WSA outlines a shared ambition of Government and key partners to prevent, divert, manage and change offending behaviour by children and young people and reduce the number entering the adult criminal justice system, by diverting them from statutory measures, from prosecution and from custody through early intervention and through robust community alternatives.  </a:t>
            </a:r>
          </a:p>
          <a:p>
            <a:endParaRPr lang="en-US"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This approach has now been adopted in 28 Local Authorities areas across Scotland.  </a:t>
            </a:r>
            <a:endParaRPr lang="en-GB" dirty="0" smtClean="0">
              <a:latin typeface="Arial" charset="0"/>
              <a:ea typeface="ＭＳ Ｐゴシック" pitchFamily="34" charset="-128"/>
              <a:cs typeface="Arial" charset="0"/>
            </a:endParaRPr>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619FB1-2D76-4BA9-AAF3-84D85EBE61F4}" type="slidenum">
              <a:rPr lang="en-GB">
                <a:solidFill>
                  <a:srgbClr val="000000"/>
                </a:solidFill>
              </a:rPr>
              <a:pPr eaLnBrk="1" hangingPunct="1"/>
              <a:t>10</a:t>
            </a:fld>
            <a:endParaRPr lang="en-GB">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smtClean="0">
                <a:latin typeface="Arial" charset="0"/>
                <a:ea typeface="ＭＳ Ｐゴシック" pitchFamily="34" charset="-128"/>
                <a:cs typeface="Arial" charset="0"/>
              </a:rPr>
              <a:t>So let us talk about Whole System Approach.  In June 2008, the partnership framework</a:t>
            </a:r>
            <a:r>
              <a:rPr lang="en-GB" i="1" smtClean="0">
                <a:latin typeface="Arial" charset="0"/>
                <a:ea typeface="ＭＳ Ｐゴシック" pitchFamily="34" charset="-128"/>
                <a:cs typeface="Arial" charset="0"/>
              </a:rPr>
              <a:t> Preventing Offending by Young People  </a:t>
            </a:r>
            <a:r>
              <a:rPr lang="en-GB" smtClean="0">
                <a:latin typeface="Arial" charset="0"/>
                <a:ea typeface="ＭＳ Ｐゴシック" pitchFamily="34" charset="-128"/>
                <a:cs typeface="Arial" charset="0"/>
              </a:rPr>
              <a:t>was published.  It outlined a shared vision of what national and local agencies working with children and young people should do to prevent, divert, manage and change the behaviour of those who offend, or are at risk of offending.</a:t>
            </a:r>
          </a:p>
          <a:p>
            <a:endParaRPr lang="en-GB"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Following on from this and as part of the work being delivered through the Young People Who Offend strand of the Scottish Government’s Reducing Reoffending Programme, there was a commitment to review the current systems, processes and practices in place for dealing with the offending behaviour of 16 and 17 year olds and those presenting a risk of serious harm.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March 2010, a programme was set up to review the current systems and responses in place for dealing with the offending behaviour of young people under the age of 18 in Aberdeen, who were dealt with by the police, through the children’s hearings or in the courts.  This programme set out to develop a ‘Whole System Approach’ and received funding from the Government. </a:t>
            </a:r>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 </a:t>
            </a:r>
          </a:p>
          <a:p>
            <a:r>
              <a:rPr lang="en-US" smtClean="0">
                <a:latin typeface="Arial" charset="0"/>
                <a:ea typeface="ＭＳ Ｐゴシック" pitchFamily="34" charset="-128"/>
                <a:cs typeface="Arial" charset="0"/>
              </a:rPr>
              <a:t>Following the success of a whole system approach in Aberdeen, the Scottish Government prioritised work to support partners to take forward the development of a whole system approach across Scotland.  This involved putting in place streamlined planning, assessment and decision making processes for young people who offend, ensuring they receive the right help at the right time.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Launched in September 2011, and aligned with GIRFEC - Getting it right for every child, the whole system approach focusses on delivering the strategic aims set out in the preventing offending by young people framework and reducing reoffending programme.  The WSA outlines a shared ambition of Government and key partners to prevent, divert, manage and change offending behaviour by children and young people and reduce the number entering the adult criminal justice system, by diverting them from statutory measures, from prosecution and from custody through early intervention and through robust community alternatives.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This approach has now been adopted in 28 Local Authorities areas across Scotland.  </a:t>
            </a:r>
            <a:endParaRPr lang="en-GB" smtClean="0">
              <a:latin typeface="Arial" charset="0"/>
              <a:ea typeface="ＭＳ Ｐゴシック" pitchFamily="34" charset="-128"/>
              <a:cs typeface="Arial" charset="0"/>
            </a:endParaRPr>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619FB1-2D76-4BA9-AAF3-84D85EBE61F4}" type="slidenum">
              <a:rPr lang="en-GB">
                <a:solidFill>
                  <a:srgbClr val="000000"/>
                </a:solidFill>
              </a:rPr>
              <a:pPr eaLnBrk="1" hangingPunct="1"/>
              <a:t>11</a:t>
            </a:fld>
            <a:endParaRPr lang="en-GB">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smtClean="0">
                <a:latin typeface="Arial" charset="0"/>
                <a:ea typeface="ＭＳ Ｐゴシック" pitchFamily="34" charset="-128"/>
                <a:cs typeface="Arial" charset="0"/>
              </a:rPr>
              <a:t>So let us talk about Whole System Approach.  In June 2008, the partnership framework</a:t>
            </a:r>
            <a:r>
              <a:rPr lang="en-GB" i="1" smtClean="0">
                <a:latin typeface="Arial" charset="0"/>
                <a:ea typeface="ＭＳ Ｐゴシック" pitchFamily="34" charset="-128"/>
                <a:cs typeface="Arial" charset="0"/>
              </a:rPr>
              <a:t> Preventing Offending by Young People  </a:t>
            </a:r>
            <a:r>
              <a:rPr lang="en-GB" smtClean="0">
                <a:latin typeface="Arial" charset="0"/>
                <a:ea typeface="ＭＳ Ｐゴシック" pitchFamily="34" charset="-128"/>
                <a:cs typeface="Arial" charset="0"/>
              </a:rPr>
              <a:t>was published.  It outlined a shared vision of what national and local agencies working with children and young people should do to prevent, divert, manage and change the behaviour of those who offend, or are at risk of offending.</a:t>
            </a:r>
          </a:p>
          <a:p>
            <a:endParaRPr lang="en-GB"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Following on from this and as part of the work being delivered through the Young People Who Offend strand of the Scottish Government’s Reducing Reoffending Programme, there was a commitment to review the current systems, processes and practices in place for dealing with the offending behaviour of 16 and 17 year olds and those presenting a risk of serious harm.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March 2010, a programme was set up to review the current systems and responses in place for dealing with the offending behaviour of young people under the age of 18 in Aberdeen, who were dealt with by the police, through the children’s hearings or in the courts.  This programme set out to develop a ‘Whole System Approach’ and received funding from the Government. </a:t>
            </a:r>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 </a:t>
            </a:r>
          </a:p>
          <a:p>
            <a:r>
              <a:rPr lang="en-US" smtClean="0">
                <a:latin typeface="Arial" charset="0"/>
                <a:ea typeface="ＭＳ Ｐゴシック" pitchFamily="34" charset="-128"/>
                <a:cs typeface="Arial" charset="0"/>
              </a:rPr>
              <a:t>Following the success of a whole system approach in Aberdeen, the Scottish Government prioritised work to support partners to take forward the development of a whole system approach across Scotland.  This involved putting in place streamlined planning, assessment and decision making processes for young people who offend, ensuring they receive the right help at the right time.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Launched in September 2011, and aligned with GIRFEC - Getting it right for every child, the whole system approach focusses on delivering the strategic aims set out in the preventing offending by young people framework and reducing reoffending programme.  The WSA outlines a shared ambition of Government and key partners to prevent, divert, manage and change offending behaviour by children and young people and reduce the number entering the adult criminal justice system, by diverting them from statutory measures, from prosecution and from custody through early intervention and through robust community alternatives.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This approach has now been adopted in 28 Local Authorities areas across Scotland.  </a:t>
            </a:r>
            <a:endParaRPr lang="en-GB" smtClean="0">
              <a:latin typeface="Arial" charset="0"/>
              <a:ea typeface="ＭＳ Ｐゴシック" pitchFamily="34" charset="-128"/>
              <a:cs typeface="Arial" charset="0"/>
            </a:endParaRPr>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619FB1-2D76-4BA9-AAF3-84D85EBE61F4}" type="slidenum">
              <a:rPr lang="en-GB">
                <a:solidFill>
                  <a:srgbClr val="000000"/>
                </a:solidFill>
              </a:rPr>
              <a:pPr eaLnBrk="1" hangingPunct="1"/>
              <a:t>12</a:t>
            </a:fld>
            <a:endParaRPr lang="en-GB">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120" y="8684173"/>
            <a:ext cx="2972280" cy="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77" tIns="45789" rIns="91577" bIns="457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fld id="{6F2C397F-CF13-4E73-8ADE-9D4DAB217CA9}" type="slidenum">
              <a:rPr lang="en-GB" sz="1200" smtClean="0">
                <a:solidFill>
                  <a:prstClr val="black"/>
                </a:solidFill>
                <a:ea typeface="ＭＳ Ｐゴシック" pitchFamily="34" charset="-128"/>
              </a:rPr>
              <a:pPr algn="r" eaLnBrk="1" fontAlgn="base" hangingPunct="1">
                <a:spcBef>
                  <a:spcPct val="0"/>
                </a:spcBef>
                <a:spcAft>
                  <a:spcPct val="0"/>
                </a:spcAft>
                <a:defRPr/>
              </a:pPr>
              <a:t>13</a:t>
            </a:fld>
            <a:endParaRPr lang="en-GB" sz="1200" smtClean="0">
              <a:solidFill>
                <a:prstClr val="black"/>
              </a:solidFill>
              <a:ea typeface="ＭＳ Ｐゴシック" pitchFamily="34" charset="-128"/>
            </a:endParaRPr>
          </a:p>
        </p:txBody>
      </p:sp>
      <p:sp>
        <p:nvSpPr>
          <p:cNvPr id="30723"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eaLnBrk="1" fontAlgn="auto" hangingPunct="1">
              <a:spcAft>
                <a:spcPts val="0"/>
              </a:spcAft>
              <a:defRPr/>
            </a:pPr>
            <a:endParaRPr lang="en-GB" dirty="0" smtClean="0">
              <a:solidFill>
                <a:schemeClr val="accent2"/>
              </a:solidFill>
            </a:endParaRPr>
          </a:p>
          <a:p>
            <a:pPr eaLnBrk="1" fontAlgn="auto" hangingPunct="1">
              <a:spcAft>
                <a:spcPts val="0"/>
              </a:spcAft>
              <a:defRPr/>
            </a:pPr>
            <a:r>
              <a:rPr lang="en-GB" dirty="0" smtClean="0">
                <a:solidFill>
                  <a:schemeClr val="accent2"/>
                </a:solidFill>
              </a:rPr>
              <a:t>Other stats:</a:t>
            </a:r>
          </a:p>
          <a:p>
            <a:pPr marL="171707" indent="-171707" eaLnBrk="1" fontAlgn="auto" hangingPunct="1">
              <a:spcAft>
                <a:spcPts val="0"/>
              </a:spcAft>
              <a:buFont typeface="Arial" pitchFamily="34" charset="0"/>
              <a:buChar char="•"/>
              <a:defRPr/>
            </a:pPr>
            <a:r>
              <a:rPr lang="en-GB" dirty="0" smtClean="0">
                <a:solidFill>
                  <a:schemeClr val="accent2"/>
                </a:solidFill>
              </a:rPr>
              <a:t>Number of  young people 16/17 year olds serving a sentence on 13 November – </a:t>
            </a:r>
            <a:r>
              <a:rPr lang="en-GB" dirty="0" err="1" smtClean="0">
                <a:solidFill>
                  <a:schemeClr val="accent2"/>
                </a:solidFill>
              </a:rPr>
              <a:t>SPS</a:t>
            </a:r>
            <a:r>
              <a:rPr lang="en-GB" dirty="0" smtClean="0">
                <a:solidFill>
                  <a:schemeClr val="accent2"/>
                </a:solidFill>
              </a:rPr>
              <a:t> stats 2011 – 76     2012 - 58    2013 - 40 ↓ 47%</a:t>
            </a:r>
          </a:p>
          <a:p>
            <a:pPr marL="171707" indent="-171707" eaLnBrk="1" fontAlgn="auto" hangingPunct="1">
              <a:spcAft>
                <a:spcPts val="0"/>
              </a:spcAft>
              <a:buFont typeface="Arial" pitchFamily="34" charset="0"/>
              <a:buChar char="•"/>
              <a:defRPr/>
            </a:pPr>
            <a:r>
              <a:rPr lang="en-GB" dirty="0" smtClean="0">
                <a:solidFill>
                  <a:schemeClr val="accent2"/>
                </a:solidFill>
              </a:rPr>
              <a:t>Number of  young people 16/17 year olds on remand on 13 November – </a:t>
            </a:r>
            <a:r>
              <a:rPr lang="en-GB" dirty="0" err="1" smtClean="0">
                <a:solidFill>
                  <a:schemeClr val="accent2"/>
                </a:solidFill>
              </a:rPr>
              <a:t>SPS</a:t>
            </a:r>
            <a:r>
              <a:rPr lang="en-GB" dirty="0" smtClean="0">
                <a:solidFill>
                  <a:schemeClr val="accent2"/>
                </a:solidFill>
              </a:rPr>
              <a:t> stats 2011 – 50     2012 - 27   2013 – 20 ↓ 60%</a:t>
            </a:r>
          </a:p>
          <a:p>
            <a:pPr eaLnBrk="1" fontAlgn="auto" hangingPunct="1">
              <a:spcAft>
                <a:spcPts val="0"/>
              </a:spcAft>
              <a:defRPr/>
            </a:pPr>
            <a:endParaRPr lang="en-GB" dirty="0" smtClean="0">
              <a:solidFill>
                <a:schemeClr val="accent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120" y="8684173"/>
            <a:ext cx="2972280" cy="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77" tIns="45789" rIns="91577" bIns="457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fld id="{6F2C397F-CF13-4E73-8ADE-9D4DAB217CA9}" type="slidenum">
              <a:rPr lang="en-GB" sz="1200" smtClean="0">
                <a:solidFill>
                  <a:prstClr val="black"/>
                </a:solidFill>
                <a:ea typeface="ＭＳ Ｐゴシック" pitchFamily="34" charset="-128"/>
              </a:rPr>
              <a:pPr algn="r" eaLnBrk="1" fontAlgn="base" hangingPunct="1">
                <a:spcBef>
                  <a:spcPct val="0"/>
                </a:spcBef>
                <a:spcAft>
                  <a:spcPct val="0"/>
                </a:spcAft>
                <a:defRPr/>
              </a:pPr>
              <a:t>14</a:t>
            </a:fld>
            <a:endParaRPr lang="en-GB" sz="1200" smtClean="0">
              <a:solidFill>
                <a:prstClr val="black"/>
              </a:solidFill>
              <a:ea typeface="ＭＳ Ｐゴシック" pitchFamily="34" charset="-128"/>
            </a:endParaRPr>
          </a:p>
        </p:txBody>
      </p:sp>
      <p:sp>
        <p:nvSpPr>
          <p:cNvPr id="30723"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eaLnBrk="1" fontAlgn="auto" hangingPunct="1">
              <a:spcAft>
                <a:spcPts val="0"/>
              </a:spcAft>
              <a:defRPr/>
            </a:pPr>
            <a:endParaRPr lang="en-GB" dirty="0" smtClean="0">
              <a:solidFill>
                <a:schemeClr val="accent2"/>
              </a:solidFill>
            </a:endParaRPr>
          </a:p>
          <a:p>
            <a:pPr eaLnBrk="1" fontAlgn="auto" hangingPunct="1">
              <a:spcAft>
                <a:spcPts val="0"/>
              </a:spcAft>
              <a:defRPr/>
            </a:pPr>
            <a:r>
              <a:rPr lang="en-GB" dirty="0" smtClean="0">
                <a:solidFill>
                  <a:schemeClr val="accent2"/>
                </a:solidFill>
              </a:rPr>
              <a:t>Other stats:</a:t>
            </a:r>
          </a:p>
          <a:p>
            <a:pPr marL="171707" indent="-171707" eaLnBrk="1" fontAlgn="auto" hangingPunct="1">
              <a:spcAft>
                <a:spcPts val="0"/>
              </a:spcAft>
              <a:buFont typeface="Arial" pitchFamily="34" charset="0"/>
              <a:buChar char="•"/>
              <a:defRPr/>
            </a:pPr>
            <a:r>
              <a:rPr lang="en-GB" dirty="0" smtClean="0">
                <a:solidFill>
                  <a:schemeClr val="accent2"/>
                </a:solidFill>
              </a:rPr>
              <a:t>Number of  young people 16/17 year olds serving a sentence on 13 November – </a:t>
            </a:r>
            <a:r>
              <a:rPr lang="en-GB" dirty="0" err="1" smtClean="0">
                <a:solidFill>
                  <a:schemeClr val="accent2"/>
                </a:solidFill>
              </a:rPr>
              <a:t>SPS</a:t>
            </a:r>
            <a:r>
              <a:rPr lang="en-GB" dirty="0" smtClean="0">
                <a:solidFill>
                  <a:schemeClr val="accent2"/>
                </a:solidFill>
              </a:rPr>
              <a:t> stats 2011 – 76     2012 - 58    2013 - 40 ↓ 47%</a:t>
            </a:r>
          </a:p>
          <a:p>
            <a:pPr marL="171707" indent="-171707" eaLnBrk="1" fontAlgn="auto" hangingPunct="1">
              <a:spcAft>
                <a:spcPts val="0"/>
              </a:spcAft>
              <a:buFont typeface="Arial" pitchFamily="34" charset="0"/>
              <a:buChar char="•"/>
              <a:defRPr/>
            </a:pPr>
            <a:r>
              <a:rPr lang="en-GB" dirty="0" smtClean="0">
                <a:solidFill>
                  <a:schemeClr val="accent2"/>
                </a:solidFill>
              </a:rPr>
              <a:t>Number of  young people 16/17 year olds on remand on 13 November – </a:t>
            </a:r>
            <a:r>
              <a:rPr lang="en-GB" dirty="0" err="1" smtClean="0">
                <a:solidFill>
                  <a:schemeClr val="accent2"/>
                </a:solidFill>
              </a:rPr>
              <a:t>SPS</a:t>
            </a:r>
            <a:r>
              <a:rPr lang="en-GB" dirty="0" smtClean="0">
                <a:solidFill>
                  <a:schemeClr val="accent2"/>
                </a:solidFill>
              </a:rPr>
              <a:t> stats 2011 – 50     2012 - 27   2013 – 20 ↓ 60%</a:t>
            </a:r>
          </a:p>
          <a:p>
            <a:pPr eaLnBrk="1" fontAlgn="auto" hangingPunct="1">
              <a:spcAft>
                <a:spcPts val="0"/>
              </a:spcAft>
              <a:defRPr/>
            </a:pPr>
            <a:endParaRPr lang="en-GB" dirty="0" smtClean="0">
              <a:solidFill>
                <a:schemeClr val="accent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120" y="8684173"/>
            <a:ext cx="2972280" cy="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77" tIns="45789" rIns="91577" bIns="457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fld id="{6F2C397F-CF13-4E73-8ADE-9D4DAB217CA9}" type="slidenum">
              <a:rPr lang="en-GB" sz="1200" smtClean="0">
                <a:solidFill>
                  <a:prstClr val="black"/>
                </a:solidFill>
                <a:ea typeface="ＭＳ Ｐゴシック" pitchFamily="34" charset="-128"/>
              </a:rPr>
              <a:pPr algn="r" eaLnBrk="1" fontAlgn="base" hangingPunct="1">
                <a:spcBef>
                  <a:spcPct val="0"/>
                </a:spcBef>
                <a:spcAft>
                  <a:spcPct val="0"/>
                </a:spcAft>
                <a:defRPr/>
              </a:pPr>
              <a:t>15</a:t>
            </a:fld>
            <a:endParaRPr lang="en-GB" sz="1200" smtClean="0">
              <a:solidFill>
                <a:prstClr val="black"/>
              </a:solidFill>
              <a:ea typeface="ＭＳ Ｐゴシック" pitchFamily="34" charset="-128"/>
            </a:endParaRPr>
          </a:p>
        </p:txBody>
      </p:sp>
      <p:sp>
        <p:nvSpPr>
          <p:cNvPr id="30723"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eaLnBrk="1" fontAlgn="auto" hangingPunct="1">
              <a:spcAft>
                <a:spcPts val="0"/>
              </a:spcAft>
              <a:defRPr/>
            </a:pPr>
            <a:endParaRPr lang="en-GB" dirty="0" smtClean="0">
              <a:solidFill>
                <a:schemeClr val="accent2"/>
              </a:solidFill>
            </a:endParaRPr>
          </a:p>
          <a:p>
            <a:pPr eaLnBrk="1" fontAlgn="auto" hangingPunct="1">
              <a:spcAft>
                <a:spcPts val="0"/>
              </a:spcAft>
              <a:defRPr/>
            </a:pPr>
            <a:r>
              <a:rPr lang="en-GB" dirty="0" smtClean="0">
                <a:solidFill>
                  <a:schemeClr val="accent2"/>
                </a:solidFill>
              </a:rPr>
              <a:t>Other stats:</a:t>
            </a:r>
          </a:p>
          <a:p>
            <a:pPr marL="171707" indent="-171707" eaLnBrk="1" fontAlgn="auto" hangingPunct="1">
              <a:spcAft>
                <a:spcPts val="0"/>
              </a:spcAft>
              <a:buFont typeface="Arial" pitchFamily="34" charset="0"/>
              <a:buChar char="•"/>
              <a:defRPr/>
            </a:pPr>
            <a:r>
              <a:rPr lang="en-GB" dirty="0" smtClean="0">
                <a:solidFill>
                  <a:schemeClr val="accent2"/>
                </a:solidFill>
              </a:rPr>
              <a:t>Number of  young people 16/17 year olds serving a sentence on 13 November – </a:t>
            </a:r>
            <a:r>
              <a:rPr lang="en-GB" dirty="0" err="1" smtClean="0">
                <a:solidFill>
                  <a:schemeClr val="accent2"/>
                </a:solidFill>
              </a:rPr>
              <a:t>SPS</a:t>
            </a:r>
            <a:r>
              <a:rPr lang="en-GB" dirty="0" smtClean="0">
                <a:solidFill>
                  <a:schemeClr val="accent2"/>
                </a:solidFill>
              </a:rPr>
              <a:t> stats 2011 – 76     2012 - 58    2013 - 40 ↓ 47%</a:t>
            </a:r>
          </a:p>
          <a:p>
            <a:pPr marL="171707" indent="-171707" eaLnBrk="1" fontAlgn="auto" hangingPunct="1">
              <a:spcAft>
                <a:spcPts val="0"/>
              </a:spcAft>
              <a:buFont typeface="Arial" pitchFamily="34" charset="0"/>
              <a:buChar char="•"/>
              <a:defRPr/>
            </a:pPr>
            <a:r>
              <a:rPr lang="en-GB" dirty="0" smtClean="0">
                <a:solidFill>
                  <a:schemeClr val="accent2"/>
                </a:solidFill>
              </a:rPr>
              <a:t>Number of  young people 16/17 year olds on remand on 13 November – </a:t>
            </a:r>
            <a:r>
              <a:rPr lang="en-GB" dirty="0" err="1" smtClean="0">
                <a:solidFill>
                  <a:schemeClr val="accent2"/>
                </a:solidFill>
              </a:rPr>
              <a:t>SPS</a:t>
            </a:r>
            <a:r>
              <a:rPr lang="en-GB" dirty="0" smtClean="0">
                <a:solidFill>
                  <a:schemeClr val="accent2"/>
                </a:solidFill>
              </a:rPr>
              <a:t> stats 2011 – 50     2012 - 27   2013 – 20 ↓ 60%</a:t>
            </a:r>
          </a:p>
          <a:p>
            <a:pPr eaLnBrk="1" fontAlgn="auto" hangingPunct="1">
              <a:spcAft>
                <a:spcPts val="0"/>
              </a:spcAft>
              <a:defRPr/>
            </a:pPr>
            <a:endParaRPr lang="en-GB" dirty="0" smtClean="0">
              <a:solidFill>
                <a:schemeClr val="accent2"/>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120" y="8684173"/>
            <a:ext cx="2972280" cy="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77" tIns="45789" rIns="91577" bIns="457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fld id="{518BF8AB-0FB6-4BD9-85E9-EBBE19B0C831}" type="slidenum">
              <a:rPr lang="en-GB" sz="1200" smtClean="0">
                <a:solidFill>
                  <a:prstClr val="black"/>
                </a:solidFill>
                <a:ea typeface="ＭＳ Ｐゴシック" pitchFamily="34" charset="-128"/>
              </a:rPr>
              <a:pPr algn="r" eaLnBrk="1" fontAlgn="base" hangingPunct="1">
                <a:spcBef>
                  <a:spcPct val="0"/>
                </a:spcBef>
                <a:spcAft>
                  <a:spcPct val="0"/>
                </a:spcAft>
                <a:defRPr/>
              </a:pPr>
              <a:t>16</a:t>
            </a:fld>
            <a:endParaRPr lang="en-GB" sz="1200" smtClean="0">
              <a:solidFill>
                <a:prstClr val="black"/>
              </a:solidFill>
              <a:ea typeface="ＭＳ Ｐゴシック" pitchFamily="34" charset="-128"/>
            </a:endParaRPr>
          </a:p>
        </p:txBody>
      </p:sp>
      <p:sp>
        <p:nvSpPr>
          <p:cNvPr id="28675"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smtClean="0">
                <a:latin typeface="Arial" charset="0"/>
                <a:ea typeface="ＭＳ Ｐゴシック" pitchFamily="34" charset="-128"/>
                <a:cs typeface="Arial" charset="0"/>
              </a:rPr>
              <a:t>This is a real good demonstration that fewer young people are ending up with convictions, therefore less will end up with a criminal records leading to better chances of education and employment opportunities.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B36E1DB-7428-4EAB-962D-74828F8B0763}" type="slidenum">
              <a:rPr lang="en-GB">
                <a:solidFill>
                  <a:srgbClr val="000000"/>
                </a:solidFill>
              </a:rPr>
              <a:pPr eaLnBrk="1" hangingPunct="1"/>
              <a:t>17</a:t>
            </a:fld>
            <a:endParaRPr lang="en-GB">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p:txBody>
          <a:bodyPr/>
          <a:lstStyle/>
          <a:p>
            <a:pPr eaLnBrk="1" hangingPunct="1">
              <a:defRPr/>
            </a:pPr>
            <a:endParaRPr lang="en-US" dirty="0" smtClean="0"/>
          </a:p>
          <a:p>
            <a:pPr eaLnBrk="1" fontAlgn="auto" hangingPunct="1">
              <a:spcAft>
                <a:spcPts val="0"/>
              </a:spcAft>
              <a:defRPr/>
            </a:pPr>
            <a:r>
              <a:rPr lang="en-GB" dirty="0" smtClean="0">
                <a:solidFill>
                  <a:schemeClr val="accent2"/>
                </a:solidFill>
              </a:rPr>
              <a:t>Other stats:</a:t>
            </a:r>
          </a:p>
          <a:p>
            <a:pPr marL="171707" indent="-171707" eaLnBrk="1" fontAlgn="auto" hangingPunct="1">
              <a:spcAft>
                <a:spcPts val="0"/>
              </a:spcAft>
              <a:buFont typeface="Arial" pitchFamily="34" charset="0"/>
              <a:buChar char="•"/>
              <a:defRPr/>
            </a:pPr>
            <a:r>
              <a:rPr lang="en-GB" dirty="0" smtClean="0">
                <a:solidFill>
                  <a:schemeClr val="accent2"/>
                </a:solidFill>
              </a:rPr>
              <a:t>Number of  young people 16/17 year olds serving a sentence on 13 November – </a:t>
            </a:r>
            <a:r>
              <a:rPr lang="en-GB" dirty="0" err="1" smtClean="0">
                <a:solidFill>
                  <a:schemeClr val="accent2"/>
                </a:solidFill>
              </a:rPr>
              <a:t>SPS</a:t>
            </a:r>
            <a:r>
              <a:rPr lang="en-GB" dirty="0" smtClean="0">
                <a:solidFill>
                  <a:schemeClr val="accent2"/>
                </a:solidFill>
              </a:rPr>
              <a:t> stats 2011 – 76     2012 - 58    2013 - 40 ↓ 47%</a:t>
            </a:r>
          </a:p>
          <a:p>
            <a:pPr marL="171707" indent="-171707" eaLnBrk="1" fontAlgn="auto" hangingPunct="1">
              <a:spcAft>
                <a:spcPts val="0"/>
              </a:spcAft>
              <a:buFont typeface="Arial" pitchFamily="34" charset="0"/>
              <a:buChar char="•"/>
              <a:defRPr/>
            </a:pPr>
            <a:r>
              <a:rPr lang="en-GB" dirty="0" smtClean="0">
                <a:solidFill>
                  <a:schemeClr val="accent2"/>
                </a:solidFill>
              </a:rPr>
              <a:t>Number of  young people 16/17 year olds on remand on 13 November – </a:t>
            </a:r>
            <a:r>
              <a:rPr lang="en-GB" dirty="0" err="1" smtClean="0">
                <a:solidFill>
                  <a:schemeClr val="accent2"/>
                </a:solidFill>
              </a:rPr>
              <a:t>SPS</a:t>
            </a:r>
            <a:r>
              <a:rPr lang="en-GB" dirty="0" smtClean="0">
                <a:solidFill>
                  <a:schemeClr val="accent2"/>
                </a:solidFill>
              </a:rPr>
              <a:t> stats 2011 – 50     2012 - 27   2013 – 20 ↓ 60%</a:t>
            </a:r>
          </a:p>
          <a:p>
            <a:pPr eaLnBrk="1" hangingPunct="1">
              <a:defRPr/>
            </a:pPr>
            <a:endParaRPr lang="en-US" dirty="0" smtClean="0"/>
          </a:p>
          <a:p>
            <a:pPr eaLnBrk="1" hangingPunct="1">
              <a:defRPr/>
            </a:pPr>
            <a:endParaRPr lang="en-US" dirty="0" smtClean="0"/>
          </a:p>
          <a:p>
            <a:pPr eaLnBrk="1" hangingPunct="1">
              <a:defRPr/>
            </a:pPr>
            <a:r>
              <a:rPr lang="en-US" dirty="0" smtClean="0"/>
              <a:t>One of the most striking results to me are that this week there are only </a:t>
            </a:r>
            <a:r>
              <a:rPr lang="en-US" b="1" dirty="0" smtClean="0"/>
              <a:t>49</a:t>
            </a:r>
            <a:r>
              <a:rPr lang="en-US" dirty="0" smtClean="0"/>
              <a:t> 16/17 year olds in </a:t>
            </a:r>
            <a:r>
              <a:rPr lang="en-US" dirty="0" err="1" smtClean="0"/>
              <a:t>YOI</a:t>
            </a:r>
            <a:r>
              <a:rPr lang="en-US" dirty="0" smtClean="0"/>
              <a:t> custody – this figure includes sentenced and remand males and females.  This is from a </a:t>
            </a:r>
            <a:r>
              <a:rPr lang="en-US" b="1" dirty="0" smtClean="0"/>
              <a:t>200+</a:t>
            </a:r>
            <a:r>
              <a:rPr lang="en-US" dirty="0" smtClean="0"/>
              <a:t> figure in 2007/08. What a success and something as a nation we should be proud of and promoting.</a:t>
            </a:r>
          </a:p>
          <a:p>
            <a:pPr eaLnBrk="1" hangingPunct="1">
              <a:defRPr/>
            </a:pPr>
            <a:endParaRPr lang="en-US" dirty="0" smtClean="0"/>
          </a:p>
          <a:p>
            <a:pPr eaLnBrk="1" hangingPunct="1">
              <a:defRPr/>
            </a:pPr>
            <a:r>
              <a:rPr lang="en-US" dirty="0" smtClean="0"/>
              <a:t>Currently only </a:t>
            </a:r>
            <a:r>
              <a:rPr lang="en-US" b="1" dirty="0" smtClean="0"/>
              <a:t>9</a:t>
            </a:r>
            <a:r>
              <a:rPr lang="en-US" dirty="0" smtClean="0"/>
              <a:t> sentenced young people are in secure units.</a:t>
            </a:r>
          </a:p>
          <a:p>
            <a:pPr eaLnBrk="1" hangingPunct="1">
              <a:defRPr/>
            </a:pPr>
            <a:endParaRPr lang="en-US" dirty="0" smtClean="0"/>
          </a:p>
          <a:p>
            <a:pPr eaLnBrk="1" hangingPunct="1">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GB" smtClean="0">
                <a:latin typeface="Arial" charset="0"/>
                <a:ea typeface="ＭＳ Ｐゴシック" pitchFamily="34" charset="-128"/>
                <a:cs typeface="Arial" charset="0"/>
              </a:rPr>
              <a:t>We have been looking at what data tells us about who was committing the crime and whether this is relevant to the crime reduction story. </a:t>
            </a:r>
            <a:r>
              <a:rPr lang="en-GB" dirty="0" smtClean="0">
                <a:latin typeface="Arial" charset="0"/>
                <a:ea typeface="ＭＳ Ｐゴシック" pitchFamily="34" charset="-128"/>
                <a:cs typeface="Arial" charset="0"/>
              </a:rPr>
              <a:t>It is.</a:t>
            </a: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In particular, what’s been happening to youth crime is particularly important. This chart shows “cleared-up” crime in Scotland – i.e. where we essentially know who committed the crime – for crime committed by young people (aged 8-17, quite a narrow definition).</a:t>
            </a: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It has a narrow range of years (08/09 to 11/12) – as these are the only data we currently have available to us. But even in this narrower period, the changes are dramatic – again showing across the board falls in the major crime types with the exception of sexual offences. We have got concerns about the increase in number of jointly reported cases and offences with sexual component and that we want to take a closer look at this.</a:t>
            </a:r>
          </a:p>
          <a:p>
            <a:endParaRPr lang="en-GB" dirty="0" smtClean="0">
              <a:latin typeface="Arial" charset="0"/>
              <a:ea typeface="ＭＳ Ｐゴシック" pitchFamily="34" charset="-128"/>
              <a:cs typeface="Arial" charset="0"/>
            </a:endParaRPr>
          </a:p>
          <a:p>
            <a:r>
              <a:rPr lang="en-GB" dirty="0" smtClean="0">
                <a:latin typeface="Arial" charset="0"/>
                <a:ea typeface="ＭＳ Ｐゴシック" pitchFamily="34" charset="-128"/>
                <a:cs typeface="Arial" charset="0"/>
              </a:rPr>
              <a:t>We are also able to look at the contribution of these falls in youth crime to the overall reduction in “cleared-up” crime in Scotland. We find that youth crime (8-17) accounts for over half of the total reduction. (It accounted for much more significant falls in certain crime types, such as vandalism).</a:t>
            </a:r>
          </a:p>
          <a:p>
            <a:endParaRPr lang="en-GB" dirty="0" smtClean="0">
              <a:latin typeface="Arial" charset="0"/>
              <a:ea typeface="ＭＳ Ｐゴシック" pitchFamily="34" charset="-128"/>
              <a:cs typeface="Arial" charset="0"/>
            </a:endParaRPr>
          </a:p>
          <a:p>
            <a:endParaRPr lang="en-GB" dirty="0" smtClean="0">
              <a:latin typeface="Arial" charset="0"/>
              <a:ea typeface="ＭＳ Ｐゴシック" pitchFamily="34" charset="-128"/>
              <a:cs typeface="Arial" charset="0"/>
            </a:endParaRPr>
          </a:p>
          <a:p>
            <a:r>
              <a:rPr lang="en-GB" b="1" dirty="0" smtClean="0">
                <a:latin typeface="Arial" charset="0"/>
                <a:ea typeface="ＭＳ Ｐゴシック" pitchFamily="34" charset="-128"/>
                <a:cs typeface="Arial" charset="0"/>
              </a:rPr>
              <a:t>East Dunbartonshire</a:t>
            </a:r>
          </a:p>
          <a:p>
            <a:r>
              <a:rPr lang="en-GB" dirty="0" smtClean="0">
                <a:latin typeface="Arial" charset="0"/>
                <a:ea typeface="ＭＳ Ｐゴシック" pitchFamily="34" charset="-128"/>
                <a:cs typeface="Arial" charset="0"/>
              </a:rPr>
              <a:t>Statistical information collated to date indicates that there has continued to be a reduction in offending behaviour in East Dunbartonshire between 2013 and 2014. The reduction in offending behaviour has been considerable for young people under the age of 16 years. The reduction in offending behaviour has not been as significant for young people under the age of 18 years. </a:t>
            </a:r>
            <a:br>
              <a:rPr lang="en-GB" dirty="0" smtClean="0">
                <a:latin typeface="Arial" charset="0"/>
                <a:ea typeface="ＭＳ Ｐゴシック" pitchFamily="34" charset="-128"/>
                <a:cs typeface="Arial" charset="0"/>
              </a:rPr>
            </a:br>
            <a:r>
              <a:rPr lang="en-GB" dirty="0" smtClean="0">
                <a:latin typeface="Arial" charset="0"/>
                <a:ea typeface="ＭＳ Ｐゴシック" pitchFamily="34" charset="-128"/>
                <a:cs typeface="Arial" charset="0"/>
              </a:rPr>
              <a:t/>
            </a:r>
            <a:br>
              <a:rPr lang="en-GB" dirty="0" smtClean="0">
                <a:latin typeface="Arial" charset="0"/>
                <a:ea typeface="ＭＳ Ｐゴシック" pitchFamily="34" charset="-128"/>
                <a:cs typeface="Arial" charset="0"/>
              </a:rPr>
            </a:br>
            <a:r>
              <a:rPr lang="en-GB" dirty="0" smtClean="0">
                <a:latin typeface="Arial" charset="0"/>
                <a:ea typeface="ＭＳ Ｐゴシック" pitchFamily="34" charset="-128"/>
                <a:cs typeface="Arial" charset="0"/>
              </a:rPr>
              <a:t>There has been a considerable increase in the use of Diversion from Prosecution for under </a:t>
            </a:r>
            <a:r>
              <a:rPr lang="en-GB" dirty="0" err="1" smtClean="0">
                <a:latin typeface="Arial" charset="0"/>
                <a:ea typeface="ＭＳ Ｐゴシック" pitchFamily="34" charset="-128"/>
                <a:cs typeface="Arial" charset="0"/>
              </a:rPr>
              <a:t>18s</a:t>
            </a:r>
            <a:r>
              <a:rPr lang="en-GB" dirty="0" smtClean="0">
                <a:latin typeface="Arial" charset="0"/>
                <a:ea typeface="ＭＳ Ｐゴシック" pitchFamily="34" charset="-128"/>
                <a:cs typeface="Arial" charset="0"/>
              </a:rPr>
              <a:t>. Between April 2014 and October 2014 </a:t>
            </a:r>
            <a:r>
              <a:rPr lang="en-GB" dirty="0" err="1" smtClean="0">
                <a:latin typeface="Arial" charset="0"/>
                <a:ea typeface="ＭＳ Ｐゴシック" pitchFamily="34" charset="-128"/>
                <a:cs typeface="Arial" charset="0"/>
              </a:rPr>
              <a:t>EDC</a:t>
            </a:r>
            <a:r>
              <a:rPr lang="en-GB" dirty="0" smtClean="0">
                <a:latin typeface="Arial" charset="0"/>
                <a:ea typeface="ＭＳ Ｐゴシック" pitchFamily="34" charset="-128"/>
                <a:cs typeface="Arial" charset="0"/>
              </a:rPr>
              <a:t> has received 10 Diversion referrals. There were no diversion referrals in the same period in 2013. </a:t>
            </a:r>
            <a:br>
              <a:rPr lang="en-GB" dirty="0" smtClean="0">
                <a:latin typeface="Arial" charset="0"/>
                <a:ea typeface="ＭＳ Ｐゴシック" pitchFamily="34" charset="-128"/>
                <a:cs typeface="Arial" charset="0"/>
              </a:rPr>
            </a:br>
            <a:r>
              <a:rPr lang="en-GB" dirty="0" smtClean="0">
                <a:latin typeface="Arial" charset="0"/>
                <a:ea typeface="ＭＳ Ｐゴシック" pitchFamily="34" charset="-128"/>
                <a:cs typeface="Arial" charset="0"/>
              </a:rPr>
              <a:t/>
            </a:r>
            <a:br>
              <a:rPr lang="en-GB" dirty="0" smtClean="0">
                <a:latin typeface="Arial" charset="0"/>
                <a:ea typeface="ＭＳ Ｐゴシック" pitchFamily="34" charset="-128"/>
                <a:cs typeface="Arial" charset="0"/>
              </a:rPr>
            </a:br>
            <a:r>
              <a:rPr lang="en-GB" dirty="0" smtClean="0">
                <a:latin typeface="Arial" charset="0"/>
                <a:ea typeface="ＭＳ Ｐゴシック" pitchFamily="34" charset="-128"/>
                <a:cs typeface="Arial" charset="0"/>
              </a:rPr>
              <a:t>Since June 2014 EEI has extended referrals  to young people under the age of 18 years. </a:t>
            </a:r>
            <a:br>
              <a:rPr lang="en-GB" dirty="0" smtClean="0">
                <a:latin typeface="Arial" charset="0"/>
                <a:ea typeface="ＭＳ Ｐゴシック" pitchFamily="34" charset="-128"/>
                <a:cs typeface="Arial" charset="0"/>
              </a:rPr>
            </a:br>
            <a:r>
              <a:rPr lang="en-GB" dirty="0" smtClean="0">
                <a:latin typeface="Arial" charset="0"/>
                <a:ea typeface="ＭＳ Ｐゴシック" pitchFamily="34" charset="-128"/>
                <a:cs typeface="Arial" charset="0"/>
              </a:rPr>
              <a:t/>
            </a:r>
            <a:br>
              <a:rPr lang="en-GB" dirty="0" smtClean="0">
                <a:latin typeface="Arial" charset="0"/>
                <a:ea typeface="ＭＳ Ｐゴシック" pitchFamily="34" charset="-128"/>
                <a:cs typeface="Arial" charset="0"/>
              </a:rPr>
            </a:br>
            <a:r>
              <a:rPr lang="en-GB" dirty="0" smtClean="0">
                <a:latin typeface="Arial" charset="0"/>
                <a:ea typeface="ＭＳ Ｐゴシック" pitchFamily="34" charset="-128"/>
                <a:cs typeface="Arial" charset="0"/>
              </a:rPr>
              <a:t>In terms of alternatives to secure, </a:t>
            </a:r>
            <a:r>
              <a:rPr lang="en-GB" dirty="0" err="1" smtClean="0">
                <a:latin typeface="Arial" charset="0"/>
                <a:ea typeface="ＭＳ Ｐゴシック" pitchFamily="34" charset="-128"/>
                <a:cs typeface="Arial" charset="0"/>
              </a:rPr>
              <a:t>EDC</a:t>
            </a:r>
            <a:r>
              <a:rPr lang="en-GB" dirty="0" smtClean="0">
                <a:latin typeface="Arial" charset="0"/>
                <a:ea typeface="ＭＳ Ｐゴシック" pitchFamily="34" charset="-128"/>
                <a:cs typeface="Arial" charset="0"/>
              </a:rPr>
              <a:t> has used one Movement Restriction Condition in an effort to reintegrate a young person from secure accommodation back into the community. </a:t>
            </a:r>
            <a:br>
              <a:rPr lang="en-GB" dirty="0" smtClean="0">
                <a:latin typeface="Arial" charset="0"/>
                <a:ea typeface="ＭＳ Ｐゴシック" pitchFamily="34" charset="-128"/>
                <a:cs typeface="Arial" charset="0"/>
              </a:rPr>
            </a:br>
            <a:endParaRPr lang="en-GB" dirty="0" smtClean="0">
              <a:latin typeface="Arial" charset="0"/>
              <a:ea typeface="ＭＳ Ｐゴシック" pitchFamily="34" charset="-128"/>
              <a:cs typeface="Arial" charset="0"/>
            </a:endParaRPr>
          </a:p>
        </p:txBody>
      </p:sp>
      <p:sp>
        <p:nvSpPr>
          <p:cNvPr id="76804"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87C650B-1FB4-463A-89F8-23558F947F9D}" type="slidenum">
              <a:rPr lang="en-GB">
                <a:solidFill>
                  <a:srgbClr val="000000"/>
                </a:solidFill>
              </a:rPr>
              <a:pPr eaLnBrk="1" hangingPunct="1"/>
              <a:t>18</a:t>
            </a:fld>
            <a:endParaRPr lang="en-GB">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GB" smtClean="0">
                <a:latin typeface="Arial" charset="0"/>
                <a:ea typeface="ＭＳ Ｐゴシック" pitchFamily="34" charset="-128"/>
                <a:cs typeface="Arial" charset="0"/>
              </a:rPr>
              <a:t>Before I get into some of the detail I really wanted to mention how impressed I have been with the commitment given by all partners in driving the development of the approach, the commitment I have seen is really remarkable.  Ok, we know there has been the odd hiccup along the way but there has always been solutions found, that cut through the red tape and keep the young people and their best interests at the centre of the work.  I know that East Dunbartonshire joined in a little later than some authorities but the effort put in has ensured you are quickly catching up, and you are starting to see results.  So to all those involved Freda, Jim, Diane, Angela, we are indebted to your drive and dedication.</a:t>
            </a:r>
          </a:p>
          <a:p>
            <a:endParaRPr lang="en-GB"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Our overall aim is about reducing re-offending by young people.  We do this through appropriate interventions covered within the listed themes.  I will talk a little bit about each.</a:t>
            </a:r>
          </a:p>
          <a:p>
            <a:endParaRPr lang="en-GB" smtClean="0">
              <a:latin typeface="Arial" charset="0"/>
              <a:ea typeface="ＭＳ Ｐゴシック" pitchFamily="34" charset="-128"/>
              <a:cs typeface="Arial" charset="0"/>
            </a:endParaRPr>
          </a:p>
          <a:p>
            <a:r>
              <a:rPr lang="en-GB" b="1" smtClean="0">
                <a:latin typeface="Arial" charset="0"/>
                <a:ea typeface="ＭＳ Ｐゴシック" pitchFamily="34" charset="-128"/>
                <a:cs typeface="Arial" charset="0"/>
              </a:rPr>
              <a:t>EEI</a:t>
            </a:r>
            <a:r>
              <a:rPr lang="en-GB" smtClean="0">
                <a:latin typeface="Arial" charset="0"/>
                <a:ea typeface="ＭＳ Ｐゴシック" pitchFamily="34" charset="-128"/>
                <a:cs typeface="Arial" charset="0"/>
              </a:rPr>
              <a:t> – Where young people come to the attention of the police there is an opportunity to take a flexible approach to offending behaviour. The objective is to prevent future offending or antisocial behaviour by providing interventions which are timely and proportionate whilst at the same time alerting other agencies to concerns which exist about the child or young person’s behaviour and well-being.  The police and other agencies including social work, health, education and others, share information in relation to their own contact with the young person and jointly decide on the best response to support the person and their family to address any needs or risks. By working together, it is possible to provide support tailored to individual needs, thus helping to turn lives around quickly.  </a:t>
            </a:r>
          </a:p>
          <a:p>
            <a:endParaRPr lang="en-GB" smtClean="0">
              <a:latin typeface="Arial" charset="0"/>
              <a:ea typeface="ＭＳ Ｐゴシック" pitchFamily="34" charset="-128"/>
              <a:cs typeface="Arial" charset="0"/>
            </a:endParaRPr>
          </a:p>
          <a:p>
            <a:r>
              <a:rPr lang="en-GB" b="1" smtClean="0">
                <a:latin typeface="Arial" charset="0"/>
                <a:ea typeface="ＭＳ Ｐゴシック" pitchFamily="34" charset="-128"/>
                <a:cs typeface="Arial" charset="0"/>
              </a:rPr>
              <a:t>Diversion</a:t>
            </a:r>
            <a:r>
              <a:rPr lang="en-GB" smtClean="0">
                <a:latin typeface="Arial" charset="0"/>
                <a:ea typeface="ＭＳ Ｐゴシック" pitchFamily="34" charset="-128"/>
                <a:cs typeface="Arial" charset="0"/>
              </a:rPr>
              <a:t> - Bringing young people into the criminal justice system early for low level offences often results in increased offending. Providing opportunities to divert them from formal prosecution can change the behaviour of young people. Local authorities, police, the Crown Office and Prosecutor Fiscal Service are working together to identify young people reported for low level offences and divert them into a tailored support package that address the behavioural issues behind the referral.  Stats on latest diversion numbers are still to be published but anecdotal information suggests this will spike dramatically.  There are still challenges around diversion and success across the country is varied.  We are currently working with all the parties to bring consistency so that we have a strong focus and confidence in the use of diversion.</a:t>
            </a:r>
          </a:p>
          <a:p>
            <a:endParaRPr lang="en-GB" smtClean="0">
              <a:latin typeface="Arial" charset="0"/>
              <a:ea typeface="ＭＳ Ｐゴシック" pitchFamily="34" charset="-128"/>
              <a:cs typeface="Arial" charset="0"/>
            </a:endParaRPr>
          </a:p>
          <a:p>
            <a:r>
              <a:rPr lang="en-GB" b="1" smtClean="0">
                <a:latin typeface="Arial" charset="0"/>
                <a:ea typeface="ＭＳ Ｐゴシック" pitchFamily="34" charset="-128"/>
                <a:cs typeface="Arial" charset="0"/>
              </a:rPr>
              <a:t>alternatives to secure care and custody </a:t>
            </a:r>
            <a:r>
              <a:rPr lang="en-GB" smtClean="0">
                <a:latin typeface="Arial" charset="0"/>
                <a:ea typeface="ＭＳ Ｐゴシック" pitchFamily="34" charset="-128"/>
                <a:cs typeface="Arial" charset="0"/>
              </a:rPr>
              <a:t>-</a:t>
            </a:r>
            <a:r>
              <a:rPr lang="en-GB" b="1" smtClean="0">
                <a:latin typeface="Arial" charset="0"/>
                <a:ea typeface="ＭＳ Ｐゴシック" pitchFamily="34" charset="-128"/>
                <a:cs typeface="Arial" charset="0"/>
              </a:rPr>
              <a:t> </a:t>
            </a:r>
            <a:r>
              <a:rPr lang="en-GB" smtClean="0">
                <a:latin typeface="Arial" charset="0"/>
                <a:ea typeface="ＭＳ Ｐゴシック" pitchFamily="34" charset="-128"/>
                <a:cs typeface="Arial" charset="0"/>
              </a:rPr>
              <a:t>Research has shown that placing sentenced young people in secure care or prison for low level offences is also more likely to increase their likelihood to re-offend. Robust community alternatives can be more effective. When a young person is kept in their community, it is important that </a:t>
            </a:r>
            <a:r>
              <a:rPr lang="en-GB" b="1" smtClean="0">
                <a:latin typeface="Arial" charset="0"/>
                <a:ea typeface="ＭＳ Ｐゴシック" pitchFamily="34" charset="-128"/>
                <a:cs typeface="Arial" charset="0"/>
              </a:rPr>
              <a:t>appropriate risk assessment and management procedures </a:t>
            </a:r>
            <a:r>
              <a:rPr lang="en-GB" smtClean="0">
                <a:latin typeface="Arial" charset="0"/>
                <a:ea typeface="ＭＳ Ｐゴシック" pitchFamily="34" charset="-128"/>
                <a:cs typeface="Arial" charset="0"/>
              </a:rPr>
              <a:t>are in place, alongside intensive support and supervision including, in some cases, electronic monitoring to ensure community safety.  I mentioned earlier that we had published guidance which will hopefully clear up lots of concerns in the use of alternatives.  In should be noted that Children’s Hearings panel should not sanction the use of secure care if alternatives have not been considered and the alternatives deemed in appropriate.</a:t>
            </a:r>
          </a:p>
          <a:p>
            <a:endParaRPr lang="en-GB" smtClean="0">
              <a:latin typeface="Arial" charset="0"/>
              <a:ea typeface="ＭＳ Ｐゴシック" pitchFamily="34" charset="-128"/>
              <a:cs typeface="Arial" charset="0"/>
            </a:endParaRPr>
          </a:p>
          <a:p>
            <a:r>
              <a:rPr lang="en-GB" b="1" smtClean="0">
                <a:latin typeface="Arial" charset="0"/>
                <a:ea typeface="ＭＳ Ｐゴシック" pitchFamily="34" charset="-128"/>
                <a:cs typeface="Arial" charset="0"/>
              </a:rPr>
              <a:t>Court support and management</a:t>
            </a:r>
            <a:r>
              <a:rPr lang="en-GB" smtClean="0">
                <a:latin typeface="Arial" charset="0"/>
                <a:ea typeface="ＭＳ Ｐゴシック" pitchFamily="34" charset="-128"/>
                <a:cs typeface="Arial" charset="0"/>
              </a:rPr>
              <a:t>- We are improving the information for courts which deal with young people and improving support for the young person through the court process.  The use of court workers have provided a useful support link for young people in what is a very stressful situation.  We do still have concerns about the time cases for young people are taking to get to court and we know of cases that have taken 4-5 years before prosecution.  Issues here include that this is not good for the offender or the victim to have to wait so long.  And in several cases the child as defined when the offence first occurred has become an adult and sentencing is dealt differently.</a:t>
            </a:r>
          </a:p>
          <a:p>
            <a:endParaRPr lang="en-GB" smtClean="0">
              <a:latin typeface="Arial" charset="0"/>
              <a:ea typeface="ＭＳ Ｐゴシック" pitchFamily="34" charset="-128"/>
              <a:cs typeface="Arial" charset="0"/>
            </a:endParaRPr>
          </a:p>
          <a:p>
            <a:r>
              <a:rPr lang="en-GB" b="1" smtClean="0">
                <a:latin typeface="Arial" charset="0"/>
                <a:ea typeface="ＭＳ Ｐゴシック" pitchFamily="34" charset="-128"/>
                <a:cs typeface="Arial" charset="0"/>
              </a:rPr>
              <a:t>Improving reintegration back into the community </a:t>
            </a:r>
            <a:r>
              <a:rPr lang="en-GB" smtClean="0">
                <a:latin typeface="Arial" charset="0"/>
                <a:ea typeface="ＭＳ Ｐゴシック" pitchFamily="34" charset="-128"/>
                <a:cs typeface="Arial" charset="0"/>
              </a:rPr>
              <a:t>- Supporting reintegration from secure care and custody back into society is vitally important to reduce reoffending. Children and young people leaving secure care and custody should have a package of support detailed in their Child’s Plan to help them re-integrate successfully. We are working with the Scottish Prison Service, Secure Care providers, local authorities, charities and Skills Development Scotland to ensure young people are given the best opportunities to turn their lives around.</a:t>
            </a:r>
          </a:p>
          <a:p>
            <a:endParaRPr lang="en-GB"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I would like to mention secure and the role it has. It is about </a:t>
            </a:r>
            <a:r>
              <a:rPr lang="en-GB" b="1" smtClean="0">
                <a:latin typeface="Arial" charset="0"/>
                <a:ea typeface="ＭＳ Ｐゴシック" pitchFamily="34" charset="-128"/>
                <a:cs typeface="Arial" charset="0"/>
              </a:rPr>
              <a:t>Changing behaviours of those in secure care and custody</a:t>
            </a:r>
            <a:r>
              <a:rPr lang="en-GB" smtClean="0">
                <a:latin typeface="Arial" charset="0"/>
                <a:ea typeface="ＭＳ Ｐゴシック" pitchFamily="34" charset="-128"/>
                <a:cs typeface="Arial" charset="0"/>
              </a:rPr>
              <a:t>- A small number of young people are require to be placed in secure care or custody. The secure care providers work with these young people to improve their outcomes. This is done by encouraging behavioural changes, increasing their engagement with learning, education and health care.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Secure care numbers have remained steady over the last while, numbers being masked by young people who have been placed from England due to pressures on their units and that 7 beds at Rossie and St Mary’s are unavailable at present.  We are working with units to ensure places are protected for Scotland’s young people.</a:t>
            </a:r>
          </a:p>
          <a:p>
            <a:endParaRPr lang="en-US"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I know that authorities are working very hard to reduce the numbers within secure and only those that are either sentenced or cause a high risk to themselves or others are the young people in secure.  I do have concern that a reasonable number of those in secure have mental health issues and whether secure is the right place for them.  We are working on health colleagues on this at the moment and take on board concerns raised with us about the lack of appropriate facilities.  I also think there is a need to develop stronger consistency across the secure units in terms of the services and outcomes, it should not be a case of you get a better services if you are in a certain unit.</a:t>
            </a:r>
            <a:r>
              <a:rPr lang="en-US" smtClean="0">
                <a:latin typeface="Arial" charset="0"/>
                <a:ea typeface="ＭＳ Ｐゴシック" pitchFamily="34" charset="-128"/>
                <a:cs typeface="Arial" charset="0"/>
              </a:rPr>
              <a:t>  </a:t>
            </a:r>
            <a:endParaRPr lang="en-GB" smtClean="0">
              <a:latin typeface="Arial" charset="0"/>
              <a:ea typeface="ＭＳ Ｐゴシック" pitchFamily="34" charset="-128"/>
              <a:cs typeface="Arial" charset="0"/>
            </a:endParaRPr>
          </a:p>
          <a:p>
            <a:endParaRPr lang="en-GB" smtClean="0">
              <a:latin typeface="Arial" charset="0"/>
              <a:ea typeface="ＭＳ Ｐゴシック" pitchFamily="34" charset="-128"/>
              <a:cs typeface="Arial" charset="0"/>
            </a:endParaRPr>
          </a:p>
        </p:txBody>
      </p:sp>
      <p:sp>
        <p:nvSpPr>
          <p:cNvPr id="69636"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E10DA15-1249-4CDF-B074-464F90F09062}" type="slidenum">
              <a:rPr lang="en-GB">
                <a:solidFill>
                  <a:srgbClr val="000000"/>
                </a:solidFill>
              </a:rPr>
              <a:pPr eaLnBrk="1" hangingPunct="1"/>
              <a:t>19</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fld id="{63B9A530-28E8-465F-AA27-F1A0C609674D}" type="slidenum">
              <a:rPr lang="en-GB" altLang="en-US" smtClean="0">
                <a:solidFill>
                  <a:prstClr val="black"/>
                </a:solidFill>
              </a:rPr>
              <a:pPr/>
              <a:t>2</a:t>
            </a:fld>
            <a:endParaRPr lang="en-GB" altLang="en-US" smtClean="0">
              <a:solidFill>
                <a:prstClr val="black"/>
              </a:solidFill>
            </a:endParaRPr>
          </a:p>
        </p:txBody>
      </p:sp>
      <p:sp>
        <p:nvSpPr>
          <p:cNvPr id="60419" name="Rectangle 7"/>
          <p:cNvSpPr txBox="1">
            <a:spLocks noGrp="1" noChangeArrowheads="1"/>
          </p:cNvSpPr>
          <p:nvPr/>
        </p:nvSpPr>
        <p:spPr bwMode="auto">
          <a:xfrm>
            <a:off x="3883643" y="8684961"/>
            <a:ext cx="2972724" cy="45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07" tIns="45203" rIns="90407" bIns="45203" anchor="b"/>
          <a:lstStyle>
            <a:lvl1pPr defTabSz="903288">
              <a:defRPr sz="1200">
                <a:solidFill>
                  <a:schemeClr val="tx1"/>
                </a:solidFill>
                <a:latin typeface="Times New Roman" pitchFamily="18" charset="0"/>
              </a:defRPr>
            </a:lvl1pPr>
            <a:lvl2pPr marL="735013" indent="-282575" defTabSz="903288">
              <a:defRPr sz="1200">
                <a:solidFill>
                  <a:schemeClr val="tx1"/>
                </a:solidFill>
                <a:latin typeface="Times New Roman" pitchFamily="18" charset="0"/>
              </a:defRPr>
            </a:lvl2pPr>
            <a:lvl3pPr marL="1130300" indent="-227013" defTabSz="903288">
              <a:defRPr sz="1200">
                <a:solidFill>
                  <a:schemeClr val="tx1"/>
                </a:solidFill>
                <a:latin typeface="Times New Roman" pitchFamily="18" charset="0"/>
              </a:defRPr>
            </a:lvl3pPr>
            <a:lvl4pPr marL="1582738" indent="-227013" defTabSz="903288">
              <a:defRPr sz="1200">
                <a:solidFill>
                  <a:schemeClr val="tx1"/>
                </a:solidFill>
                <a:latin typeface="Times New Roman" pitchFamily="18" charset="0"/>
              </a:defRPr>
            </a:lvl4pPr>
            <a:lvl5pPr marL="2033588" indent="-225425" defTabSz="903288">
              <a:defRPr sz="1200">
                <a:solidFill>
                  <a:schemeClr val="tx1"/>
                </a:solidFill>
                <a:latin typeface="Times New Roman" pitchFamily="18" charset="0"/>
              </a:defRPr>
            </a:lvl5pPr>
            <a:lvl6pPr marL="2490788" indent="-225425" defTabSz="903288" eaLnBrk="0" fontAlgn="base" hangingPunct="0">
              <a:spcBef>
                <a:spcPct val="30000"/>
              </a:spcBef>
              <a:spcAft>
                <a:spcPct val="0"/>
              </a:spcAft>
              <a:defRPr sz="1200">
                <a:solidFill>
                  <a:schemeClr val="tx1"/>
                </a:solidFill>
                <a:latin typeface="Times New Roman" pitchFamily="18" charset="0"/>
              </a:defRPr>
            </a:lvl6pPr>
            <a:lvl7pPr marL="2947988" indent="-225425" defTabSz="903288" eaLnBrk="0" fontAlgn="base" hangingPunct="0">
              <a:spcBef>
                <a:spcPct val="30000"/>
              </a:spcBef>
              <a:spcAft>
                <a:spcPct val="0"/>
              </a:spcAft>
              <a:defRPr sz="1200">
                <a:solidFill>
                  <a:schemeClr val="tx1"/>
                </a:solidFill>
                <a:latin typeface="Times New Roman" pitchFamily="18" charset="0"/>
              </a:defRPr>
            </a:lvl7pPr>
            <a:lvl8pPr marL="3405188" indent="-225425" defTabSz="903288" eaLnBrk="0" fontAlgn="base" hangingPunct="0">
              <a:spcBef>
                <a:spcPct val="30000"/>
              </a:spcBef>
              <a:spcAft>
                <a:spcPct val="0"/>
              </a:spcAft>
              <a:defRPr sz="1200">
                <a:solidFill>
                  <a:schemeClr val="tx1"/>
                </a:solidFill>
                <a:latin typeface="Times New Roman" pitchFamily="18" charset="0"/>
              </a:defRPr>
            </a:lvl8pPr>
            <a:lvl9pPr marL="3862388" indent="-225425" defTabSz="903288" eaLnBrk="0" fontAlgn="base" hangingPunct="0">
              <a:spcBef>
                <a:spcPct val="30000"/>
              </a:spcBef>
              <a:spcAft>
                <a:spcPct val="0"/>
              </a:spcAft>
              <a:defRPr sz="1200">
                <a:solidFill>
                  <a:schemeClr val="tx1"/>
                </a:solidFill>
                <a:latin typeface="Times New Roman" pitchFamily="18" charset="0"/>
              </a:defRPr>
            </a:lvl9pPr>
          </a:lstStyle>
          <a:p>
            <a:pPr algn="r"/>
            <a:fld id="{344D8658-E06F-4EDE-9442-128C4277091C}" type="slidenum">
              <a:rPr lang="en-US" altLang="en-US">
                <a:solidFill>
                  <a:prstClr val="black"/>
                </a:solidFill>
                <a:latin typeface="Calibri" pitchFamily="34" charset="0"/>
                <a:cs typeface="Arial" pitchFamily="34" charset="0"/>
              </a:rPr>
              <a:pPr algn="r"/>
              <a:t>2</a:t>
            </a:fld>
            <a:endParaRPr lang="en-US" altLang="en-US">
              <a:solidFill>
                <a:prstClr val="black"/>
              </a:solidFill>
              <a:latin typeface="Calibri" pitchFamily="34" charset="0"/>
              <a:cs typeface="Arial" pitchFamily="34"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xfrm>
            <a:off x="685637" y="4343216"/>
            <a:ext cx="5486727" cy="4115168"/>
          </a:xfrm>
          <a:noFill/>
        </p:spPr>
        <p:txBody>
          <a:bodyPr lIns="90407" tIns="45203" rIns="90407" bIns="45203"/>
          <a:lstStyle/>
          <a:p>
            <a:pPr eaLnBrk="1" hangingPunct="1">
              <a:spcBef>
                <a:spcPct val="0"/>
              </a:spcBef>
            </a:pPr>
            <a:r>
              <a:rPr lang="en-US" altLang="en-US" smtClean="0"/>
              <a:t>In terms of the different models, it is fair to say that it has been established and accepted that unstructured clinical opinions are not an acceptable method of risk assessment. Research on the accuracy of these opinions have shown, empirically, these risk assessments performed no better than chance (Quinsey et al, 1988). </a:t>
            </a:r>
          </a:p>
          <a:p>
            <a:pPr eaLnBrk="1" hangingPunct="1">
              <a:spcBef>
                <a:spcPct val="0"/>
              </a:spcBef>
            </a:pPr>
            <a:endParaRPr lang="en-US" altLang="en-US" smtClean="0"/>
          </a:p>
          <a:p>
            <a:pPr eaLnBrk="1" hangingPunct="1">
              <a:spcBef>
                <a:spcPct val="0"/>
              </a:spcBef>
            </a:pPr>
            <a:endParaRPr lang="en-GB" altLang="en-US" smtClean="0"/>
          </a:p>
          <a:p>
            <a:pPr eaLnBrk="1" hangingPunct="1">
              <a:spcBef>
                <a:spcPct val="0"/>
              </a:spcBef>
              <a:buFontTx/>
              <a:buChar char="•"/>
            </a:pPr>
            <a:endParaRPr lang="en-GB" altLang="en-US" smtClean="0"/>
          </a:p>
          <a:p>
            <a:pPr eaLnBrk="1" hangingPunct="1">
              <a:spcBef>
                <a:spcPct val="0"/>
              </a:spcBef>
              <a:buFontTx/>
              <a:buChar char="•"/>
            </a:pPr>
            <a:endParaRPr lang="en-GB" altLang="en-US" smtClean="0"/>
          </a:p>
          <a:p>
            <a:pPr eaLnBrk="1" hangingPunct="1">
              <a:spcBef>
                <a:spcPct val="0"/>
              </a:spcBef>
              <a:buFontTx/>
              <a:buChar char="•"/>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WSA has been a collaboration of working together to change how we can deliver without a need for legislation or major investment.</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Within this, there has been system and process change.  And WSA is now embedded into practice.  As we move away from the set up funding we need to ensure that WSA is sustainable.  Some LA areas have not been receiving funding for a little while, but I think the jury may be still out.</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What I have become aware of is a recognition by a number of LA areas moving towards the expansion of WSA to 21 year olds.  I can fully understand this move, it cuts through boundaries between services and I am sure it will improve outcomes.  We in the government need to recognise this move and consider our position on this move in direction.  I know that one of CYCJ’s ambitions is to expand the age group and will be lobbying us on this.</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Finally, there will be a big challenge when the duties of the Children &amp; Young People (Scotland) Act 2014 GIRFEC provisions are commenced in August 2016.  I understand that public consultation on draft statutory guidance and provisions will happen this coming spring, and practice guidance will be developed in the summer. Those working within WSA will need to understand the implications for this, how this work will interact especially around the named person and child’s plan.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Hope you have found this useful and thank you for listening.</a:t>
            </a:r>
          </a:p>
          <a:p>
            <a:endParaRPr lang="en-US" smtClean="0">
              <a:latin typeface="Arial" charset="0"/>
              <a:ea typeface="ＭＳ Ｐゴシック" pitchFamily="34" charset="-128"/>
              <a:cs typeface="Arial" charset="0"/>
            </a:endParaRPr>
          </a:p>
        </p:txBody>
      </p:sp>
      <p:sp>
        <p:nvSpPr>
          <p:cNvPr id="79876"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19D8A58-C801-4A1B-9931-4D837E0CBEB0}" type="slidenum">
              <a:rPr lang="en-GB">
                <a:solidFill>
                  <a:srgbClr val="000000"/>
                </a:solidFill>
              </a:rPr>
              <a:pPr eaLnBrk="1" hangingPunct="1"/>
              <a:t>20</a:t>
            </a:fld>
            <a:endParaRPr lang="en-GB">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WSA has been a collaboration of working together to change how we can deliver without a need for legislation or major investment.</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Within this, there has been system and process change.  And WSA is now embedded into practice.  As we move away from the set up funding we need to ensure that WSA is sustainable.  Some LA areas have not been receiving funding for a little while, but I think the jury may be still out.</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What I have become aware of is a recognition by a number of LA areas moving towards the expansion of WSA to 21 year olds.  I can fully understand this move, it cuts through boundaries between services and I am sure it will improve outcomes.  We in the government need to recognise this move and consider our position on this move in direction.  I know that one of CYCJ’s ambitions is to expand the age group and will be lobbying us on this.</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Finally, there will be a big challenge when the duties of the Children &amp; Young People (Scotland) Act 2014 GIRFEC provisions are commenced in August 2016.  I understand that public consultation on draft statutory guidance and provisions will happen this coming spring, and practice guidance will be developed in the summer. Those working within WSA will need to understand the implications for this, how this work will interact especially around the named person and child’s plan.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Hope you have found this useful and thank you for listening.</a:t>
            </a:r>
          </a:p>
          <a:p>
            <a:endParaRPr lang="en-US" smtClean="0">
              <a:latin typeface="Arial" charset="0"/>
              <a:ea typeface="ＭＳ Ｐゴシック" pitchFamily="34" charset="-128"/>
              <a:cs typeface="Arial" charset="0"/>
            </a:endParaRPr>
          </a:p>
        </p:txBody>
      </p:sp>
      <p:sp>
        <p:nvSpPr>
          <p:cNvPr id="79876"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19D8A58-C801-4A1B-9931-4D837E0CBEB0}" type="slidenum">
              <a:rPr lang="en-GB">
                <a:solidFill>
                  <a:srgbClr val="000000"/>
                </a:solidFill>
              </a:rPr>
              <a:pPr eaLnBrk="1" hangingPunct="1"/>
              <a:t>21</a:t>
            </a:fld>
            <a:endParaRPr lang="en-GB">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120" y="8684173"/>
            <a:ext cx="2972280" cy="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77" tIns="45789" rIns="91577" bIns="457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fld id="{518BF8AB-0FB6-4BD9-85E9-EBBE19B0C831}" type="slidenum">
              <a:rPr lang="en-GB" sz="1200" smtClean="0">
                <a:solidFill>
                  <a:prstClr val="black"/>
                </a:solidFill>
                <a:ea typeface="ＭＳ Ｐゴシック" pitchFamily="34" charset="-128"/>
              </a:rPr>
              <a:pPr algn="r" eaLnBrk="1" fontAlgn="base" hangingPunct="1">
                <a:spcBef>
                  <a:spcPct val="0"/>
                </a:spcBef>
                <a:spcAft>
                  <a:spcPct val="0"/>
                </a:spcAft>
                <a:defRPr/>
              </a:pPr>
              <a:t>22</a:t>
            </a:fld>
            <a:endParaRPr lang="en-GB" sz="1200" smtClean="0">
              <a:solidFill>
                <a:prstClr val="black"/>
              </a:solidFill>
              <a:ea typeface="ＭＳ Ｐゴシック" pitchFamily="34" charset="-128"/>
            </a:endParaRPr>
          </a:p>
        </p:txBody>
      </p:sp>
      <p:sp>
        <p:nvSpPr>
          <p:cNvPr id="28675"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dirty="0" smtClean="0">
                <a:latin typeface="Arial" charset="0"/>
                <a:ea typeface="ＭＳ Ｐゴシック" pitchFamily="34" charset="-128"/>
                <a:cs typeface="Arial" charset="0"/>
              </a:rPr>
              <a:t>This is a real good demonstration that fewer young people are ending up with convictions, therefore less will end up with a criminal records leading to better chances of education and employment opportunities.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120" y="8684173"/>
            <a:ext cx="2972280" cy="45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77" tIns="45789" rIns="91577" bIns="457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defRPr/>
            </a:pPr>
            <a:fld id="{518BF8AB-0FB6-4BD9-85E9-EBBE19B0C831}" type="slidenum">
              <a:rPr lang="en-GB" sz="1200" smtClean="0">
                <a:solidFill>
                  <a:prstClr val="black"/>
                </a:solidFill>
                <a:ea typeface="ＭＳ Ｐゴシック" pitchFamily="34" charset="-128"/>
              </a:rPr>
              <a:pPr algn="r" eaLnBrk="1" fontAlgn="base" hangingPunct="1">
                <a:spcBef>
                  <a:spcPct val="0"/>
                </a:spcBef>
                <a:spcAft>
                  <a:spcPct val="0"/>
                </a:spcAft>
                <a:defRPr/>
              </a:pPr>
              <a:t>23</a:t>
            </a:fld>
            <a:endParaRPr lang="en-GB" sz="1200" smtClean="0">
              <a:solidFill>
                <a:prstClr val="black"/>
              </a:solidFill>
              <a:ea typeface="ＭＳ Ｐゴシック" pitchFamily="34" charset="-128"/>
            </a:endParaRPr>
          </a:p>
        </p:txBody>
      </p:sp>
      <p:sp>
        <p:nvSpPr>
          <p:cNvPr id="28675"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dirty="0" smtClean="0">
                <a:latin typeface="Arial" charset="0"/>
                <a:ea typeface="ＭＳ Ｐゴシック" pitchFamily="34" charset="-128"/>
                <a:cs typeface="Arial" charset="0"/>
              </a:rPr>
              <a:t>This is a real good demonstration that fewer young people are ending up with convictions, therefore less will end up with a criminal records leading to better chances of education and employment opportunities.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17A920-0A65-4163-B138-8DD320821269}" type="slidenum">
              <a:rPr lang="en-GB">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974330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6E0A7BA-BC57-4297-A65F-186999567A02}" type="slidenum">
              <a:rPr lang="en-GB">
                <a:solidFill>
                  <a:srgbClr val="000000"/>
                </a:solidFill>
              </a:rPr>
              <a:pPr eaLnBrk="1" hangingPunct="1"/>
              <a:t>25</a:t>
            </a:fld>
            <a:endParaRPr lang="en-GB">
              <a:solidFill>
                <a:srgbClr val="000000"/>
              </a:solidFill>
            </a:endParaRPr>
          </a:p>
        </p:txBody>
      </p:sp>
      <p:sp>
        <p:nvSpPr>
          <p:cNvPr id="3686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latin typeface="Arial" charset="0"/>
              <a:ea typeface="ＭＳ Ｐゴシック"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a:ln/>
        </p:spPr>
      </p:sp>
      <p:sp>
        <p:nvSpPr>
          <p:cNvPr id="21507" name="Rectangle 3"/>
          <p:cNvSpPr>
            <a:spLocks noGrp="1"/>
          </p:cNvSpPr>
          <p:nvPr>
            <p:ph type="body" idx="1"/>
          </p:nvPr>
        </p:nvSpPr>
        <p:spPr/>
        <p:txBody>
          <a:bodyP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smtClean="0">
                <a:latin typeface="Arial" charset="0"/>
                <a:ea typeface="ＭＳ Ｐゴシック" pitchFamily="34" charset="-128"/>
                <a:cs typeface="Arial" charset="0"/>
              </a:rPr>
              <a:t>So let us talk about Whole System Approach.  In June 2008, the partnership framework</a:t>
            </a:r>
            <a:r>
              <a:rPr lang="en-GB" i="1" smtClean="0">
                <a:latin typeface="Arial" charset="0"/>
                <a:ea typeface="ＭＳ Ｐゴシック" pitchFamily="34" charset="-128"/>
                <a:cs typeface="Arial" charset="0"/>
              </a:rPr>
              <a:t> Preventing Offending by Young People  </a:t>
            </a:r>
            <a:r>
              <a:rPr lang="en-GB" smtClean="0">
                <a:latin typeface="Arial" charset="0"/>
                <a:ea typeface="ＭＳ Ｐゴシック" pitchFamily="34" charset="-128"/>
                <a:cs typeface="Arial" charset="0"/>
              </a:rPr>
              <a:t>was published.  It outlined a shared vision of what national and local agencies working with children and young people should do to prevent, divert, manage and change the behaviour of those who offend, or are at risk of offending.</a:t>
            </a:r>
          </a:p>
          <a:p>
            <a:endParaRPr lang="en-GB"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Following on from this and as part of the work being delivered through the Young People Who Offend strand of the Scottish Government’s Reducing Reoffending Programme, there was a commitment to review the current systems, processes and practices in place for dealing with the offending behaviour of 16 and 17 year olds and those presenting a risk of serious harm.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March 2010, a programme was set up to review the current systems and responses in place for dealing with the offending behaviour of young people under the age of 18 in Aberdeen, who were dealt with by the police, through the children’s hearings or in the courts.  This programme set out to develop a ‘Whole System Approach’ and received funding from the Government. </a:t>
            </a:r>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 </a:t>
            </a:r>
          </a:p>
          <a:p>
            <a:r>
              <a:rPr lang="en-US" smtClean="0">
                <a:latin typeface="Arial" charset="0"/>
                <a:ea typeface="ＭＳ Ｐゴシック" pitchFamily="34" charset="-128"/>
                <a:cs typeface="Arial" charset="0"/>
              </a:rPr>
              <a:t>Following the success of a whole system approach in Aberdeen, the Scottish Government prioritised work to support partners to take forward the development of a whole system approach across Scotland.  This involved putting in place streamlined planning, assessment and decision making processes for young people who offend, ensuring they receive the right help at the right time.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Launched in September 2011, and aligned with GIRFEC - Getting it right for every child, the whole system approach focusses on delivering the strategic aims set out in the preventing offending by young people framework and reducing reoffending programme.  The WSA outlines a shared ambition of Government and key partners to prevent, divert, manage and change offending behaviour by children and young people and reduce the number entering the adult criminal justice system, by diverting them from statutory measures, from prosecution and from custody through early intervention and through robust community alternatives.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This approach has now been adopted in 28 Local Authorities areas across Scotland.  </a:t>
            </a:r>
            <a:endParaRPr lang="en-GB" smtClean="0">
              <a:latin typeface="Arial" charset="0"/>
              <a:ea typeface="ＭＳ Ｐゴシック" pitchFamily="34" charset="-128"/>
              <a:cs typeface="Arial" charset="0"/>
            </a:endParaRPr>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619FB1-2D76-4BA9-AAF3-84D85EBE61F4}" type="slidenum">
              <a:rPr lang="en-GB">
                <a:solidFill>
                  <a:srgbClr val="000000"/>
                </a:solidFill>
              </a:rPr>
              <a:pPr eaLnBrk="1" hangingPunct="1"/>
              <a:t>4</a:t>
            </a:fld>
            <a:endParaRPr lang="en-GB">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smtClean="0">
                <a:latin typeface="Arial" charset="0"/>
                <a:ea typeface="ＭＳ Ｐゴシック" pitchFamily="34" charset="-128"/>
                <a:cs typeface="Arial" charset="0"/>
              </a:rPr>
              <a:t>So let us talk about Whole System Approach.  In June 2008, the partnership framework</a:t>
            </a:r>
            <a:r>
              <a:rPr lang="en-GB" i="1" smtClean="0">
                <a:latin typeface="Arial" charset="0"/>
                <a:ea typeface="ＭＳ Ｐゴシック" pitchFamily="34" charset="-128"/>
                <a:cs typeface="Arial" charset="0"/>
              </a:rPr>
              <a:t> Preventing Offending by Young People  </a:t>
            </a:r>
            <a:r>
              <a:rPr lang="en-GB" smtClean="0">
                <a:latin typeface="Arial" charset="0"/>
                <a:ea typeface="ＭＳ Ｐゴシック" pitchFamily="34" charset="-128"/>
                <a:cs typeface="Arial" charset="0"/>
              </a:rPr>
              <a:t>was published.  It outlined a shared vision of what national and local agencies working with children and young people should do to prevent, divert, manage and change the behaviour of those who offend, or are at risk of offending.</a:t>
            </a:r>
          </a:p>
          <a:p>
            <a:endParaRPr lang="en-GB"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Following on from this and as part of the work being delivered through the Young People Who Offend strand of the Scottish Government’s Reducing Reoffending Programme, there was a commitment to review the current systems, processes and practices in place for dealing with the offending behaviour of 16 and 17 year olds and those presenting a risk of serious harm.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March 2010, a programme was set up to review the current systems and responses in place for dealing with the offending behaviour of young people under the age of 18 in Aberdeen, who were dealt with by the police, through the children’s hearings or in the courts.  This programme set out to develop a ‘Whole System Approach’ and received funding from the Government. </a:t>
            </a:r>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 </a:t>
            </a:r>
          </a:p>
          <a:p>
            <a:r>
              <a:rPr lang="en-US" smtClean="0">
                <a:latin typeface="Arial" charset="0"/>
                <a:ea typeface="ＭＳ Ｐゴシック" pitchFamily="34" charset="-128"/>
                <a:cs typeface="Arial" charset="0"/>
              </a:rPr>
              <a:t>Following the success of a whole system approach in Aberdeen, the Scottish Government prioritised work to support partners to take forward the development of a whole system approach across Scotland.  This involved putting in place streamlined planning, assessment and decision making processes for young people who offend, ensuring they receive the right help at the right time.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Launched in September 2011, and aligned with GIRFEC - Getting it right for every child, the whole system approach focusses on delivering the strategic aims set out in the preventing offending by young people framework and reducing reoffending programme.  The WSA outlines a shared ambition of Government and key partners to prevent, divert, manage and change offending behaviour by children and young people and reduce the number entering the adult criminal justice system, by diverting them from statutory measures, from prosecution and from custody through early intervention and through robust community alternatives.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This approach has now been adopted in 28 Local Authorities areas across Scotland.  </a:t>
            </a:r>
            <a:endParaRPr lang="en-GB" smtClean="0">
              <a:latin typeface="Arial" charset="0"/>
              <a:ea typeface="ＭＳ Ｐゴシック" pitchFamily="34" charset="-128"/>
              <a:cs typeface="Arial" charset="0"/>
            </a:endParaRPr>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619FB1-2D76-4BA9-AAF3-84D85EBE61F4}" type="slidenum">
              <a:rPr lang="en-GB">
                <a:solidFill>
                  <a:srgbClr val="000000"/>
                </a:solidFill>
              </a:rPr>
              <a:pPr eaLnBrk="1" hangingPunct="1"/>
              <a:t>5</a:t>
            </a:fld>
            <a:endParaRPr lang="en-GB">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smtClean="0">
                <a:latin typeface="Arial" charset="0"/>
                <a:ea typeface="ＭＳ Ｐゴシック" pitchFamily="34" charset="-128"/>
                <a:cs typeface="Arial" charset="0"/>
              </a:rPr>
              <a:t>So let us talk about Whole System Approach.  In June 2008, the partnership framework</a:t>
            </a:r>
            <a:r>
              <a:rPr lang="en-GB" i="1" smtClean="0">
                <a:latin typeface="Arial" charset="0"/>
                <a:ea typeface="ＭＳ Ｐゴシック" pitchFamily="34" charset="-128"/>
                <a:cs typeface="Arial" charset="0"/>
              </a:rPr>
              <a:t> Preventing Offending by Young People  </a:t>
            </a:r>
            <a:r>
              <a:rPr lang="en-GB" smtClean="0">
                <a:latin typeface="Arial" charset="0"/>
                <a:ea typeface="ＭＳ Ｐゴシック" pitchFamily="34" charset="-128"/>
                <a:cs typeface="Arial" charset="0"/>
              </a:rPr>
              <a:t>was published.  It outlined a shared vision of what national and local agencies working with children and young people should do to prevent, divert, manage and change the behaviour of those who offend, or are at risk of offending.</a:t>
            </a:r>
          </a:p>
          <a:p>
            <a:endParaRPr lang="en-GB"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Following on from this and as part of the work being delivered through the Young People Who Offend strand of the Scottish Government’s Reducing Reoffending Programme, there was a commitment to review the current systems, processes and practices in place for dealing with the offending behaviour of 16 and 17 year olds and those presenting a risk of serious harm.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March 2010, a programme was set up to review the current systems and responses in place for dealing with the offending behaviour of young people under the age of 18 in Aberdeen, who were dealt with by the police, through the children’s hearings or in the courts.  This programme set out to develop a ‘Whole System Approach’ and received funding from the Government. </a:t>
            </a:r>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 </a:t>
            </a:r>
          </a:p>
          <a:p>
            <a:r>
              <a:rPr lang="en-US" smtClean="0">
                <a:latin typeface="Arial" charset="0"/>
                <a:ea typeface="ＭＳ Ｐゴシック" pitchFamily="34" charset="-128"/>
                <a:cs typeface="Arial" charset="0"/>
              </a:rPr>
              <a:t>Following the success of a whole system approach in Aberdeen, the Scottish Government prioritised work to support partners to take forward the development of a whole system approach across Scotland.  This involved putting in place streamlined planning, assessment and decision making processes for young people who offend, ensuring they receive the right help at the right time.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Launched in September 2011, and aligned with GIRFEC - Getting it right for every child, the whole system approach focusses on delivering the strategic aims set out in the preventing offending by young people framework and reducing reoffending programme.  The WSA outlines a shared ambition of Government and key partners to prevent, divert, manage and change offending behaviour by children and young people and reduce the number entering the adult criminal justice system, by diverting them from statutory measures, from prosecution and from custody through early intervention and through robust community alternatives.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This approach has now been adopted in 28 Local Authorities areas across Scotland.  </a:t>
            </a:r>
            <a:endParaRPr lang="en-GB" smtClean="0">
              <a:latin typeface="Arial" charset="0"/>
              <a:ea typeface="ＭＳ Ｐゴシック" pitchFamily="34" charset="-128"/>
              <a:cs typeface="Arial" charset="0"/>
            </a:endParaRPr>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619FB1-2D76-4BA9-AAF3-84D85EBE61F4}" type="slidenum">
              <a:rPr lang="en-GB">
                <a:solidFill>
                  <a:srgbClr val="000000"/>
                </a:solidFill>
              </a:rPr>
              <a:pPr eaLnBrk="1" hangingPunct="1"/>
              <a:t>6</a:t>
            </a:fld>
            <a:endParaRPr lang="en-GB">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smtClean="0">
                <a:latin typeface="Arial" charset="0"/>
                <a:ea typeface="ＭＳ Ｐゴシック" pitchFamily="34" charset="-128"/>
                <a:cs typeface="Arial" charset="0"/>
              </a:rPr>
              <a:t>So let us talk about Whole System Approach.  In June 2008, the partnership framework</a:t>
            </a:r>
            <a:r>
              <a:rPr lang="en-GB" i="1" smtClean="0">
                <a:latin typeface="Arial" charset="0"/>
                <a:ea typeface="ＭＳ Ｐゴシック" pitchFamily="34" charset="-128"/>
                <a:cs typeface="Arial" charset="0"/>
              </a:rPr>
              <a:t> Preventing Offending by Young People  </a:t>
            </a:r>
            <a:r>
              <a:rPr lang="en-GB" smtClean="0">
                <a:latin typeface="Arial" charset="0"/>
                <a:ea typeface="ＭＳ Ｐゴシック" pitchFamily="34" charset="-128"/>
                <a:cs typeface="Arial" charset="0"/>
              </a:rPr>
              <a:t>was published.  It outlined a shared vision of what national and local agencies working with children and young people should do to prevent, divert, manage and change the behaviour of those who offend, or are at risk of offending.</a:t>
            </a:r>
          </a:p>
          <a:p>
            <a:endParaRPr lang="en-GB"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Following on from this and as part of the work being delivered through the Young People Who Offend strand of the Scottish Government’s Reducing Reoffending Programme, there was a commitment to review the current systems, processes and practices in place for dealing with the offending behaviour of 16 and 17 year olds and those presenting a risk of serious harm.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March 2010, a programme was set up to review the current systems and responses in place for dealing with the offending behaviour of young people under the age of 18 in Aberdeen, who were dealt with by the police, through the children’s hearings or in the courts.  This programme set out to develop a ‘Whole System Approach’ and received funding from the Government. </a:t>
            </a:r>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 </a:t>
            </a:r>
          </a:p>
          <a:p>
            <a:r>
              <a:rPr lang="en-US" smtClean="0">
                <a:latin typeface="Arial" charset="0"/>
                <a:ea typeface="ＭＳ Ｐゴシック" pitchFamily="34" charset="-128"/>
                <a:cs typeface="Arial" charset="0"/>
              </a:rPr>
              <a:t>Following the success of a whole system approach in Aberdeen, the Scottish Government prioritised work to support partners to take forward the development of a whole system approach across Scotland.  This involved putting in place streamlined planning, assessment and decision making processes for young people who offend, ensuring they receive the right help at the right time.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Launched in September 2011, and aligned with GIRFEC - Getting it right for every child, the whole system approach focusses on delivering the strategic aims set out in the preventing offending by young people framework and reducing reoffending programme.  The WSA outlines a shared ambition of Government and key partners to prevent, divert, manage and change offending behaviour by children and young people and reduce the number entering the adult criminal justice system, by diverting them from statutory measures, from prosecution and from custody through early intervention and through robust community alternatives.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This approach has now been adopted in 28 Local Authorities areas across Scotland.  </a:t>
            </a:r>
            <a:endParaRPr lang="en-GB" smtClean="0">
              <a:latin typeface="Arial" charset="0"/>
              <a:ea typeface="ＭＳ Ｐゴシック" pitchFamily="34" charset="-128"/>
              <a:cs typeface="Arial" charset="0"/>
            </a:endParaRPr>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619FB1-2D76-4BA9-AAF3-84D85EBE61F4}" type="slidenum">
              <a:rPr lang="en-GB">
                <a:solidFill>
                  <a:srgbClr val="000000"/>
                </a:solidFill>
              </a:rPr>
              <a:pPr eaLnBrk="1" hangingPunct="1"/>
              <a:t>7</a:t>
            </a:fld>
            <a:endParaRPr lang="en-GB">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smtClean="0">
                <a:latin typeface="Arial" charset="0"/>
                <a:ea typeface="ＭＳ Ｐゴシック" pitchFamily="34" charset="-128"/>
                <a:cs typeface="Arial" charset="0"/>
              </a:rPr>
              <a:t>WSA has been a collaboration of working together to change how we can deliver without a need for legislation or major investment.</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Within this, there has been system and process change.  And WSA is now embedded into practice.  As we move away from the set up funding we need to ensure that WSA is sustainable.  Some LA areas have not been receiving funding for a little while, but I think the jury may be still out.</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What I have become aware of is a recognition by a number of LA areas moving towards the expansion of WSA to 21 year olds.  I can fully understand this move, it cuts through boundaries between services and I am sure it will improve outcomes.  We in the government need to recognise this move and consider our position on this move in direction.  I know that one of CYCJ’s ambitions is to expand the age group and will be lobbying us on this.</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Finally, there will be a big challenge when the duties of the Children &amp; Young People (Scotland) Act 2014 GIRFEC provisions are commenced in August 2016.  I understand that public consultation on draft statutory guidance and provisions will happen this coming spring, and practice guidance will be developed in the summer. Those working within WSA will need to understand the implications for this, how this work will interact especially around the named person and child’s plan.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Hope you have found this useful and thank you for listening.</a:t>
            </a:r>
          </a:p>
          <a:p>
            <a:endParaRPr lang="en-US" smtClean="0">
              <a:latin typeface="Arial" charset="0"/>
              <a:ea typeface="ＭＳ Ｐゴシック" pitchFamily="34" charset="-128"/>
              <a:cs typeface="Arial" charset="0"/>
            </a:endParaRPr>
          </a:p>
        </p:txBody>
      </p:sp>
      <p:sp>
        <p:nvSpPr>
          <p:cNvPr id="79876"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19D8A58-C801-4A1B-9931-4D837E0CBEB0}" type="slidenum">
              <a:rPr lang="en-GB">
                <a:solidFill>
                  <a:srgbClr val="000000"/>
                </a:solidFill>
              </a:rPr>
              <a:pPr eaLnBrk="1" hangingPunct="1"/>
              <a:t>8</a:t>
            </a:fld>
            <a:endParaRPr lang="en-GB">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smtClean="0">
                <a:latin typeface="Arial" charset="0"/>
                <a:ea typeface="ＭＳ Ｐゴシック" pitchFamily="34" charset="-128"/>
                <a:cs typeface="Arial" charset="0"/>
              </a:rPr>
              <a:t>So let us talk about Whole System Approach.  In June 2008, the partnership framework</a:t>
            </a:r>
            <a:r>
              <a:rPr lang="en-GB" i="1" smtClean="0">
                <a:latin typeface="Arial" charset="0"/>
                <a:ea typeface="ＭＳ Ｐゴシック" pitchFamily="34" charset="-128"/>
                <a:cs typeface="Arial" charset="0"/>
              </a:rPr>
              <a:t> Preventing Offending by Young People  </a:t>
            </a:r>
            <a:r>
              <a:rPr lang="en-GB" smtClean="0">
                <a:latin typeface="Arial" charset="0"/>
                <a:ea typeface="ＭＳ Ｐゴシック" pitchFamily="34" charset="-128"/>
                <a:cs typeface="Arial" charset="0"/>
              </a:rPr>
              <a:t>was published.  It outlined a shared vision of what national and local agencies working with children and young people should do to prevent, divert, manage and change the behaviour of those who offend, or are at risk of offending.</a:t>
            </a:r>
          </a:p>
          <a:p>
            <a:endParaRPr lang="en-GB" smtClean="0">
              <a:latin typeface="Arial" charset="0"/>
              <a:ea typeface="ＭＳ Ｐゴシック" pitchFamily="34" charset="-128"/>
              <a:cs typeface="Arial" charset="0"/>
            </a:endParaRPr>
          </a:p>
          <a:p>
            <a:r>
              <a:rPr lang="en-GB" smtClean="0">
                <a:latin typeface="Arial" charset="0"/>
                <a:ea typeface="ＭＳ Ｐゴシック" pitchFamily="34" charset="-128"/>
                <a:cs typeface="Arial" charset="0"/>
              </a:rPr>
              <a:t>Following on from this and as part of the work being delivered through the Young People Who Offend strand of the Scottish Government’s Reducing Reoffending Programme, there was a commitment to review the current systems, processes and practices in place for dealing with the offending behaviour of 16 and 17 year olds and those presenting a risk of serious harm.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In March 2010, a programme was set up to review the current systems and responses in place for dealing with the offending behaviour of young people under the age of 18 in Aberdeen, who were dealt with by the police, through the children’s hearings or in the courts.  This programme set out to develop a ‘Whole System Approach’ and received funding from the Government. </a:t>
            </a:r>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 </a:t>
            </a:r>
          </a:p>
          <a:p>
            <a:r>
              <a:rPr lang="en-US" smtClean="0">
                <a:latin typeface="Arial" charset="0"/>
                <a:ea typeface="ＭＳ Ｐゴシック" pitchFamily="34" charset="-128"/>
                <a:cs typeface="Arial" charset="0"/>
              </a:rPr>
              <a:t>Following the success of a whole system approach in Aberdeen, the Scottish Government prioritised work to support partners to take forward the development of a whole system approach across Scotland.  This involved putting in place streamlined planning, assessment and decision making processes for young people who offend, ensuring they receive the right help at the right time.  </a:t>
            </a:r>
          </a:p>
          <a:p>
            <a:endParaRPr lang="en-GB"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Launched in September 2011, and aligned with GIRFEC - Getting it right for every child, the whole system approach focusses on delivering the strategic aims set out in the preventing offending by young people framework and reducing reoffending programme.  The WSA outlines a shared ambition of Government and key partners to prevent, divert, manage and change offending behaviour by children and young people and reduce the number entering the adult criminal justice system, by diverting them from statutory measures, from prosecution and from custody through early intervention and through robust community alternatives.  </a:t>
            </a:r>
          </a:p>
          <a:p>
            <a:endParaRPr lang="en-US" smtClean="0">
              <a:latin typeface="Arial" charset="0"/>
              <a:ea typeface="ＭＳ Ｐゴシック" pitchFamily="34" charset="-128"/>
              <a:cs typeface="Arial" charset="0"/>
            </a:endParaRPr>
          </a:p>
          <a:p>
            <a:r>
              <a:rPr lang="en-US" smtClean="0">
                <a:latin typeface="Arial" charset="0"/>
                <a:ea typeface="ＭＳ Ｐゴシック" pitchFamily="34" charset="-128"/>
                <a:cs typeface="Arial" charset="0"/>
              </a:rPr>
              <a:t>This approach has now been adopted in 28 Local Authorities areas across Scotland.  </a:t>
            </a:r>
            <a:endParaRPr lang="en-GB" smtClean="0">
              <a:latin typeface="Arial" charset="0"/>
              <a:ea typeface="ＭＳ Ｐゴシック" pitchFamily="34" charset="-128"/>
              <a:cs typeface="Arial" charset="0"/>
            </a:endParaRPr>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A619FB1-2D76-4BA9-AAF3-84D85EBE61F4}" type="slidenum">
              <a:rPr lang="en-GB">
                <a:solidFill>
                  <a:srgbClr val="000000"/>
                </a:solidFill>
              </a:rPr>
              <a:pPr eaLnBrk="1" hangingPunct="1"/>
              <a:t>9</a:t>
            </a:fld>
            <a:endParaRPr lang="en-GB">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8C7E06-C56B-4F34-8059-9C9444C92A8E}"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12571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C7E06-C56B-4F34-8059-9C9444C92A8E}"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290531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C7E06-C56B-4F34-8059-9C9444C92A8E}"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234022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5E540A06-2A6D-447B-91B8-CB11ACA49DE7}" type="slidenum">
              <a:rPr lang="en-GB"/>
              <a:pPr>
                <a:defRPr/>
              </a:pPr>
              <a:t>‹#›</a:t>
            </a:fld>
            <a:endParaRPr lang="en-GB"/>
          </a:p>
        </p:txBody>
      </p:sp>
    </p:spTree>
    <p:extLst>
      <p:ext uri="{BB962C8B-B14F-4D97-AF65-F5344CB8AC3E}">
        <p14:creationId xmlns:p14="http://schemas.microsoft.com/office/powerpoint/2010/main" val="298605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86147B40-A0EE-4B5E-A0C7-0C7F59CEFF31}" type="slidenum">
              <a:rPr lang="en-GB"/>
              <a:pPr>
                <a:defRPr/>
              </a:pPr>
              <a:t>‹#›</a:t>
            </a:fld>
            <a:endParaRPr lang="en-GB"/>
          </a:p>
        </p:txBody>
      </p:sp>
    </p:spTree>
    <p:extLst>
      <p:ext uri="{BB962C8B-B14F-4D97-AF65-F5344CB8AC3E}">
        <p14:creationId xmlns:p14="http://schemas.microsoft.com/office/powerpoint/2010/main" val="74833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DB6F638-C404-45A0-852C-F840C1551105}" type="slidenum">
              <a:rPr lang="en-GB"/>
              <a:pPr>
                <a:defRPr/>
              </a:pPr>
              <a:t>‹#›</a:t>
            </a:fld>
            <a:endParaRPr lang="en-GB"/>
          </a:p>
        </p:txBody>
      </p:sp>
    </p:spTree>
    <p:extLst>
      <p:ext uri="{BB962C8B-B14F-4D97-AF65-F5344CB8AC3E}">
        <p14:creationId xmlns:p14="http://schemas.microsoft.com/office/powerpoint/2010/main" val="808780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29F1FA76-9723-471A-9B12-E4A2B2A0EEB9}" type="slidenum">
              <a:rPr lang="en-GB"/>
              <a:pPr>
                <a:defRPr/>
              </a:pPr>
              <a:t>‹#›</a:t>
            </a:fld>
            <a:endParaRPr lang="en-GB"/>
          </a:p>
        </p:txBody>
      </p:sp>
    </p:spTree>
    <p:extLst>
      <p:ext uri="{BB962C8B-B14F-4D97-AF65-F5344CB8AC3E}">
        <p14:creationId xmlns:p14="http://schemas.microsoft.com/office/powerpoint/2010/main" val="312404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8"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9"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6E523845-C92D-4E63-BA4E-777E03E4B2E7}" type="slidenum">
              <a:rPr lang="en-GB"/>
              <a:pPr>
                <a:defRPr/>
              </a:pPr>
              <a:t>‹#›</a:t>
            </a:fld>
            <a:endParaRPr lang="en-GB"/>
          </a:p>
        </p:txBody>
      </p:sp>
    </p:spTree>
    <p:extLst>
      <p:ext uri="{BB962C8B-B14F-4D97-AF65-F5344CB8AC3E}">
        <p14:creationId xmlns:p14="http://schemas.microsoft.com/office/powerpoint/2010/main" val="1306056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4"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5"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D9849839-F10E-421A-AC06-2501835D4534}" type="slidenum">
              <a:rPr lang="en-GB"/>
              <a:pPr>
                <a:defRPr/>
              </a:pPr>
              <a:t>‹#›</a:t>
            </a:fld>
            <a:endParaRPr lang="en-GB"/>
          </a:p>
        </p:txBody>
      </p:sp>
    </p:spTree>
    <p:extLst>
      <p:ext uri="{BB962C8B-B14F-4D97-AF65-F5344CB8AC3E}">
        <p14:creationId xmlns:p14="http://schemas.microsoft.com/office/powerpoint/2010/main" val="4079182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3"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4"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156A262D-FAF8-4602-881D-CE9037BE52B1}" type="slidenum">
              <a:rPr lang="en-GB"/>
              <a:pPr>
                <a:defRPr/>
              </a:pPr>
              <a:t>‹#›</a:t>
            </a:fld>
            <a:endParaRPr lang="en-GB"/>
          </a:p>
        </p:txBody>
      </p:sp>
    </p:spTree>
    <p:extLst>
      <p:ext uri="{BB962C8B-B14F-4D97-AF65-F5344CB8AC3E}">
        <p14:creationId xmlns:p14="http://schemas.microsoft.com/office/powerpoint/2010/main" val="2763182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6AE755E-D828-4B7F-9592-4250C2D8032F}" type="slidenum">
              <a:rPr lang="en-GB"/>
              <a:pPr>
                <a:defRPr/>
              </a:pPr>
              <a:t>‹#›</a:t>
            </a:fld>
            <a:endParaRPr lang="en-GB"/>
          </a:p>
        </p:txBody>
      </p:sp>
    </p:spTree>
    <p:extLst>
      <p:ext uri="{BB962C8B-B14F-4D97-AF65-F5344CB8AC3E}">
        <p14:creationId xmlns:p14="http://schemas.microsoft.com/office/powerpoint/2010/main" val="343728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8C7E06-C56B-4F34-8059-9C9444C92A8E}"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832727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0D213AAA-B1A9-417B-A6B6-F22A4EBAE03E}" type="slidenum">
              <a:rPr lang="en-GB"/>
              <a:pPr>
                <a:defRPr/>
              </a:pPr>
              <a:t>‹#›</a:t>
            </a:fld>
            <a:endParaRPr lang="en-GB"/>
          </a:p>
        </p:txBody>
      </p:sp>
    </p:spTree>
    <p:extLst>
      <p:ext uri="{BB962C8B-B14F-4D97-AF65-F5344CB8AC3E}">
        <p14:creationId xmlns:p14="http://schemas.microsoft.com/office/powerpoint/2010/main" val="90615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075C5203-05C5-4C95-890F-02B784AC1B5C}" type="slidenum">
              <a:rPr lang="en-GB"/>
              <a:pPr>
                <a:defRPr/>
              </a:pPr>
              <a:t>‹#›</a:t>
            </a:fld>
            <a:endParaRPr lang="en-GB"/>
          </a:p>
        </p:txBody>
      </p:sp>
    </p:spTree>
    <p:extLst>
      <p:ext uri="{BB962C8B-B14F-4D97-AF65-F5344CB8AC3E}">
        <p14:creationId xmlns:p14="http://schemas.microsoft.com/office/powerpoint/2010/main" val="1060464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E8DB28E8-0ACD-4900-9E47-BBE43B07427C}" type="slidenum">
              <a:rPr lang="en-GB"/>
              <a:pPr>
                <a:defRPr/>
              </a:pPr>
              <a:t>‹#›</a:t>
            </a:fld>
            <a:endParaRPr lang="en-GB"/>
          </a:p>
        </p:txBody>
      </p:sp>
    </p:spTree>
    <p:extLst>
      <p:ext uri="{BB962C8B-B14F-4D97-AF65-F5344CB8AC3E}">
        <p14:creationId xmlns:p14="http://schemas.microsoft.com/office/powerpoint/2010/main" val="190169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5E540A06-2A6D-447B-91B8-CB11ACA49DE7}" type="slidenum">
              <a:rPr lang="en-GB"/>
              <a:pPr>
                <a:defRPr/>
              </a:pPr>
              <a:t>‹#›</a:t>
            </a:fld>
            <a:endParaRPr lang="en-GB"/>
          </a:p>
        </p:txBody>
      </p:sp>
    </p:spTree>
    <p:extLst>
      <p:ext uri="{BB962C8B-B14F-4D97-AF65-F5344CB8AC3E}">
        <p14:creationId xmlns:p14="http://schemas.microsoft.com/office/powerpoint/2010/main" val="3956180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86147B40-A0EE-4B5E-A0C7-0C7F59CEFF31}" type="slidenum">
              <a:rPr lang="en-GB"/>
              <a:pPr>
                <a:defRPr/>
              </a:pPr>
              <a:t>‹#›</a:t>
            </a:fld>
            <a:endParaRPr lang="en-GB"/>
          </a:p>
        </p:txBody>
      </p:sp>
    </p:spTree>
    <p:extLst>
      <p:ext uri="{BB962C8B-B14F-4D97-AF65-F5344CB8AC3E}">
        <p14:creationId xmlns:p14="http://schemas.microsoft.com/office/powerpoint/2010/main" val="2353176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DB6F638-C404-45A0-852C-F840C1551105}" type="slidenum">
              <a:rPr lang="en-GB"/>
              <a:pPr>
                <a:defRPr/>
              </a:pPr>
              <a:t>‹#›</a:t>
            </a:fld>
            <a:endParaRPr lang="en-GB"/>
          </a:p>
        </p:txBody>
      </p:sp>
    </p:spTree>
    <p:extLst>
      <p:ext uri="{BB962C8B-B14F-4D97-AF65-F5344CB8AC3E}">
        <p14:creationId xmlns:p14="http://schemas.microsoft.com/office/powerpoint/2010/main" val="2344664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29F1FA76-9723-471A-9B12-E4A2B2A0EEB9}" type="slidenum">
              <a:rPr lang="en-GB"/>
              <a:pPr>
                <a:defRPr/>
              </a:pPr>
              <a:t>‹#›</a:t>
            </a:fld>
            <a:endParaRPr lang="en-GB"/>
          </a:p>
        </p:txBody>
      </p:sp>
    </p:spTree>
    <p:extLst>
      <p:ext uri="{BB962C8B-B14F-4D97-AF65-F5344CB8AC3E}">
        <p14:creationId xmlns:p14="http://schemas.microsoft.com/office/powerpoint/2010/main" val="4158000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8"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9"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6E523845-C92D-4E63-BA4E-777E03E4B2E7}" type="slidenum">
              <a:rPr lang="en-GB"/>
              <a:pPr>
                <a:defRPr/>
              </a:pPr>
              <a:t>‹#›</a:t>
            </a:fld>
            <a:endParaRPr lang="en-GB"/>
          </a:p>
        </p:txBody>
      </p:sp>
    </p:spTree>
    <p:extLst>
      <p:ext uri="{BB962C8B-B14F-4D97-AF65-F5344CB8AC3E}">
        <p14:creationId xmlns:p14="http://schemas.microsoft.com/office/powerpoint/2010/main" val="3726918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4"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5"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D9849839-F10E-421A-AC06-2501835D4534}" type="slidenum">
              <a:rPr lang="en-GB"/>
              <a:pPr>
                <a:defRPr/>
              </a:pPr>
              <a:t>‹#›</a:t>
            </a:fld>
            <a:endParaRPr lang="en-GB"/>
          </a:p>
        </p:txBody>
      </p:sp>
    </p:spTree>
    <p:extLst>
      <p:ext uri="{BB962C8B-B14F-4D97-AF65-F5344CB8AC3E}">
        <p14:creationId xmlns:p14="http://schemas.microsoft.com/office/powerpoint/2010/main" val="1110148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3"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4"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156A262D-FAF8-4602-881D-CE9037BE52B1}" type="slidenum">
              <a:rPr lang="en-GB"/>
              <a:pPr>
                <a:defRPr/>
              </a:pPr>
              <a:t>‹#›</a:t>
            </a:fld>
            <a:endParaRPr lang="en-GB"/>
          </a:p>
        </p:txBody>
      </p:sp>
    </p:spTree>
    <p:extLst>
      <p:ext uri="{BB962C8B-B14F-4D97-AF65-F5344CB8AC3E}">
        <p14:creationId xmlns:p14="http://schemas.microsoft.com/office/powerpoint/2010/main" val="423047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C7E06-C56B-4F34-8059-9C9444C92A8E}" type="datetimeFigureOut">
              <a:rPr lang="en-GB" smtClean="0"/>
              <a:t>27/05/2015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3981253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6AE755E-D828-4B7F-9592-4250C2D8032F}" type="slidenum">
              <a:rPr lang="en-GB"/>
              <a:pPr>
                <a:defRPr/>
              </a:pPr>
              <a:t>‹#›</a:t>
            </a:fld>
            <a:endParaRPr lang="en-GB"/>
          </a:p>
        </p:txBody>
      </p:sp>
    </p:spTree>
    <p:extLst>
      <p:ext uri="{BB962C8B-B14F-4D97-AF65-F5344CB8AC3E}">
        <p14:creationId xmlns:p14="http://schemas.microsoft.com/office/powerpoint/2010/main" val="4256412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0D213AAA-B1A9-417B-A6B6-F22A4EBAE03E}" type="slidenum">
              <a:rPr lang="en-GB"/>
              <a:pPr>
                <a:defRPr/>
              </a:pPr>
              <a:t>‹#›</a:t>
            </a:fld>
            <a:endParaRPr lang="en-GB"/>
          </a:p>
        </p:txBody>
      </p:sp>
    </p:spTree>
    <p:extLst>
      <p:ext uri="{BB962C8B-B14F-4D97-AF65-F5344CB8AC3E}">
        <p14:creationId xmlns:p14="http://schemas.microsoft.com/office/powerpoint/2010/main" val="4041111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075C5203-05C5-4C95-890F-02B784AC1B5C}" type="slidenum">
              <a:rPr lang="en-GB"/>
              <a:pPr>
                <a:defRPr/>
              </a:pPr>
              <a:t>‹#›</a:t>
            </a:fld>
            <a:endParaRPr lang="en-GB"/>
          </a:p>
        </p:txBody>
      </p:sp>
    </p:spTree>
    <p:extLst>
      <p:ext uri="{BB962C8B-B14F-4D97-AF65-F5344CB8AC3E}">
        <p14:creationId xmlns:p14="http://schemas.microsoft.com/office/powerpoint/2010/main" val="3570585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GB"/>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E8DB28E8-0ACD-4900-9E47-BBE43B07427C}" type="slidenum">
              <a:rPr lang="en-GB"/>
              <a:pPr>
                <a:defRPr/>
              </a:pPr>
              <a:t>‹#›</a:t>
            </a:fld>
            <a:endParaRPr lang="en-GB"/>
          </a:p>
        </p:txBody>
      </p:sp>
    </p:spTree>
    <p:extLst>
      <p:ext uri="{BB962C8B-B14F-4D97-AF65-F5344CB8AC3E}">
        <p14:creationId xmlns:p14="http://schemas.microsoft.com/office/powerpoint/2010/main" val="167225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8C7E06-C56B-4F34-8059-9C9444C92A8E}" type="datetimeFigureOut">
              <a:rPr lang="en-GB" smtClean="0"/>
              <a:t>27/05/2015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309192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8C7E06-C56B-4F34-8059-9C9444C92A8E}" type="datetimeFigureOut">
              <a:rPr lang="en-GB" smtClean="0"/>
              <a:t>27/05/2015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61076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8C7E06-C56B-4F34-8059-9C9444C92A8E}" type="datetimeFigureOut">
              <a:rPr lang="en-GB" smtClean="0"/>
              <a:t>27/05/2015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315002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C7E06-C56B-4F34-8059-9C9444C92A8E}" type="datetimeFigureOut">
              <a:rPr lang="en-GB" smtClean="0"/>
              <a:t>27/05/2015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49330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C7E06-C56B-4F34-8059-9C9444C92A8E}" type="datetimeFigureOut">
              <a:rPr lang="en-GB" smtClean="0"/>
              <a:t>27/05/2015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90447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C7E06-C56B-4F34-8059-9C9444C92A8E}" type="datetimeFigureOut">
              <a:rPr lang="en-GB" smtClean="0"/>
              <a:t>27/05/2015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042B2-DE60-4162-B005-F1E82598BBBB}" type="slidenum">
              <a:rPr lang="en-GB" smtClean="0"/>
              <a:t>‹#›</a:t>
            </a:fld>
            <a:endParaRPr lang="en-GB"/>
          </a:p>
        </p:txBody>
      </p:sp>
    </p:spTree>
    <p:extLst>
      <p:ext uri="{BB962C8B-B14F-4D97-AF65-F5344CB8AC3E}">
        <p14:creationId xmlns:p14="http://schemas.microsoft.com/office/powerpoint/2010/main" val="226554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C7E06-C56B-4F34-8059-9C9444C92A8E}" type="datetimeFigureOut">
              <a:rPr lang="en-GB" smtClean="0"/>
              <a:t>27/05/2015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042B2-DE60-4162-B005-F1E82598BBBB}" type="slidenum">
              <a:rPr lang="en-GB" smtClean="0"/>
              <a:t>‹#›</a:t>
            </a:fld>
            <a:endParaRPr lang="en-GB"/>
          </a:p>
        </p:txBody>
      </p:sp>
    </p:spTree>
    <p:extLst>
      <p:ext uri="{BB962C8B-B14F-4D97-AF65-F5344CB8AC3E}">
        <p14:creationId xmlns:p14="http://schemas.microsoft.com/office/powerpoint/2010/main" val="2254234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ea typeface="+mn-ea"/>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mn-ea"/>
              </a:defRPr>
            </a:lvl1pPr>
          </a:lstStyle>
          <a:p>
            <a:pPr fontAlgn="base">
              <a:spcBef>
                <a:spcPct val="0"/>
              </a:spcBef>
              <a:spcAft>
                <a:spcPct val="0"/>
              </a:spcAft>
              <a:defRPr/>
            </a:pPr>
            <a:fld id="{DFDE3F34-E642-4D00-A5BB-59A52D6386AA}"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2319666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ea typeface="+mn-ea"/>
              </a:defRPr>
            </a:lvl1pPr>
          </a:lstStyle>
          <a:p>
            <a:pPr fontAlgn="base">
              <a:spcBef>
                <a:spcPct val="0"/>
              </a:spcBef>
              <a:spcAft>
                <a:spcPct val="0"/>
              </a:spcAft>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defRPr>
            </a:lvl1pPr>
          </a:lstStyle>
          <a:p>
            <a:pPr fontAlgn="base">
              <a:spcBef>
                <a:spcPct val="0"/>
              </a:spcBef>
              <a:spcAft>
                <a:spcPct val="0"/>
              </a:spcAft>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mn-ea"/>
              </a:defRPr>
            </a:lvl1pPr>
          </a:lstStyle>
          <a:p>
            <a:pPr fontAlgn="base">
              <a:spcBef>
                <a:spcPct val="0"/>
              </a:spcBef>
              <a:spcAft>
                <a:spcPct val="0"/>
              </a:spcAft>
              <a:defRPr/>
            </a:pPr>
            <a:fld id="{DFDE3F34-E642-4D00-A5BB-59A52D6386AA}" type="slidenum">
              <a:rPr lang="en-GB"/>
              <a:pPr fontAlgn="base">
                <a:spcBef>
                  <a:spcPct val="0"/>
                </a:spcBef>
                <a:spcAft>
                  <a:spcPct val="0"/>
                </a:spcAft>
                <a:defRPr/>
              </a:pPr>
              <a:t>‹#›</a:t>
            </a:fld>
            <a:endParaRPr lang="en-GB"/>
          </a:p>
        </p:txBody>
      </p:sp>
    </p:spTree>
    <p:extLst>
      <p:ext uri="{BB962C8B-B14F-4D97-AF65-F5344CB8AC3E}">
        <p14:creationId xmlns:p14="http://schemas.microsoft.com/office/powerpoint/2010/main" val="2412061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11" Type="http://schemas.openxmlformats.org/officeDocument/2006/relationships/chart" Target="../charts/chart1.xml"/><Relationship Id="rId5" Type="http://schemas.openxmlformats.org/officeDocument/2006/relationships/oleObject" Target="../embeddings/oleObject1.bin"/><Relationship Id="rId10" Type="http://schemas.openxmlformats.org/officeDocument/2006/relationships/image" Target="../media/image21.png"/><Relationship Id="rId4" Type="http://schemas.openxmlformats.org/officeDocument/2006/relationships/image" Target="../media/image1.jpeg"/><Relationship Id="rId9" Type="http://schemas.openxmlformats.org/officeDocument/2006/relationships/oleObject" Target="../embeddings/Microsoft_Excel_97-2003_Worksheet2.xls"/></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2.xml"/><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10" Type="http://schemas.openxmlformats.org/officeDocument/2006/relationships/image" Target="../media/image21.png"/><Relationship Id="rId4" Type="http://schemas.openxmlformats.org/officeDocument/2006/relationships/image" Target="../media/image1.jpeg"/><Relationship Id="rId9" Type="http://schemas.openxmlformats.org/officeDocument/2006/relationships/oleObject" Target="../embeddings/Microsoft_Excel_97-2003_Worksheet4.xls"/></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3.xml"/><Relationship Id="rId7"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Microsoft_Excel_97-2003_Worksheet5.xls"/><Relationship Id="rId5" Type="http://schemas.openxmlformats.org/officeDocument/2006/relationships/oleObject" Target="../embeddings/oleObject5.bin"/><Relationship Id="rId10" Type="http://schemas.openxmlformats.org/officeDocument/2006/relationships/image" Target="../media/image21.png"/><Relationship Id="rId4" Type="http://schemas.openxmlformats.org/officeDocument/2006/relationships/image" Target="../media/image1.jpeg"/><Relationship Id="rId9" Type="http://schemas.openxmlformats.org/officeDocument/2006/relationships/oleObject" Target="../embeddings/Microsoft_Excel_97-2003_Worksheet6.xls"/></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hyperlink" Target="http://www.scotland.gov.uk/"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mailto:Chris.wright@scotland.gsi.gov.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jpeg"/><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wmf"/><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www.gov.scot/Publications/2001/06/9284/File-1"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gov.scot/Publications/2005/10/19111606/1607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dirty="0" smtClean="0"/>
          </a:p>
        </p:txBody>
      </p:sp>
      <p:sp>
        <p:nvSpPr>
          <p:cNvPr id="16387" name="Rectangle 3"/>
          <p:cNvSpPr>
            <a:spLocks noGrp="1" noChangeArrowheads="1"/>
          </p:cNvSpPr>
          <p:nvPr>
            <p:ph idx="1"/>
          </p:nvPr>
        </p:nvSpPr>
        <p:spPr/>
        <p:txBody>
          <a:bodyPr/>
          <a:lstStyle/>
          <a:p>
            <a:pPr eaLnBrk="1" hangingPunct="1">
              <a:buFontTx/>
              <a:buNone/>
            </a:pPr>
            <a:r>
              <a:rPr lang="en-GB" dirty="0" smtClean="0"/>
              <a:t>   </a:t>
            </a:r>
            <a:r>
              <a:rPr lang="en-GB" sz="3600" dirty="0" smtClean="0">
                <a:solidFill>
                  <a:schemeClr val="hlink"/>
                </a:solidFill>
                <a:cs typeface="Arial" charset="0"/>
              </a:rPr>
              <a:t>Framework </a:t>
            </a:r>
            <a:r>
              <a:rPr lang="en-GB" sz="3600" dirty="0">
                <a:solidFill>
                  <a:schemeClr val="hlink"/>
                </a:solidFill>
                <a:cs typeface="Arial" charset="0"/>
              </a:rPr>
              <a:t>for Risk Assessment Management and Evaluation (FRAME) for Local Authorities and partners - incorporating Care and Risk Management Guidance</a:t>
            </a:r>
            <a:endParaRPr lang="en-GB" dirty="0" smtClean="0">
              <a:solidFill>
                <a:schemeClr val="hlink"/>
              </a:solidFill>
              <a:cs typeface="Arial" charset="0"/>
            </a:endParaRPr>
          </a:p>
          <a:p>
            <a:pPr algn="ctr" eaLnBrk="1" hangingPunct="1">
              <a:buFontTx/>
              <a:buNone/>
            </a:pPr>
            <a:endParaRPr lang="en-GB" sz="2000" dirty="0" smtClean="0">
              <a:solidFill>
                <a:schemeClr val="accent2"/>
              </a:solidFill>
              <a:cs typeface="Arial" charset="0"/>
            </a:endParaRPr>
          </a:p>
          <a:p>
            <a:pPr algn="ctr" eaLnBrk="1" hangingPunct="1">
              <a:buFontTx/>
              <a:buNone/>
            </a:pPr>
            <a:r>
              <a:rPr lang="en-GB" sz="2000" dirty="0" smtClean="0">
                <a:solidFill>
                  <a:schemeClr val="accent2"/>
                </a:solidFill>
                <a:cs typeface="Arial" charset="0"/>
              </a:rPr>
              <a:t>Chris Wright</a:t>
            </a:r>
          </a:p>
          <a:p>
            <a:pPr algn="ctr" eaLnBrk="1" hangingPunct="1">
              <a:buFontTx/>
              <a:buNone/>
            </a:pPr>
            <a:r>
              <a:rPr lang="en-GB" sz="2000" dirty="0" smtClean="0">
                <a:solidFill>
                  <a:schemeClr val="accent2"/>
                </a:solidFill>
                <a:cs typeface="Arial" charset="0"/>
              </a:rPr>
              <a:t>Children’s Hearings and Youth Justice Team</a:t>
            </a:r>
          </a:p>
          <a:p>
            <a:pPr algn="ctr" eaLnBrk="1" hangingPunct="1">
              <a:buFontTx/>
              <a:buNone/>
            </a:pPr>
            <a:r>
              <a:rPr lang="en-GB" sz="2000" dirty="0" smtClean="0">
                <a:solidFill>
                  <a:schemeClr val="accent2"/>
                </a:solidFill>
                <a:cs typeface="Arial" charset="0"/>
              </a:rPr>
              <a:t>Scottish Government</a:t>
            </a:r>
          </a:p>
          <a:p>
            <a:pPr eaLnBrk="1" hangingPunct="1">
              <a:buFontTx/>
              <a:buNone/>
            </a:pPr>
            <a:endParaRPr lang="en-GB" dirty="0" smtClean="0"/>
          </a:p>
        </p:txBody>
      </p:sp>
      <p:sp>
        <p:nvSpPr>
          <p:cNvPr id="2052" name="Rectangle 5"/>
          <p:cNvSpPr>
            <a:spLocks noChangeArrowheads="1"/>
          </p:cNvSpPr>
          <p:nvPr/>
        </p:nvSpPr>
        <p:spPr bwMode="auto">
          <a:xfrm>
            <a:off x="457200" y="274638"/>
            <a:ext cx="8229600"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dirty="0">
                <a:solidFill>
                  <a:srgbClr val="FFFFFF"/>
                </a:solidFill>
                <a:latin typeface="Corbel" pitchFamily="34" charset="0"/>
                <a:ea typeface="ＭＳ Ｐゴシック" pitchFamily="34" charset="-128"/>
              </a:rPr>
              <a:t>whole</a:t>
            </a:r>
            <a:r>
              <a:rPr lang="en-GB" sz="3600" b="1" dirty="0">
                <a:solidFill>
                  <a:srgbClr val="000000"/>
                </a:solidFill>
                <a:latin typeface="Corbel" pitchFamily="34" charset="0"/>
                <a:ea typeface="ＭＳ Ｐゴシック" pitchFamily="34" charset="-128"/>
              </a:rPr>
              <a:t> </a:t>
            </a:r>
            <a:r>
              <a:rPr lang="en-GB" sz="3600" b="1" dirty="0">
                <a:solidFill>
                  <a:srgbClr val="00CCFF"/>
                </a:solidFill>
                <a:latin typeface="Corbel" pitchFamily="34" charset="0"/>
                <a:ea typeface="ＭＳ Ｐゴシック" pitchFamily="34" charset="-128"/>
              </a:rPr>
              <a:t>system</a:t>
            </a:r>
            <a:br>
              <a:rPr lang="en-GB" sz="3600" b="1" dirty="0">
                <a:solidFill>
                  <a:srgbClr val="00CCFF"/>
                </a:solidFill>
                <a:latin typeface="Corbel" pitchFamily="34" charset="0"/>
                <a:ea typeface="ＭＳ Ｐゴシック" pitchFamily="34" charset="-128"/>
              </a:rPr>
            </a:br>
            <a:r>
              <a:rPr lang="en-GB" sz="3600" b="1" dirty="0">
                <a:solidFill>
                  <a:srgbClr val="00CCFF"/>
                </a:solidFill>
                <a:latin typeface="Corbel" pitchFamily="34" charset="0"/>
                <a:ea typeface="ＭＳ Ｐゴシック" pitchFamily="34" charset="-128"/>
              </a:rPr>
              <a:t>approach </a:t>
            </a:r>
          </a:p>
        </p:txBody>
      </p:sp>
      <p:sp>
        <p:nvSpPr>
          <p:cNvPr id="2053" name="Rectangle 6"/>
          <p:cNvSpPr>
            <a:spLocks noChangeArrowheads="1"/>
          </p:cNvSpPr>
          <p:nvPr/>
        </p:nvSpPr>
        <p:spPr bwMode="auto">
          <a:xfrm>
            <a:off x="179388" y="6453188"/>
            <a:ext cx="8713787"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t>
            </a:r>
            <a:br>
              <a:rPr lang="en-GB" sz="4000">
                <a:solidFill>
                  <a:srgbClr val="000000"/>
                </a:solidFill>
                <a:ea typeface="ＭＳ Ｐゴシック" pitchFamily="34" charset="-128"/>
              </a:rPr>
            </a:br>
            <a:endParaRPr lang="en-GB" sz="4000">
              <a:solidFill>
                <a:srgbClr val="000000"/>
              </a:solidFill>
              <a:ea typeface="ＭＳ Ｐゴシック" pitchFamily="34" charset="-128"/>
            </a:endParaRPr>
          </a:p>
        </p:txBody>
      </p:sp>
      <p:sp>
        <p:nvSpPr>
          <p:cNvPr id="2054"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pic>
        <p:nvPicPr>
          <p:cNvPr id="7"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049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solidFill>
            <a:schemeClr val="accent1"/>
          </a:solidFill>
        </p:spPr>
        <p:txBody>
          <a:bodyPr/>
          <a:lstStyle/>
          <a:p>
            <a:pPr algn="l">
              <a:lnSpc>
                <a:spcPct val="75000"/>
              </a:lnSpc>
            </a:pPr>
            <a:r>
              <a:rPr lang="en-GB" sz="3600" b="1" smtClean="0">
                <a:solidFill>
                  <a:schemeClr val="bg1"/>
                </a:solidFill>
                <a:latin typeface="Corbel" pitchFamily="34" charset="0"/>
              </a:rPr>
              <a:t>whole</a:t>
            </a:r>
            <a:r>
              <a:rPr lang="en-GB" sz="3600" b="1" smtClean="0">
                <a:latin typeface="Corbel" pitchFamily="34" charset="0"/>
              </a:rPr>
              <a:t> </a:t>
            </a:r>
            <a:r>
              <a:rPr lang="en-GB" sz="3600" b="1" smtClean="0">
                <a:solidFill>
                  <a:srgbClr val="00CCFF"/>
                </a:solidFill>
                <a:latin typeface="Corbel" pitchFamily="34" charset="0"/>
              </a:rPr>
              <a:t>system</a:t>
            </a:r>
            <a:br>
              <a:rPr lang="en-GB" sz="3600" b="1" smtClean="0">
                <a:solidFill>
                  <a:srgbClr val="00CCFF"/>
                </a:solidFill>
                <a:latin typeface="Corbel" pitchFamily="34" charset="0"/>
              </a:rPr>
            </a:br>
            <a:r>
              <a:rPr lang="en-GB" sz="3600" b="1" smtClean="0">
                <a:solidFill>
                  <a:srgbClr val="00CCFF"/>
                </a:solidFill>
                <a:latin typeface="Corbel" pitchFamily="34" charset="0"/>
              </a:rPr>
              <a:t>approach </a:t>
            </a:r>
          </a:p>
        </p:txBody>
      </p:sp>
      <p:sp>
        <p:nvSpPr>
          <p:cNvPr id="2" name="Content Placeholder 2"/>
          <p:cNvSpPr>
            <a:spLocks noGrp="1"/>
          </p:cNvSpPr>
          <p:nvPr>
            <p:ph idx="1"/>
          </p:nvPr>
        </p:nvSpPr>
        <p:spPr>
          <a:xfrm>
            <a:off x="457200" y="2060575"/>
            <a:ext cx="8229600" cy="4065588"/>
          </a:xfrm>
        </p:spPr>
        <p:txBody>
          <a:bodyPr/>
          <a:lstStyle/>
          <a:p>
            <a:pPr>
              <a:buFont typeface="Wingdings" pitchFamily="2" charset="2"/>
              <a:buChar char="Ø"/>
              <a:defRPr/>
            </a:pPr>
            <a:r>
              <a:rPr lang="en-GB" sz="2000" dirty="0" smtClean="0">
                <a:solidFill>
                  <a:schemeClr val="accent6"/>
                </a:solidFill>
              </a:rPr>
              <a:t>To </a:t>
            </a:r>
            <a:r>
              <a:rPr lang="en-GB" sz="2000" dirty="0">
                <a:solidFill>
                  <a:schemeClr val="accent6"/>
                </a:solidFill>
              </a:rPr>
              <a:t>highlight to appropriate agencies individual children or young person who present a risk of serious harm to others; </a:t>
            </a:r>
          </a:p>
          <a:p>
            <a:pPr>
              <a:buFont typeface="Wingdings" pitchFamily="2" charset="2"/>
              <a:buChar char="Ø"/>
              <a:defRPr/>
            </a:pPr>
            <a:r>
              <a:rPr lang="en-GB" sz="2000" dirty="0">
                <a:solidFill>
                  <a:schemeClr val="accent6"/>
                </a:solidFill>
              </a:rPr>
              <a:t>To ensure that a relevant risk assessment is undertaken in relation to a child or young person considered to present a serious risk of harm to others; </a:t>
            </a:r>
          </a:p>
          <a:p>
            <a:pPr>
              <a:buFont typeface="Wingdings" pitchFamily="2" charset="2"/>
              <a:buChar char="Ø"/>
              <a:defRPr/>
            </a:pPr>
            <a:r>
              <a:rPr lang="en-GB" sz="2000" dirty="0">
                <a:solidFill>
                  <a:schemeClr val="accent6"/>
                </a:solidFill>
              </a:rPr>
              <a:t>To share information in a multi-agency forum about the level of risk of harm presented by a child or young person; </a:t>
            </a:r>
          </a:p>
          <a:p>
            <a:pPr>
              <a:buFont typeface="Wingdings" pitchFamily="2" charset="2"/>
              <a:buChar char="Ø"/>
              <a:defRPr/>
            </a:pPr>
            <a:r>
              <a:rPr lang="en-GB" sz="2000" dirty="0">
                <a:solidFill>
                  <a:schemeClr val="accent6"/>
                </a:solidFill>
              </a:rPr>
              <a:t>To clarify the nature of the harm and the individuals who may be at risk from a child or young person's behaviour; </a:t>
            </a:r>
          </a:p>
          <a:p>
            <a:pPr>
              <a:buFont typeface="Wingdings" pitchFamily="2" charset="2"/>
              <a:buChar char="Ø"/>
              <a:defRPr/>
            </a:pPr>
            <a:r>
              <a:rPr lang="en-GB" sz="2000" dirty="0">
                <a:solidFill>
                  <a:schemeClr val="accent6"/>
                </a:solidFill>
              </a:rPr>
              <a:t>To undertake scenario planning which considers the nature of risk in particular settings; </a:t>
            </a:r>
          </a:p>
          <a:p>
            <a:pPr>
              <a:buFont typeface="Wingdings" pitchFamily="2" charset="2"/>
              <a:buChar char="Ø"/>
              <a:defRPr/>
            </a:pPr>
            <a:endParaRPr lang="en-GB" sz="1800" dirty="0" smtClean="0">
              <a:solidFill>
                <a:schemeClr val="accent2"/>
              </a:solidFill>
            </a:endParaRPr>
          </a:p>
          <a:p>
            <a:pPr marL="0" indent="0" algn="ctr">
              <a:buFontTx/>
              <a:buNone/>
              <a:defRPr/>
            </a:pPr>
            <a:r>
              <a:rPr lang="en-GB" sz="2400" b="1" dirty="0" smtClean="0">
                <a:solidFill>
                  <a:schemeClr val="accent2"/>
                </a:solidFill>
              </a:rPr>
              <a:t> </a:t>
            </a:r>
          </a:p>
        </p:txBody>
      </p:sp>
      <p:sp>
        <p:nvSpPr>
          <p:cNvPr id="614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6149" name="AutoShape 115"/>
          <p:cNvSpPr>
            <a:spLocks noChangeArrowheads="1"/>
          </p:cNvSpPr>
          <p:nvPr/>
        </p:nvSpPr>
        <p:spPr bwMode="auto">
          <a:xfrm>
            <a:off x="467544" y="1484313"/>
            <a:ext cx="2700312" cy="43180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smtClean="0">
                <a:solidFill>
                  <a:srgbClr val="FFFFFF"/>
                </a:solidFill>
                <a:ea typeface="ＭＳ Ｐゴシック" pitchFamily="34" charset="-128"/>
              </a:rPr>
              <a:t>CARM Guidance</a:t>
            </a:r>
            <a:endParaRPr lang="en-GB" sz="2400" b="1" dirty="0">
              <a:solidFill>
                <a:srgbClr val="FFFFFF"/>
              </a:solidFill>
              <a:ea typeface="ＭＳ Ｐゴシック" pitchFamily="34" charset="-128"/>
            </a:endParaRPr>
          </a:p>
        </p:txBody>
      </p:sp>
      <p:pic>
        <p:nvPicPr>
          <p:cNvPr id="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671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solidFill>
            <a:schemeClr val="accent1"/>
          </a:solidFill>
        </p:spPr>
        <p:txBody>
          <a:bodyPr/>
          <a:lstStyle/>
          <a:p>
            <a:pPr algn="l">
              <a:lnSpc>
                <a:spcPct val="75000"/>
              </a:lnSpc>
            </a:pPr>
            <a:r>
              <a:rPr lang="en-GB" sz="3600" b="1" smtClean="0">
                <a:solidFill>
                  <a:schemeClr val="bg1"/>
                </a:solidFill>
                <a:latin typeface="Corbel" pitchFamily="34" charset="0"/>
              </a:rPr>
              <a:t>whole</a:t>
            </a:r>
            <a:r>
              <a:rPr lang="en-GB" sz="3600" b="1" smtClean="0">
                <a:latin typeface="Corbel" pitchFamily="34" charset="0"/>
              </a:rPr>
              <a:t> </a:t>
            </a:r>
            <a:r>
              <a:rPr lang="en-GB" sz="3600" b="1" smtClean="0">
                <a:solidFill>
                  <a:srgbClr val="00CCFF"/>
                </a:solidFill>
                <a:latin typeface="Corbel" pitchFamily="34" charset="0"/>
              </a:rPr>
              <a:t>system</a:t>
            </a:r>
            <a:br>
              <a:rPr lang="en-GB" sz="3600" b="1" smtClean="0">
                <a:solidFill>
                  <a:srgbClr val="00CCFF"/>
                </a:solidFill>
                <a:latin typeface="Corbel" pitchFamily="34" charset="0"/>
              </a:rPr>
            </a:br>
            <a:r>
              <a:rPr lang="en-GB" sz="3600" b="1" smtClean="0">
                <a:solidFill>
                  <a:srgbClr val="00CCFF"/>
                </a:solidFill>
                <a:latin typeface="Corbel" pitchFamily="34" charset="0"/>
              </a:rPr>
              <a:t>approach </a:t>
            </a:r>
          </a:p>
        </p:txBody>
      </p:sp>
      <p:sp>
        <p:nvSpPr>
          <p:cNvPr id="2" name="Content Placeholder 2"/>
          <p:cNvSpPr>
            <a:spLocks noGrp="1"/>
          </p:cNvSpPr>
          <p:nvPr>
            <p:ph idx="1"/>
          </p:nvPr>
        </p:nvSpPr>
        <p:spPr>
          <a:xfrm>
            <a:off x="457200" y="2060575"/>
            <a:ext cx="8229600" cy="4065588"/>
          </a:xfrm>
        </p:spPr>
        <p:txBody>
          <a:bodyPr/>
          <a:lstStyle/>
          <a:p>
            <a:pPr>
              <a:buFont typeface="Wingdings" pitchFamily="2" charset="2"/>
              <a:buChar char="Ø"/>
              <a:defRPr/>
            </a:pPr>
            <a:r>
              <a:rPr lang="en-GB" sz="2000" dirty="0" smtClean="0">
                <a:solidFill>
                  <a:schemeClr val="accent6"/>
                </a:solidFill>
              </a:rPr>
              <a:t>To </a:t>
            </a:r>
            <a:r>
              <a:rPr lang="en-GB" sz="2000" dirty="0">
                <a:solidFill>
                  <a:schemeClr val="accent6"/>
                </a:solidFill>
              </a:rPr>
              <a:t>identify safety factors which can reduce risk; </a:t>
            </a:r>
          </a:p>
          <a:p>
            <a:pPr>
              <a:buFont typeface="Wingdings" pitchFamily="2" charset="2"/>
              <a:buChar char="Ø"/>
              <a:defRPr/>
            </a:pPr>
            <a:r>
              <a:rPr lang="en-GB" sz="2000" dirty="0">
                <a:solidFill>
                  <a:schemeClr val="accent6"/>
                </a:solidFill>
              </a:rPr>
              <a:t>To implement risk management measures that are constructive and individualised, bearing in mind the principle of proportionality, the best interests of the individual as well as his/her age, physical and mental well-being and development and circumstances of the case; </a:t>
            </a:r>
          </a:p>
          <a:p>
            <a:pPr>
              <a:buFont typeface="Wingdings" pitchFamily="2" charset="2"/>
              <a:buChar char="Ø"/>
              <a:defRPr/>
            </a:pPr>
            <a:r>
              <a:rPr lang="en-GB" sz="2000" dirty="0">
                <a:solidFill>
                  <a:schemeClr val="accent6"/>
                </a:solidFill>
              </a:rPr>
              <a:t>To ensure that the young person's social, developmental and psychological needs should be addressed within the context of decisions about risk management strategies; and, </a:t>
            </a:r>
          </a:p>
          <a:p>
            <a:pPr>
              <a:buFont typeface="Wingdings" pitchFamily="2" charset="2"/>
              <a:buChar char="Ø"/>
              <a:defRPr/>
            </a:pPr>
            <a:r>
              <a:rPr lang="en-GB" sz="2000" dirty="0">
                <a:solidFill>
                  <a:schemeClr val="accent6"/>
                </a:solidFill>
              </a:rPr>
              <a:t>To ensure that, through the completion of risk assessment(s) and the linked development of risk management strategies, there is an appropriate multi-agency response to the child or young person's behaviour. </a:t>
            </a:r>
          </a:p>
          <a:p>
            <a:pPr>
              <a:buFont typeface="Wingdings" pitchFamily="2" charset="2"/>
              <a:buChar char="Ø"/>
              <a:defRPr/>
            </a:pPr>
            <a:endParaRPr lang="en-GB" sz="1800" dirty="0" smtClean="0">
              <a:solidFill>
                <a:schemeClr val="accent2"/>
              </a:solidFill>
            </a:endParaRPr>
          </a:p>
          <a:p>
            <a:pPr marL="0" indent="0" algn="ctr">
              <a:buFontTx/>
              <a:buNone/>
              <a:defRPr/>
            </a:pPr>
            <a:r>
              <a:rPr lang="en-GB" sz="2400" b="1" dirty="0" smtClean="0">
                <a:solidFill>
                  <a:schemeClr val="accent2"/>
                </a:solidFill>
              </a:rPr>
              <a:t> </a:t>
            </a:r>
          </a:p>
        </p:txBody>
      </p:sp>
      <p:sp>
        <p:nvSpPr>
          <p:cNvPr id="614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6149" name="AutoShape 115"/>
          <p:cNvSpPr>
            <a:spLocks noChangeArrowheads="1"/>
          </p:cNvSpPr>
          <p:nvPr/>
        </p:nvSpPr>
        <p:spPr bwMode="auto">
          <a:xfrm>
            <a:off x="467544" y="1484313"/>
            <a:ext cx="2700312" cy="43180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smtClean="0">
                <a:solidFill>
                  <a:srgbClr val="FFFFFF"/>
                </a:solidFill>
                <a:ea typeface="ＭＳ Ｐゴシック" pitchFamily="34" charset="-128"/>
              </a:rPr>
              <a:t>CARM Guidance</a:t>
            </a:r>
            <a:endParaRPr lang="en-GB" sz="2400" b="1" dirty="0">
              <a:solidFill>
                <a:srgbClr val="FFFFFF"/>
              </a:solidFill>
              <a:ea typeface="ＭＳ Ｐゴシック" pitchFamily="34" charset="-128"/>
            </a:endParaRPr>
          </a:p>
        </p:txBody>
      </p:sp>
      <p:pic>
        <p:nvPicPr>
          <p:cNvPr id="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481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solidFill>
            <a:schemeClr val="accent1"/>
          </a:solidFill>
        </p:spPr>
        <p:txBody>
          <a:bodyPr/>
          <a:lstStyle/>
          <a:p>
            <a:pPr algn="l">
              <a:lnSpc>
                <a:spcPct val="75000"/>
              </a:lnSpc>
            </a:pPr>
            <a:r>
              <a:rPr lang="en-GB" sz="3600" b="1" smtClean="0">
                <a:solidFill>
                  <a:schemeClr val="bg1"/>
                </a:solidFill>
                <a:latin typeface="Corbel" pitchFamily="34" charset="0"/>
              </a:rPr>
              <a:t>whole</a:t>
            </a:r>
            <a:r>
              <a:rPr lang="en-GB" sz="3600" b="1" smtClean="0">
                <a:latin typeface="Corbel" pitchFamily="34" charset="0"/>
              </a:rPr>
              <a:t> </a:t>
            </a:r>
            <a:r>
              <a:rPr lang="en-GB" sz="3600" b="1" smtClean="0">
                <a:solidFill>
                  <a:srgbClr val="00CCFF"/>
                </a:solidFill>
                <a:latin typeface="Corbel" pitchFamily="34" charset="0"/>
              </a:rPr>
              <a:t>system</a:t>
            </a:r>
            <a:br>
              <a:rPr lang="en-GB" sz="3600" b="1" smtClean="0">
                <a:solidFill>
                  <a:srgbClr val="00CCFF"/>
                </a:solidFill>
                <a:latin typeface="Corbel" pitchFamily="34" charset="0"/>
              </a:rPr>
            </a:br>
            <a:r>
              <a:rPr lang="en-GB" sz="3600" b="1" smtClean="0">
                <a:solidFill>
                  <a:srgbClr val="00CCFF"/>
                </a:solidFill>
                <a:latin typeface="Corbel" pitchFamily="34" charset="0"/>
              </a:rPr>
              <a:t>approach </a:t>
            </a:r>
          </a:p>
        </p:txBody>
      </p:sp>
      <p:sp>
        <p:nvSpPr>
          <p:cNvPr id="2" name="Content Placeholder 2"/>
          <p:cNvSpPr>
            <a:spLocks noGrp="1"/>
          </p:cNvSpPr>
          <p:nvPr>
            <p:ph idx="1"/>
          </p:nvPr>
        </p:nvSpPr>
        <p:spPr>
          <a:xfrm>
            <a:off x="457200" y="2060575"/>
            <a:ext cx="8229600" cy="4065588"/>
          </a:xfrm>
        </p:spPr>
        <p:txBody>
          <a:bodyPr/>
          <a:lstStyle/>
          <a:p>
            <a:pPr marL="0" indent="0">
              <a:buNone/>
              <a:defRPr/>
            </a:pPr>
            <a:r>
              <a:rPr lang="en-GB" sz="2000" dirty="0">
                <a:solidFill>
                  <a:schemeClr val="accent6"/>
                </a:solidFill>
              </a:rPr>
              <a:t>C</a:t>
            </a:r>
            <a:r>
              <a:rPr lang="en-GB" sz="2000" dirty="0" smtClean="0">
                <a:solidFill>
                  <a:schemeClr val="accent6"/>
                </a:solidFill>
              </a:rPr>
              <a:t>are </a:t>
            </a:r>
            <a:r>
              <a:rPr lang="en-GB" sz="2000" dirty="0">
                <a:solidFill>
                  <a:schemeClr val="accent6"/>
                </a:solidFill>
              </a:rPr>
              <a:t>and risk management processes </a:t>
            </a:r>
            <a:r>
              <a:rPr lang="en-GB" sz="2000" dirty="0" smtClean="0">
                <a:solidFill>
                  <a:schemeClr val="accent6"/>
                </a:solidFill>
              </a:rPr>
              <a:t>need to </a:t>
            </a:r>
            <a:r>
              <a:rPr lang="en-GB" sz="2000" dirty="0">
                <a:solidFill>
                  <a:schemeClr val="accent6"/>
                </a:solidFill>
              </a:rPr>
              <a:t>be supplemented and </a:t>
            </a:r>
            <a:r>
              <a:rPr lang="en-GB" sz="2000" dirty="0" smtClean="0">
                <a:solidFill>
                  <a:schemeClr val="accent6"/>
                </a:solidFill>
              </a:rPr>
              <a:t> strengthened </a:t>
            </a:r>
            <a:r>
              <a:rPr lang="en-GB" sz="2000" dirty="0">
                <a:solidFill>
                  <a:schemeClr val="accent6"/>
                </a:solidFill>
              </a:rPr>
              <a:t>by local </a:t>
            </a:r>
            <a:r>
              <a:rPr lang="en-GB" sz="2000" dirty="0" smtClean="0">
                <a:solidFill>
                  <a:schemeClr val="accent6"/>
                </a:solidFill>
              </a:rPr>
              <a:t>or </a:t>
            </a:r>
            <a:r>
              <a:rPr lang="en-GB" sz="2000" dirty="0">
                <a:solidFill>
                  <a:schemeClr val="accent6"/>
                </a:solidFill>
              </a:rPr>
              <a:t>inter-authority training for practitioners that addresses: </a:t>
            </a:r>
            <a:endParaRPr lang="en-GB" sz="2000" dirty="0" smtClean="0">
              <a:solidFill>
                <a:schemeClr val="accent6"/>
              </a:solidFill>
            </a:endParaRPr>
          </a:p>
          <a:p>
            <a:pPr marL="0" indent="0">
              <a:buNone/>
              <a:defRPr/>
            </a:pPr>
            <a:endParaRPr lang="en-GB" sz="2000" dirty="0">
              <a:solidFill>
                <a:schemeClr val="accent6"/>
              </a:solidFill>
            </a:endParaRPr>
          </a:p>
          <a:p>
            <a:pPr>
              <a:buFont typeface="Wingdings" pitchFamily="2" charset="2"/>
              <a:buChar char="Ø"/>
              <a:defRPr/>
            </a:pPr>
            <a:r>
              <a:rPr lang="en-GB" sz="2000" dirty="0">
                <a:solidFill>
                  <a:schemeClr val="accent6"/>
                </a:solidFill>
              </a:rPr>
              <a:t>awareness of local care and risk management processes and how universal services can work with children and young people in a risk management context; </a:t>
            </a:r>
          </a:p>
          <a:p>
            <a:pPr>
              <a:buFont typeface="Wingdings" pitchFamily="2" charset="2"/>
              <a:buChar char="Ø"/>
              <a:defRPr/>
            </a:pPr>
            <a:r>
              <a:rPr lang="en-GB" sz="2000" dirty="0">
                <a:solidFill>
                  <a:schemeClr val="accent6"/>
                </a:solidFill>
              </a:rPr>
              <a:t>assessment of young people who present a risk of serious harm; and, </a:t>
            </a:r>
          </a:p>
          <a:p>
            <a:pPr>
              <a:buFont typeface="Wingdings" pitchFamily="2" charset="2"/>
              <a:buChar char="Ø"/>
              <a:defRPr/>
            </a:pPr>
            <a:r>
              <a:rPr lang="en-GB" sz="2000" dirty="0">
                <a:solidFill>
                  <a:schemeClr val="accent6"/>
                </a:solidFill>
              </a:rPr>
              <a:t>intervention work with young people who present a risk of serious harm. </a:t>
            </a:r>
          </a:p>
          <a:p>
            <a:pPr marL="0" indent="0">
              <a:buFontTx/>
              <a:buNone/>
              <a:defRPr/>
            </a:pPr>
            <a:endParaRPr lang="en-GB" sz="1800" dirty="0" smtClean="0">
              <a:solidFill>
                <a:schemeClr val="accent2"/>
              </a:solidFill>
            </a:endParaRPr>
          </a:p>
          <a:p>
            <a:pPr marL="0" indent="0" algn="ctr">
              <a:buFontTx/>
              <a:buNone/>
              <a:defRPr/>
            </a:pPr>
            <a:r>
              <a:rPr lang="en-GB" sz="2400" b="1" dirty="0" smtClean="0">
                <a:solidFill>
                  <a:schemeClr val="accent2"/>
                </a:solidFill>
              </a:rPr>
              <a:t> </a:t>
            </a:r>
          </a:p>
        </p:txBody>
      </p:sp>
      <p:sp>
        <p:nvSpPr>
          <p:cNvPr id="614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6149" name="AutoShape 115"/>
          <p:cNvSpPr>
            <a:spLocks noChangeArrowheads="1"/>
          </p:cNvSpPr>
          <p:nvPr/>
        </p:nvSpPr>
        <p:spPr bwMode="auto">
          <a:xfrm>
            <a:off x="467544" y="1484313"/>
            <a:ext cx="2700312" cy="43180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smtClean="0">
                <a:solidFill>
                  <a:srgbClr val="FFFFFF"/>
                </a:solidFill>
                <a:ea typeface="ＭＳ Ｐゴシック" pitchFamily="34" charset="-128"/>
              </a:rPr>
              <a:t>CARM Guidance</a:t>
            </a:r>
            <a:endParaRPr lang="en-GB" sz="2400" b="1" dirty="0">
              <a:solidFill>
                <a:srgbClr val="FFFFFF"/>
              </a:solidFill>
              <a:ea typeface="ＭＳ Ｐゴシック" pitchFamily="34" charset="-128"/>
            </a:endParaRPr>
          </a:p>
        </p:txBody>
      </p:sp>
      <p:pic>
        <p:nvPicPr>
          <p:cNvPr id="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155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468313" y="223838"/>
            <a:ext cx="8440737"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a:solidFill>
                  <a:srgbClr val="FFFFFF"/>
                </a:solidFill>
                <a:latin typeface="Corbel" pitchFamily="34" charset="0"/>
                <a:ea typeface="ＭＳ Ｐゴシック" pitchFamily="34" charset="-128"/>
              </a:rPr>
              <a:t>whole</a:t>
            </a:r>
            <a:r>
              <a:rPr lang="en-GB" sz="3600" b="1">
                <a:solidFill>
                  <a:srgbClr val="000000"/>
                </a:solidFill>
                <a:latin typeface="Corbel" pitchFamily="34" charset="0"/>
                <a:ea typeface="ＭＳ Ｐゴシック" pitchFamily="34" charset="-128"/>
              </a:rPr>
              <a:t> </a:t>
            </a:r>
            <a:r>
              <a:rPr lang="en-GB" sz="3600" b="1">
                <a:solidFill>
                  <a:srgbClr val="00CCFF"/>
                </a:solidFill>
                <a:latin typeface="Corbel" pitchFamily="34" charset="0"/>
                <a:ea typeface="ＭＳ Ｐゴシック" pitchFamily="34" charset="-128"/>
              </a:rPr>
              <a:t>system</a:t>
            </a:r>
            <a:br>
              <a:rPr lang="en-GB" sz="3600" b="1">
                <a:solidFill>
                  <a:srgbClr val="00CCFF"/>
                </a:solidFill>
                <a:latin typeface="Corbel" pitchFamily="34" charset="0"/>
                <a:ea typeface="ＭＳ Ｐゴシック" pitchFamily="34" charset="-128"/>
              </a:rPr>
            </a:br>
            <a:r>
              <a:rPr lang="en-GB" sz="3600" b="1">
                <a:solidFill>
                  <a:srgbClr val="00CCFF"/>
                </a:solidFill>
                <a:latin typeface="Corbel" pitchFamily="34" charset="0"/>
                <a:ea typeface="ＭＳ Ｐゴシック" pitchFamily="34" charset="-128"/>
              </a:rPr>
              <a:t>approach </a:t>
            </a:r>
          </a:p>
        </p:txBody>
      </p:sp>
      <p:sp>
        <p:nvSpPr>
          <p:cNvPr id="12292" name="Rectangle 6"/>
          <p:cNvSpPr>
            <a:spLocks noChangeArrowheads="1"/>
          </p:cNvSpPr>
          <p:nvPr/>
        </p:nvSpPr>
        <p:spPr bwMode="auto">
          <a:xfrm>
            <a:off x="236538" y="6515100"/>
            <a:ext cx="8713787" cy="1444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t>
            </a:r>
            <a:br>
              <a:rPr lang="en-GB" sz="4000">
                <a:solidFill>
                  <a:srgbClr val="000000"/>
                </a:solidFill>
                <a:ea typeface="ＭＳ Ｐゴシック" pitchFamily="34" charset="-128"/>
              </a:rPr>
            </a:br>
            <a:endParaRPr lang="en-GB" sz="4000">
              <a:solidFill>
                <a:srgbClr val="000000"/>
              </a:solidFill>
              <a:ea typeface="ＭＳ Ｐゴシック" pitchFamily="34" charset="-128"/>
            </a:endParaRPr>
          </a:p>
        </p:txBody>
      </p:sp>
      <p:sp>
        <p:nvSpPr>
          <p:cNvPr id="12293" name="Rectangle 7"/>
          <p:cNvSpPr>
            <a:spLocks noChangeArrowheads="1"/>
          </p:cNvSpPr>
          <p:nvPr/>
        </p:nvSpPr>
        <p:spPr bwMode="auto">
          <a:xfrm rot="10800000" flipV="1">
            <a:off x="2700338" y="836613"/>
            <a:ext cx="1511300"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3" name="Rectangle 2"/>
          <p:cNvSpPr/>
          <p:nvPr/>
        </p:nvSpPr>
        <p:spPr>
          <a:xfrm>
            <a:off x="468313" y="1757774"/>
            <a:ext cx="7992119" cy="739754"/>
          </a:xfrm>
          <a:prstGeom prst="rect">
            <a:avLst/>
          </a:prstGeom>
        </p:spPr>
        <p:txBody>
          <a:bodyPr wrap="square">
            <a:spAutoFit/>
          </a:bodyPr>
          <a:lstStyle/>
          <a:p>
            <a:pPr marR="0" lvl="0" defTabSz="914400" eaLnBrk="0" fontAlgn="base" latinLnBrk="0" hangingPunct="0">
              <a:lnSpc>
                <a:spcPct val="150000"/>
              </a:lnSpc>
              <a:spcBef>
                <a:spcPct val="20000"/>
              </a:spcBef>
              <a:spcAft>
                <a:spcPct val="0"/>
              </a:spcAft>
              <a:buClrTx/>
              <a:buSzTx/>
              <a:tabLst>
                <a:tab pos="984250" algn="l"/>
              </a:tabLst>
              <a:defRPr/>
            </a:pPr>
            <a:endParaRPr kumimoji="0" lang="en-GB" sz="3200" b="0" i="0" u="none" strike="noStrike" kern="0" cap="none" spc="0" normalizeH="0" baseline="0" noProof="0" dirty="0" smtClean="0">
              <a:ln>
                <a:noFill/>
              </a:ln>
              <a:solidFill>
                <a:srgbClr val="676767"/>
              </a:solidFill>
              <a:effectLst/>
              <a:uLnTx/>
              <a:uFillTx/>
            </a:endParaRPr>
          </a:p>
        </p:txBody>
      </p:sp>
      <p:grpSp>
        <p:nvGrpSpPr>
          <p:cNvPr id="8" name="Group 7"/>
          <p:cNvGrpSpPr/>
          <p:nvPr/>
        </p:nvGrpSpPr>
        <p:grpSpPr>
          <a:xfrm>
            <a:off x="468313" y="1484784"/>
            <a:ext cx="8440737" cy="4248472"/>
            <a:chOff x="459145" y="2707519"/>
            <a:chExt cx="2261786" cy="1409017"/>
          </a:xfrm>
        </p:grpSpPr>
        <p:sp>
          <p:nvSpPr>
            <p:cNvPr id="9" name="Rectangle 8"/>
            <p:cNvSpPr/>
            <p:nvPr/>
          </p:nvSpPr>
          <p:spPr>
            <a:xfrm>
              <a:off x="459145" y="2707519"/>
              <a:ext cx="2261786" cy="1409017"/>
            </a:xfrm>
            <a:prstGeom prst="rect">
              <a:avLst/>
            </a:prstGeom>
            <a:solidFill>
              <a:srgbClr val="4BACC6">
                <a:lumMod val="40000"/>
                <a:lumOff val="6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TextBox 9"/>
            <p:cNvSpPr txBox="1"/>
            <p:nvPr/>
          </p:nvSpPr>
          <p:spPr>
            <a:xfrm>
              <a:off x="1459187" y="2811864"/>
              <a:ext cx="1179239" cy="111414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4BACC6">
                      <a:lumMod val="75000"/>
                    </a:srgbClr>
                  </a:solidFill>
                  <a:effectLst/>
                  <a:uLnTx/>
                  <a:uFillTx/>
                </a:rPr>
                <a:t>In 2012-13,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smtClean="0">
                  <a:ln>
                    <a:noFill/>
                  </a:ln>
                  <a:solidFill>
                    <a:srgbClr val="4BACC6">
                      <a:lumMod val="75000"/>
                    </a:srgbClr>
                  </a:solidFill>
                  <a:effectLst/>
                  <a:uLnTx/>
                  <a:uFillTx/>
                </a:rPr>
                <a:t>4% of 8-17 year olds or 1 in 25 were found to have committed a crime or offence</a:t>
              </a:r>
              <a:endParaRPr kumimoji="0" lang="en-GB" sz="3600" b="0" i="0" u="none" strike="noStrike" kern="0" cap="none" spc="0" normalizeH="0" baseline="0" noProof="0" dirty="0">
                <a:ln>
                  <a:noFill/>
                </a:ln>
                <a:solidFill>
                  <a:sysClr val="windowText" lastClr="000000"/>
                </a:solidFill>
                <a:effectLst/>
                <a:uLnTx/>
                <a:uFillTx/>
              </a:endParaRPr>
            </a:p>
          </p:txBody>
        </p:sp>
        <p:grpSp>
          <p:nvGrpSpPr>
            <p:cNvPr id="11" name="Group 10"/>
            <p:cNvGrpSpPr/>
            <p:nvPr/>
          </p:nvGrpSpPr>
          <p:grpSpPr>
            <a:xfrm>
              <a:off x="519822" y="2796376"/>
              <a:ext cx="843475" cy="1178398"/>
              <a:chOff x="519822" y="2796376"/>
              <a:chExt cx="843475" cy="1178398"/>
            </a:xfrm>
          </p:grpSpPr>
          <p:grpSp>
            <p:nvGrpSpPr>
              <p:cNvPr id="12" name="Group 11"/>
              <p:cNvGrpSpPr/>
              <p:nvPr/>
            </p:nvGrpSpPr>
            <p:grpSpPr>
              <a:xfrm>
                <a:off x="519822" y="2796376"/>
                <a:ext cx="834003" cy="246203"/>
                <a:chOff x="539295" y="2473250"/>
                <a:chExt cx="834003" cy="246203"/>
              </a:xfrm>
            </p:grpSpPr>
            <p:pic>
              <p:nvPicPr>
                <p:cNvPr id="37" name="Picture 4" descr="http://upload.wikimedia.org/wikipedia/commons/thumb/d/d8/Person_icon_BLACK-01.svg/721px-Person_icon_BLACK-01.svg.png"/>
                <p:cNvPicPr>
                  <a:picLocks noChangeAspect="1" noChangeArrowheads="1"/>
                </p:cNvPicPr>
                <p:nvPr/>
              </p:nvPicPr>
              <p:blipFill>
                <a:blip r:embed="rId4" cstate="print">
                  <a:duotone>
                    <a:srgbClr val="F7964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39295" y="2473250"/>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82552" y="2473250"/>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5809" y="2473250"/>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69066" y="2473250"/>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12323" y="2473250"/>
                  <a:ext cx="260975" cy="246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519822" y="3029425"/>
                <a:ext cx="843475" cy="246203"/>
                <a:chOff x="526196" y="2736805"/>
                <a:chExt cx="843475" cy="246203"/>
              </a:xfrm>
            </p:grpSpPr>
            <p:pic>
              <p:nvPicPr>
                <p:cNvPr id="32"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78925"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2182"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65439"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08696"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26196" y="2736805"/>
                  <a:ext cx="260975" cy="246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19822" y="3262474"/>
                <a:ext cx="843475" cy="246203"/>
                <a:chOff x="526196" y="2736805"/>
                <a:chExt cx="843475" cy="246203"/>
              </a:xfrm>
            </p:grpSpPr>
            <p:pic>
              <p:nvPicPr>
                <p:cNvPr id="27"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78925"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2182"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65439"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08696"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26196" y="2736805"/>
                  <a:ext cx="260975" cy="246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519822" y="3495523"/>
                <a:ext cx="843475" cy="246203"/>
                <a:chOff x="526196" y="2736805"/>
                <a:chExt cx="843475" cy="246203"/>
              </a:xfrm>
            </p:grpSpPr>
            <p:pic>
              <p:nvPicPr>
                <p:cNvPr id="22"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78925"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2182"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65439"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08696"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26196" y="2736805"/>
                  <a:ext cx="260975" cy="246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19822" y="3728571"/>
                <a:ext cx="843475" cy="246203"/>
                <a:chOff x="526196" y="2736805"/>
                <a:chExt cx="843475" cy="246203"/>
              </a:xfrm>
            </p:grpSpPr>
            <p:pic>
              <p:nvPicPr>
                <p:cNvPr id="17"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78925"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2182"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65439"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108696" y="2736805"/>
                  <a:ext cx="260975" cy="24620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upload.wikimedia.org/wikipedia/commons/thumb/d/d8/Person_icon_BLACK-01.svg/721px-Person_icon_BLACK-01.svg.png"/>
                <p:cNvPicPr>
                  <a:picLocks noChangeAspect="1" noChangeArrowheads="1"/>
                </p:cNvPicPr>
                <p:nvPr/>
              </p:nvPicPr>
              <p:blipFill>
                <a:blip r:embed="rId4" cstate="print">
                  <a:duotone>
                    <a:srgbClr val="4BACC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26196" y="2736805"/>
                  <a:ext cx="260975" cy="246203"/>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753801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468313" y="223838"/>
            <a:ext cx="8440737"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a:solidFill>
                  <a:srgbClr val="FFFFFF"/>
                </a:solidFill>
                <a:latin typeface="Corbel" pitchFamily="34" charset="0"/>
                <a:ea typeface="ＭＳ Ｐゴシック" pitchFamily="34" charset="-128"/>
              </a:rPr>
              <a:t>whole</a:t>
            </a:r>
            <a:r>
              <a:rPr lang="en-GB" sz="3600" b="1">
                <a:solidFill>
                  <a:srgbClr val="000000"/>
                </a:solidFill>
                <a:latin typeface="Corbel" pitchFamily="34" charset="0"/>
                <a:ea typeface="ＭＳ Ｐゴシック" pitchFamily="34" charset="-128"/>
              </a:rPr>
              <a:t> </a:t>
            </a:r>
            <a:r>
              <a:rPr lang="en-GB" sz="3600" b="1">
                <a:solidFill>
                  <a:srgbClr val="00CCFF"/>
                </a:solidFill>
                <a:latin typeface="Corbel" pitchFamily="34" charset="0"/>
                <a:ea typeface="ＭＳ Ｐゴシック" pitchFamily="34" charset="-128"/>
              </a:rPr>
              <a:t>system</a:t>
            </a:r>
            <a:br>
              <a:rPr lang="en-GB" sz="3600" b="1">
                <a:solidFill>
                  <a:srgbClr val="00CCFF"/>
                </a:solidFill>
                <a:latin typeface="Corbel" pitchFamily="34" charset="0"/>
                <a:ea typeface="ＭＳ Ｐゴシック" pitchFamily="34" charset="-128"/>
              </a:rPr>
            </a:br>
            <a:r>
              <a:rPr lang="en-GB" sz="3600" b="1">
                <a:solidFill>
                  <a:srgbClr val="00CCFF"/>
                </a:solidFill>
                <a:latin typeface="Corbel" pitchFamily="34" charset="0"/>
                <a:ea typeface="ＭＳ Ｐゴシック" pitchFamily="34" charset="-128"/>
              </a:rPr>
              <a:t>approach </a:t>
            </a:r>
          </a:p>
        </p:txBody>
      </p:sp>
      <p:sp>
        <p:nvSpPr>
          <p:cNvPr id="12292" name="Rectangle 6"/>
          <p:cNvSpPr>
            <a:spLocks noChangeArrowheads="1"/>
          </p:cNvSpPr>
          <p:nvPr/>
        </p:nvSpPr>
        <p:spPr bwMode="auto">
          <a:xfrm>
            <a:off x="236538" y="6515100"/>
            <a:ext cx="8713787" cy="1444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t>
            </a:r>
            <a:br>
              <a:rPr lang="en-GB" sz="4000">
                <a:solidFill>
                  <a:srgbClr val="000000"/>
                </a:solidFill>
                <a:ea typeface="ＭＳ Ｐゴシック" pitchFamily="34" charset="-128"/>
              </a:rPr>
            </a:br>
            <a:endParaRPr lang="en-GB" sz="4000">
              <a:solidFill>
                <a:srgbClr val="000000"/>
              </a:solidFill>
              <a:ea typeface="ＭＳ Ｐゴシック" pitchFamily="34" charset="-128"/>
            </a:endParaRPr>
          </a:p>
        </p:txBody>
      </p:sp>
      <p:sp>
        <p:nvSpPr>
          <p:cNvPr id="12293" name="Rectangle 7"/>
          <p:cNvSpPr>
            <a:spLocks noChangeArrowheads="1"/>
          </p:cNvSpPr>
          <p:nvPr/>
        </p:nvSpPr>
        <p:spPr bwMode="auto">
          <a:xfrm rot="10800000" flipV="1">
            <a:off x="2700338" y="836613"/>
            <a:ext cx="1511300"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4" y="1366838"/>
            <a:ext cx="8440736" cy="436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630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468313" y="223838"/>
            <a:ext cx="8440737"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a:solidFill>
                  <a:srgbClr val="FFFFFF"/>
                </a:solidFill>
                <a:latin typeface="Corbel" pitchFamily="34" charset="0"/>
                <a:ea typeface="ＭＳ Ｐゴシック" pitchFamily="34" charset="-128"/>
              </a:rPr>
              <a:t>whole</a:t>
            </a:r>
            <a:r>
              <a:rPr lang="en-GB" sz="3600" b="1">
                <a:solidFill>
                  <a:srgbClr val="000000"/>
                </a:solidFill>
                <a:latin typeface="Corbel" pitchFamily="34" charset="0"/>
                <a:ea typeface="ＭＳ Ｐゴシック" pitchFamily="34" charset="-128"/>
              </a:rPr>
              <a:t> </a:t>
            </a:r>
            <a:r>
              <a:rPr lang="en-GB" sz="3600" b="1">
                <a:solidFill>
                  <a:srgbClr val="00CCFF"/>
                </a:solidFill>
                <a:latin typeface="Corbel" pitchFamily="34" charset="0"/>
                <a:ea typeface="ＭＳ Ｐゴシック" pitchFamily="34" charset="-128"/>
              </a:rPr>
              <a:t>system</a:t>
            </a:r>
            <a:br>
              <a:rPr lang="en-GB" sz="3600" b="1">
                <a:solidFill>
                  <a:srgbClr val="00CCFF"/>
                </a:solidFill>
                <a:latin typeface="Corbel" pitchFamily="34" charset="0"/>
                <a:ea typeface="ＭＳ Ｐゴシック" pitchFamily="34" charset="-128"/>
              </a:rPr>
            </a:br>
            <a:r>
              <a:rPr lang="en-GB" sz="3600" b="1">
                <a:solidFill>
                  <a:srgbClr val="00CCFF"/>
                </a:solidFill>
                <a:latin typeface="Corbel" pitchFamily="34" charset="0"/>
                <a:ea typeface="ＭＳ Ｐゴシック" pitchFamily="34" charset="-128"/>
              </a:rPr>
              <a:t>approach </a:t>
            </a:r>
          </a:p>
        </p:txBody>
      </p:sp>
      <p:sp>
        <p:nvSpPr>
          <p:cNvPr id="12292" name="Rectangle 6"/>
          <p:cNvSpPr>
            <a:spLocks noChangeArrowheads="1"/>
          </p:cNvSpPr>
          <p:nvPr/>
        </p:nvSpPr>
        <p:spPr bwMode="auto">
          <a:xfrm>
            <a:off x="236538" y="6515100"/>
            <a:ext cx="8713787" cy="1444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t>
            </a:r>
            <a:br>
              <a:rPr lang="en-GB" sz="4000">
                <a:solidFill>
                  <a:srgbClr val="000000"/>
                </a:solidFill>
                <a:ea typeface="ＭＳ Ｐゴシック" pitchFamily="34" charset="-128"/>
              </a:rPr>
            </a:br>
            <a:endParaRPr lang="en-GB" sz="4000">
              <a:solidFill>
                <a:srgbClr val="000000"/>
              </a:solidFill>
              <a:ea typeface="ＭＳ Ｐゴシック" pitchFamily="34" charset="-128"/>
            </a:endParaRPr>
          </a:p>
        </p:txBody>
      </p:sp>
      <p:sp>
        <p:nvSpPr>
          <p:cNvPr id="12293" name="Rectangle 7"/>
          <p:cNvSpPr>
            <a:spLocks noChangeArrowheads="1"/>
          </p:cNvSpPr>
          <p:nvPr/>
        </p:nvSpPr>
        <p:spPr bwMode="auto">
          <a:xfrm rot="10800000" flipV="1">
            <a:off x="2700338" y="836613"/>
            <a:ext cx="1511300"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366838"/>
            <a:ext cx="8440737" cy="4366417"/>
          </a:xfrm>
          <a:prstGeom prst="rect">
            <a:avLst/>
          </a:prstGeom>
          <a:noFill/>
          <a:ln>
            <a:noFill/>
          </a:ln>
        </p:spPr>
      </p:pic>
    </p:spTree>
    <p:extLst>
      <p:ext uri="{BB962C8B-B14F-4D97-AF65-F5344CB8AC3E}">
        <p14:creationId xmlns:p14="http://schemas.microsoft.com/office/powerpoint/2010/main" val="1716062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20688" y="260350"/>
            <a:ext cx="8229600" cy="1143000"/>
          </a:xfrm>
        </p:spPr>
        <p:txBody>
          <a:bodyPr/>
          <a:lstStyle/>
          <a:p>
            <a:endParaRPr lang="en-US" smtClean="0"/>
          </a:p>
        </p:txBody>
      </p:sp>
      <p:sp>
        <p:nvSpPr>
          <p:cNvPr id="24579" name="Rectangle 3"/>
          <p:cNvSpPr>
            <a:spLocks noGrp="1" noChangeArrowheads="1"/>
          </p:cNvSpPr>
          <p:nvPr>
            <p:ph type="body" idx="4294967295"/>
          </p:nvPr>
        </p:nvSpPr>
        <p:spPr>
          <a:xfrm>
            <a:off x="1476375" y="1020763"/>
            <a:ext cx="8229600" cy="4525962"/>
          </a:xfrm>
        </p:spPr>
        <p:txBody>
          <a:bodyPr/>
          <a:lstStyle/>
          <a:p>
            <a:pPr>
              <a:buFontTx/>
              <a:buNone/>
            </a:pPr>
            <a:r>
              <a:rPr lang="en-GB" smtClean="0"/>
              <a:t>             </a:t>
            </a:r>
          </a:p>
          <a:p>
            <a:pPr>
              <a:buFontTx/>
              <a:buNone/>
            </a:pPr>
            <a:endParaRPr lang="en-GB" smtClean="0"/>
          </a:p>
          <a:p>
            <a:pPr>
              <a:buFontTx/>
              <a:buNone/>
            </a:pPr>
            <a:r>
              <a:rPr lang="en-GB" smtClean="0"/>
              <a:t>               </a:t>
            </a:r>
          </a:p>
        </p:txBody>
      </p:sp>
      <p:pic>
        <p:nvPicPr>
          <p:cNvPr id="24580" name="Picture 4" descr="Safer Scotlan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457200" y="274638"/>
            <a:ext cx="8229600"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a:solidFill>
                  <a:srgbClr val="FFFFFF"/>
                </a:solidFill>
                <a:latin typeface="Corbel" pitchFamily="34" charset="0"/>
                <a:ea typeface="ＭＳ Ｐゴシック" pitchFamily="34" charset="-128"/>
              </a:rPr>
              <a:t>whole</a:t>
            </a:r>
            <a:r>
              <a:rPr lang="en-GB" sz="3600" b="1">
                <a:solidFill>
                  <a:srgbClr val="000000"/>
                </a:solidFill>
                <a:latin typeface="Corbel" pitchFamily="34" charset="0"/>
                <a:ea typeface="ＭＳ Ｐゴシック" pitchFamily="34" charset="-128"/>
              </a:rPr>
              <a:t> </a:t>
            </a:r>
            <a:r>
              <a:rPr lang="en-GB" sz="3600" b="1">
                <a:solidFill>
                  <a:srgbClr val="00CCFF"/>
                </a:solidFill>
                <a:latin typeface="Corbel" pitchFamily="34" charset="0"/>
                <a:ea typeface="ＭＳ Ｐゴシック" pitchFamily="34" charset="-128"/>
              </a:rPr>
              <a:t>system</a:t>
            </a:r>
            <a:br>
              <a:rPr lang="en-GB" sz="3600" b="1">
                <a:solidFill>
                  <a:srgbClr val="00CCFF"/>
                </a:solidFill>
                <a:latin typeface="Corbel" pitchFamily="34" charset="0"/>
                <a:ea typeface="ＭＳ Ｐゴシック" pitchFamily="34" charset="-128"/>
              </a:rPr>
            </a:br>
            <a:r>
              <a:rPr lang="en-GB" sz="3600" b="1">
                <a:solidFill>
                  <a:srgbClr val="00CCFF"/>
                </a:solidFill>
                <a:latin typeface="Corbel" pitchFamily="34" charset="0"/>
                <a:ea typeface="ＭＳ Ｐゴシック" pitchFamily="34" charset="-128"/>
              </a:rPr>
              <a:t>approach </a:t>
            </a:r>
          </a:p>
        </p:txBody>
      </p:sp>
      <p:sp>
        <p:nvSpPr>
          <p:cNvPr id="10246" name="Rectangle 6"/>
          <p:cNvSpPr>
            <a:spLocks noChangeArrowheads="1"/>
          </p:cNvSpPr>
          <p:nvPr/>
        </p:nvSpPr>
        <p:spPr bwMode="auto">
          <a:xfrm>
            <a:off x="179388" y="6453188"/>
            <a:ext cx="8713787"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t>
            </a:r>
            <a:br>
              <a:rPr lang="en-GB" sz="4000">
                <a:solidFill>
                  <a:srgbClr val="000000"/>
                </a:solidFill>
                <a:ea typeface="ＭＳ Ｐゴシック" pitchFamily="34" charset="-128"/>
              </a:rPr>
            </a:br>
            <a:endParaRPr lang="en-GB" sz="4000">
              <a:solidFill>
                <a:srgbClr val="000000"/>
              </a:solidFill>
              <a:ea typeface="ＭＳ Ｐゴシック" pitchFamily="34" charset="-128"/>
            </a:endParaRPr>
          </a:p>
        </p:txBody>
      </p:sp>
      <p:sp>
        <p:nvSpPr>
          <p:cNvPr id="10247"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graphicFrame>
        <p:nvGraphicFramePr>
          <p:cNvPr id="24584" name="Chart 9"/>
          <p:cNvGraphicFramePr>
            <a:graphicFrameLocks/>
          </p:cNvGraphicFramePr>
          <p:nvPr/>
        </p:nvGraphicFramePr>
        <p:xfrm>
          <a:off x="406400" y="1366838"/>
          <a:ext cx="8331200" cy="4416425"/>
        </p:xfrm>
        <a:graphic>
          <a:graphicData uri="http://schemas.openxmlformats.org/presentationml/2006/ole">
            <mc:AlternateContent xmlns:mc="http://schemas.openxmlformats.org/markup-compatibility/2006">
              <mc:Choice xmlns:v="urn:schemas-microsoft-com:vml" Requires="v">
                <p:oleObj spid="_x0000_s1064" r:id="rId6" imgW="8327858" imgH="4419983" progId="Excel.Chart.8">
                  <p:embed/>
                </p:oleObj>
              </mc:Choice>
              <mc:Fallback>
                <p:oleObj r:id="rId6" imgW="8327858" imgH="4419983"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00" y="1366838"/>
                        <a:ext cx="83312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Chart 10"/>
          <p:cNvGraphicFramePr>
            <a:graphicFrameLocks/>
          </p:cNvGraphicFramePr>
          <p:nvPr>
            <p:extLst>
              <p:ext uri="{D42A27DB-BD31-4B8C-83A1-F6EECF244321}">
                <p14:modId xmlns:p14="http://schemas.microsoft.com/office/powerpoint/2010/main" val="1353690112"/>
              </p:ext>
            </p:extLst>
          </p:nvPr>
        </p:nvGraphicFramePr>
        <p:xfrm>
          <a:off x="461963" y="1506538"/>
          <a:ext cx="8148637" cy="4492625"/>
        </p:xfrm>
        <a:graphic>
          <a:graphicData uri="http://schemas.openxmlformats.org/presentationml/2006/ole">
            <mc:AlternateContent xmlns:mc="http://schemas.openxmlformats.org/markup-compatibility/2006">
              <mc:Choice xmlns:v="urn:schemas-microsoft-com:vml" Requires="v">
                <p:oleObj spid="_x0000_s1065" r:id="rId9" imgW="8144962" imgH="4493141" progId="Excel.Chart.8">
                  <p:embed/>
                </p:oleObj>
              </mc:Choice>
              <mc:Fallback>
                <p:oleObj r:id="rId9" imgW="8144962" imgH="4493141"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963" y="1506538"/>
                        <a:ext cx="8148637"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Chart 10"/>
          <p:cNvGraphicFramePr>
            <a:graphicFrameLocks/>
          </p:cNvGraphicFramePr>
          <p:nvPr>
            <p:extLst>
              <p:ext uri="{D42A27DB-BD31-4B8C-83A1-F6EECF244321}">
                <p14:modId xmlns:p14="http://schemas.microsoft.com/office/powerpoint/2010/main" val="1351009495"/>
              </p:ext>
            </p:extLst>
          </p:nvPr>
        </p:nvGraphicFramePr>
        <p:xfrm>
          <a:off x="457200" y="1417637"/>
          <a:ext cx="8229600" cy="424338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11670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idx="1"/>
          </p:nvPr>
        </p:nvSpPr>
        <p:spPr>
          <a:xfrm>
            <a:off x="457200" y="1844675"/>
            <a:ext cx="8229600" cy="4281488"/>
          </a:xfrm>
        </p:spPr>
        <p:txBody>
          <a:bodyPr/>
          <a:lstStyle/>
          <a:p>
            <a:pPr eaLnBrk="1" hangingPunct="1">
              <a:lnSpc>
                <a:spcPct val="90000"/>
              </a:lnSpc>
              <a:buFontTx/>
              <a:buNone/>
            </a:pPr>
            <a:r>
              <a:rPr lang="en-GB" sz="2800" dirty="0" smtClean="0"/>
              <a:t>   </a:t>
            </a:r>
            <a:endParaRPr lang="en-GB" sz="2800" dirty="0" smtClean="0">
              <a:solidFill>
                <a:schemeClr val="accent2"/>
              </a:solidFill>
            </a:endParaRPr>
          </a:p>
          <a:p>
            <a:pPr algn="ctr" eaLnBrk="1" hangingPunct="1">
              <a:lnSpc>
                <a:spcPct val="90000"/>
              </a:lnSpc>
              <a:buFontTx/>
              <a:buNone/>
            </a:pPr>
            <a:endParaRPr lang="en-GB" sz="2800" dirty="0" smtClean="0"/>
          </a:p>
          <a:p>
            <a:pPr eaLnBrk="1" hangingPunct="1">
              <a:lnSpc>
                <a:spcPct val="90000"/>
              </a:lnSpc>
              <a:buFontTx/>
              <a:buNone/>
            </a:pPr>
            <a:endParaRPr lang="en-GB" sz="2800" dirty="0" smtClean="0"/>
          </a:p>
        </p:txBody>
      </p:sp>
      <p:sp>
        <p:nvSpPr>
          <p:cNvPr id="13316" name="Rectangle 5"/>
          <p:cNvSpPr>
            <a:spLocks noChangeArrowheads="1"/>
          </p:cNvSpPr>
          <p:nvPr/>
        </p:nvSpPr>
        <p:spPr bwMode="auto">
          <a:xfrm>
            <a:off x="457200" y="274638"/>
            <a:ext cx="8229600"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a:solidFill>
                  <a:srgbClr val="FFFFFF"/>
                </a:solidFill>
                <a:latin typeface="Corbel" pitchFamily="34" charset="0"/>
                <a:ea typeface="ＭＳ Ｐゴシック" pitchFamily="34" charset="-128"/>
              </a:rPr>
              <a:t>whole</a:t>
            </a:r>
            <a:r>
              <a:rPr lang="en-GB" sz="3600" b="1">
                <a:solidFill>
                  <a:srgbClr val="000000"/>
                </a:solidFill>
                <a:latin typeface="Corbel" pitchFamily="34" charset="0"/>
                <a:ea typeface="ＭＳ Ｐゴシック" pitchFamily="34" charset="-128"/>
              </a:rPr>
              <a:t> </a:t>
            </a:r>
            <a:r>
              <a:rPr lang="en-GB" sz="3600" b="1">
                <a:solidFill>
                  <a:srgbClr val="00CCFF"/>
                </a:solidFill>
                <a:latin typeface="Corbel" pitchFamily="34" charset="0"/>
                <a:ea typeface="ＭＳ Ｐゴシック" pitchFamily="34" charset="-128"/>
              </a:rPr>
              <a:t>system</a:t>
            </a:r>
            <a:br>
              <a:rPr lang="en-GB" sz="3600" b="1">
                <a:solidFill>
                  <a:srgbClr val="00CCFF"/>
                </a:solidFill>
                <a:latin typeface="Corbel" pitchFamily="34" charset="0"/>
                <a:ea typeface="ＭＳ Ｐゴシック" pitchFamily="34" charset="-128"/>
              </a:rPr>
            </a:br>
            <a:r>
              <a:rPr lang="en-GB" sz="3600" b="1">
                <a:solidFill>
                  <a:srgbClr val="00CCFF"/>
                </a:solidFill>
                <a:latin typeface="Corbel" pitchFamily="34" charset="0"/>
                <a:ea typeface="ＭＳ Ｐゴシック" pitchFamily="34" charset="-128"/>
              </a:rPr>
              <a:t>approach </a:t>
            </a:r>
          </a:p>
        </p:txBody>
      </p:sp>
      <p:sp>
        <p:nvSpPr>
          <p:cNvPr id="13317" name="Rectangle 6"/>
          <p:cNvSpPr>
            <a:spLocks noChangeArrowheads="1"/>
          </p:cNvSpPr>
          <p:nvPr/>
        </p:nvSpPr>
        <p:spPr bwMode="auto">
          <a:xfrm>
            <a:off x="179388" y="6453188"/>
            <a:ext cx="8713787"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t>
            </a:r>
            <a:br>
              <a:rPr lang="en-GB" sz="4000">
                <a:solidFill>
                  <a:srgbClr val="000000"/>
                </a:solidFill>
                <a:ea typeface="ＭＳ Ｐゴシック" pitchFamily="34" charset="-128"/>
              </a:rPr>
            </a:br>
            <a:endParaRPr lang="en-GB" sz="4000">
              <a:solidFill>
                <a:srgbClr val="000000"/>
              </a:solidFill>
              <a:ea typeface="ＭＳ Ｐゴシック" pitchFamily="34" charset="-128"/>
            </a:endParaRPr>
          </a:p>
        </p:txBody>
      </p:sp>
      <p:sp>
        <p:nvSpPr>
          <p:cNvPr id="1331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pic>
        <p:nvPicPr>
          <p:cNvPr id="27655"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6021388"/>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hart 9"/>
          <p:cNvGraphicFramePr/>
          <p:nvPr>
            <p:extLst>
              <p:ext uri="{D42A27DB-BD31-4B8C-83A1-F6EECF244321}">
                <p14:modId xmlns:p14="http://schemas.microsoft.com/office/powerpoint/2010/main" val="3831299389"/>
              </p:ext>
            </p:extLst>
          </p:nvPr>
        </p:nvGraphicFramePr>
        <p:xfrm>
          <a:off x="457200" y="1417638"/>
          <a:ext cx="8229599" cy="47476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7402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620713"/>
            <a:ext cx="8229600" cy="922337"/>
          </a:xfrm>
        </p:spPr>
        <p:txBody>
          <a:bodyPr/>
          <a:lstStyle/>
          <a:p>
            <a:r>
              <a:rPr lang="en-GB" smtClean="0"/>
              <a:t>Analysis of crime reduction: age</a:t>
            </a:r>
          </a:p>
        </p:txBody>
      </p:sp>
      <p:graphicFrame>
        <p:nvGraphicFramePr>
          <p:cNvPr id="4" name="Chart 3"/>
          <p:cNvGraphicFramePr>
            <a:graphicFrameLocks/>
          </p:cNvGraphicFramePr>
          <p:nvPr/>
        </p:nvGraphicFramePr>
        <p:xfrm>
          <a:off x="457200" y="1772816"/>
          <a:ext cx="8064896"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1817688" y="5360988"/>
          <a:ext cx="5508625" cy="1023947"/>
        </p:xfrm>
        <a:graphic>
          <a:graphicData uri="http://schemas.openxmlformats.org/drawingml/2006/table">
            <a:tbl>
              <a:tblPr firstRow="1" firstCol="1" bandRow="1">
                <a:tableStyleId>{5C22544A-7EE6-4342-B048-85BDC9FD1C3A}</a:tableStyleId>
              </a:tblPr>
              <a:tblGrid>
                <a:gridCol w="4311100"/>
                <a:gridCol w="1197525"/>
              </a:tblGrid>
              <a:tr h="414347">
                <a:tc gridSpan="2">
                  <a:txBody>
                    <a:bodyPr/>
                    <a:lstStyle/>
                    <a:p>
                      <a:pPr algn="l">
                        <a:lnSpc>
                          <a:spcPct val="100000"/>
                        </a:lnSpc>
                        <a:spcAft>
                          <a:spcPts val="0"/>
                        </a:spcAft>
                        <a:tabLst>
                          <a:tab pos="457200" algn="l"/>
                          <a:tab pos="914400" algn="l"/>
                          <a:tab pos="1371600" algn="l"/>
                          <a:tab pos="1828800" algn="l"/>
                          <a:tab pos="2971800" algn="l"/>
                          <a:tab pos="3429000" algn="l"/>
                          <a:tab pos="5715000" algn="r"/>
                        </a:tabLst>
                      </a:pPr>
                      <a:r>
                        <a:rPr lang="en-GB" sz="1600" baseline="0" dirty="0">
                          <a:solidFill>
                            <a:schemeClr val="accent2"/>
                          </a:solidFill>
                          <a:effectLst/>
                        </a:rPr>
                        <a:t>8-17 year olds - contribution to fall in cleared-up </a:t>
                      </a:r>
                      <a:r>
                        <a:rPr lang="en-GB" sz="1600" baseline="0" dirty="0" smtClean="0">
                          <a:solidFill>
                            <a:schemeClr val="accent2"/>
                          </a:solidFill>
                          <a:effectLst/>
                        </a:rPr>
                        <a:t>crime</a:t>
                      </a:r>
                    </a:p>
                  </a:txBody>
                  <a:tcPr marL="68588" marR="68588" marT="0" marB="0" anchor="b"/>
                </a:tc>
                <a:tc hMerge="1">
                  <a:txBody>
                    <a:bodyPr/>
                    <a:lstStyle/>
                    <a:p>
                      <a:endParaRPr lang="en-GB"/>
                    </a:p>
                  </a:txBody>
                  <a:tcPr/>
                </a:tc>
              </a:tr>
              <a:tr h="304795">
                <a:tc>
                  <a:txBody>
                    <a:bodyPr/>
                    <a:lstStyle/>
                    <a:p>
                      <a:pPr algn="l">
                        <a:lnSpc>
                          <a:spcPts val="1200"/>
                        </a:lnSpc>
                        <a:spcAft>
                          <a:spcPts val="0"/>
                        </a:spcAft>
                        <a:tabLst>
                          <a:tab pos="457200" algn="l"/>
                          <a:tab pos="914400" algn="l"/>
                          <a:tab pos="1371600" algn="l"/>
                          <a:tab pos="1828800" algn="l"/>
                          <a:tab pos="2971800" algn="l"/>
                          <a:tab pos="3429000" algn="l"/>
                          <a:tab pos="5715000" algn="r"/>
                        </a:tabLst>
                      </a:pPr>
                      <a:endParaRPr lang="en-GB" sz="1600" baseline="0" dirty="0" smtClean="0">
                        <a:solidFill>
                          <a:schemeClr val="accent2"/>
                        </a:solidFill>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600" baseline="0" dirty="0" smtClean="0">
                          <a:solidFill>
                            <a:schemeClr val="accent2"/>
                          </a:solidFill>
                          <a:effectLst/>
                        </a:rPr>
                        <a:t>TOTAL </a:t>
                      </a:r>
                      <a:r>
                        <a:rPr lang="en-GB" sz="1600" baseline="0" dirty="0">
                          <a:solidFill>
                            <a:schemeClr val="accent2"/>
                          </a:solidFill>
                          <a:effectLst/>
                        </a:rPr>
                        <a:t>CRIME</a:t>
                      </a:r>
                      <a:endParaRPr lang="en-GB" sz="1600" baseline="0" dirty="0">
                        <a:solidFill>
                          <a:schemeClr val="accent2"/>
                        </a:solidFill>
                        <a:effectLst/>
                        <a:latin typeface="Arial"/>
                        <a:ea typeface="Times New Roman"/>
                        <a:cs typeface="Times New Roman"/>
                      </a:endParaRPr>
                    </a:p>
                  </a:txBody>
                  <a:tcPr marL="68588" marR="68588" marT="0" marB="0" anchor="b"/>
                </a:tc>
                <a:tc>
                  <a:txBody>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1600" dirty="0">
                          <a:effectLst/>
                        </a:rPr>
                        <a:t>51%</a:t>
                      </a:r>
                      <a:endParaRPr lang="en-GB" sz="1600" dirty="0">
                        <a:effectLst/>
                        <a:latin typeface="Arial"/>
                        <a:ea typeface="Times New Roman"/>
                        <a:cs typeface="Times New Roman"/>
                      </a:endParaRPr>
                    </a:p>
                  </a:txBody>
                  <a:tcPr marL="68588" marR="68588" marT="0" marB="0" anchor="b"/>
                </a:tc>
              </a:tr>
              <a:tr h="304795">
                <a:tc>
                  <a:txBody>
                    <a:bodyPr/>
                    <a:lstStyle/>
                    <a:p>
                      <a:pPr algn="l">
                        <a:lnSpc>
                          <a:spcPts val="1200"/>
                        </a:lnSpc>
                        <a:spcAft>
                          <a:spcPts val="0"/>
                        </a:spcAft>
                        <a:tabLst>
                          <a:tab pos="457200" algn="l"/>
                          <a:tab pos="914400" algn="l"/>
                          <a:tab pos="1371600" algn="l"/>
                          <a:tab pos="1828800" algn="l"/>
                          <a:tab pos="2971800" algn="l"/>
                          <a:tab pos="3429000" algn="l"/>
                          <a:tab pos="5715000" algn="r"/>
                        </a:tabLst>
                      </a:pPr>
                      <a:endParaRPr lang="en-GB" sz="1600" baseline="0" dirty="0" smtClean="0">
                        <a:solidFill>
                          <a:schemeClr val="accent2"/>
                        </a:solidFill>
                        <a:effectLst/>
                      </a:endParaRPr>
                    </a:p>
                    <a:p>
                      <a:pPr algn="l">
                        <a:lnSpc>
                          <a:spcPts val="1200"/>
                        </a:lnSpc>
                        <a:spcAft>
                          <a:spcPts val="0"/>
                        </a:spcAft>
                        <a:tabLst>
                          <a:tab pos="457200" algn="l"/>
                          <a:tab pos="914400" algn="l"/>
                          <a:tab pos="1371600" algn="l"/>
                          <a:tab pos="1828800" algn="l"/>
                          <a:tab pos="2971800" algn="l"/>
                          <a:tab pos="3429000" algn="l"/>
                          <a:tab pos="5715000" algn="r"/>
                        </a:tabLst>
                      </a:pPr>
                      <a:r>
                        <a:rPr lang="en-GB" sz="1600" baseline="0" dirty="0" smtClean="0">
                          <a:solidFill>
                            <a:schemeClr val="accent2"/>
                          </a:solidFill>
                          <a:effectLst/>
                        </a:rPr>
                        <a:t>TOTAL </a:t>
                      </a:r>
                      <a:r>
                        <a:rPr lang="en-GB" sz="1600" baseline="0" dirty="0">
                          <a:solidFill>
                            <a:schemeClr val="accent2"/>
                          </a:solidFill>
                          <a:effectLst/>
                        </a:rPr>
                        <a:t>CRIME + </a:t>
                      </a:r>
                      <a:r>
                        <a:rPr lang="en-GB" sz="1600" baseline="0" dirty="0" err="1">
                          <a:solidFill>
                            <a:schemeClr val="accent2"/>
                          </a:solidFill>
                          <a:effectLst/>
                        </a:rPr>
                        <a:t>MISC</a:t>
                      </a:r>
                      <a:r>
                        <a:rPr lang="en-GB" sz="1600" baseline="0" dirty="0">
                          <a:solidFill>
                            <a:schemeClr val="accent2"/>
                          </a:solidFill>
                          <a:effectLst/>
                        </a:rPr>
                        <a:t> OFFENCES</a:t>
                      </a:r>
                      <a:endParaRPr lang="en-GB" sz="1600" baseline="0" dirty="0">
                        <a:solidFill>
                          <a:schemeClr val="accent2"/>
                        </a:solidFill>
                        <a:effectLst/>
                        <a:latin typeface="Arial"/>
                        <a:ea typeface="Times New Roman"/>
                        <a:cs typeface="Times New Roman"/>
                      </a:endParaRPr>
                    </a:p>
                  </a:txBody>
                  <a:tcPr marL="68588" marR="68588" marT="0" marB="0" anchor="b"/>
                </a:tc>
                <a:tc>
                  <a:txBody>
                    <a:bodyPr/>
                    <a:lstStyle/>
                    <a:p>
                      <a:pPr algn="ctr">
                        <a:lnSpc>
                          <a:spcPts val="1200"/>
                        </a:lnSpc>
                        <a:spcAft>
                          <a:spcPts val="0"/>
                        </a:spcAft>
                        <a:tabLst>
                          <a:tab pos="457200" algn="l"/>
                          <a:tab pos="914400" algn="l"/>
                          <a:tab pos="1371600" algn="l"/>
                          <a:tab pos="1828800" algn="l"/>
                          <a:tab pos="2971800" algn="l"/>
                          <a:tab pos="3429000" algn="l"/>
                          <a:tab pos="5715000" algn="r"/>
                        </a:tabLst>
                      </a:pPr>
                      <a:r>
                        <a:rPr lang="en-GB" sz="1600" dirty="0">
                          <a:effectLst/>
                        </a:rPr>
                        <a:t>60%</a:t>
                      </a:r>
                      <a:endParaRPr lang="en-GB" sz="1600" dirty="0">
                        <a:effectLst/>
                        <a:latin typeface="Arial"/>
                        <a:ea typeface="Times New Roman"/>
                        <a:cs typeface="Times New Roman"/>
                      </a:endParaRPr>
                    </a:p>
                  </a:txBody>
                  <a:tcPr marL="68588" marR="68588" marT="0" marB="0" anchor="b"/>
                </a:tc>
              </a:tr>
            </a:tbl>
          </a:graphicData>
        </a:graphic>
      </p:graphicFrame>
      <p:sp>
        <p:nvSpPr>
          <p:cNvPr id="14353" name="Rectangle 5"/>
          <p:cNvSpPr>
            <a:spLocks noChangeArrowheads="1"/>
          </p:cNvSpPr>
          <p:nvPr/>
        </p:nvSpPr>
        <p:spPr bwMode="auto">
          <a:xfrm>
            <a:off x="457200" y="274638"/>
            <a:ext cx="8229600"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a:solidFill>
                  <a:srgbClr val="FFFFFF"/>
                </a:solidFill>
                <a:latin typeface="Corbel" pitchFamily="34" charset="0"/>
                <a:ea typeface="ＭＳ Ｐゴシック" pitchFamily="34" charset="-128"/>
              </a:rPr>
              <a:t>whole</a:t>
            </a:r>
            <a:r>
              <a:rPr lang="en-GB" sz="3600" b="1">
                <a:solidFill>
                  <a:srgbClr val="000000"/>
                </a:solidFill>
                <a:latin typeface="Corbel" pitchFamily="34" charset="0"/>
                <a:ea typeface="ＭＳ Ｐゴシック" pitchFamily="34" charset="-128"/>
              </a:rPr>
              <a:t> </a:t>
            </a:r>
            <a:r>
              <a:rPr lang="en-GB" sz="3600" b="1">
                <a:solidFill>
                  <a:srgbClr val="00CCFF"/>
                </a:solidFill>
                <a:latin typeface="Corbel" pitchFamily="34" charset="0"/>
                <a:ea typeface="ＭＳ Ｐゴシック" pitchFamily="34" charset="-128"/>
              </a:rPr>
              <a:t>system</a:t>
            </a:r>
            <a:br>
              <a:rPr lang="en-GB" sz="3600" b="1">
                <a:solidFill>
                  <a:srgbClr val="00CCFF"/>
                </a:solidFill>
                <a:latin typeface="Corbel" pitchFamily="34" charset="0"/>
                <a:ea typeface="ＭＳ Ｐゴシック" pitchFamily="34" charset="-128"/>
              </a:rPr>
            </a:br>
            <a:r>
              <a:rPr lang="en-GB" sz="3600" b="1">
                <a:solidFill>
                  <a:srgbClr val="00CCFF"/>
                </a:solidFill>
                <a:latin typeface="Corbel" pitchFamily="34" charset="0"/>
                <a:ea typeface="ＭＳ Ｐゴシック" pitchFamily="34" charset="-128"/>
              </a:rPr>
              <a:t>approach </a:t>
            </a:r>
          </a:p>
        </p:txBody>
      </p:sp>
      <p:sp>
        <p:nvSpPr>
          <p:cNvPr id="14354" name="Rectangle 7"/>
          <p:cNvSpPr>
            <a:spLocks noChangeArrowheads="1"/>
          </p:cNvSpPr>
          <p:nvPr/>
        </p:nvSpPr>
        <p:spPr bwMode="auto">
          <a:xfrm rot="10800000" flipV="1">
            <a:off x="2700338" y="836613"/>
            <a:ext cx="1511300"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Tree>
    <p:extLst>
      <p:ext uri="{BB962C8B-B14F-4D97-AF65-F5344CB8AC3E}">
        <p14:creationId xmlns:p14="http://schemas.microsoft.com/office/powerpoint/2010/main" val="203610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7171" name="Rectangle 5"/>
          <p:cNvSpPr txBox="1">
            <a:spLocks noChangeArrowheads="1"/>
          </p:cNvSpPr>
          <p:nvPr/>
        </p:nvSpPr>
        <p:spPr bwMode="auto">
          <a:xfrm>
            <a:off x="468313" y="265113"/>
            <a:ext cx="8229600"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75000"/>
              </a:lnSpc>
              <a:spcBef>
                <a:spcPct val="0"/>
              </a:spcBef>
              <a:spcAft>
                <a:spcPct val="0"/>
              </a:spcAft>
              <a:defRPr/>
            </a:pPr>
            <a:r>
              <a:rPr lang="en-GB" sz="3600" b="1" smtClean="0">
                <a:solidFill>
                  <a:srgbClr val="FFFFFF"/>
                </a:solidFill>
                <a:latin typeface="Corbel" pitchFamily="34" charset="0"/>
                <a:ea typeface="ＭＳ Ｐゴシック" pitchFamily="34" charset="-128"/>
              </a:rPr>
              <a:t>whole</a:t>
            </a:r>
            <a:r>
              <a:rPr lang="en-GB" sz="3600" b="1" smtClean="0">
                <a:solidFill>
                  <a:srgbClr val="000000"/>
                </a:solidFill>
                <a:latin typeface="Corbel" pitchFamily="34" charset="0"/>
                <a:ea typeface="ＭＳ Ｐゴシック" pitchFamily="34" charset="-128"/>
              </a:rPr>
              <a:t> </a:t>
            </a:r>
            <a:r>
              <a:rPr lang="en-GB" sz="3600" b="1" smtClean="0">
                <a:solidFill>
                  <a:srgbClr val="00CCFF"/>
                </a:solidFill>
                <a:latin typeface="Corbel" pitchFamily="34" charset="0"/>
                <a:ea typeface="ＭＳ Ｐゴシック" pitchFamily="34" charset="-128"/>
              </a:rPr>
              <a:t>system</a:t>
            </a:r>
            <a:br>
              <a:rPr lang="en-GB" sz="3600" b="1" smtClean="0">
                <a:solidFill>
                  <a:srgbClr val="00CCFF"/>
                </a:solidFill>
                <a:latin typeface="Corbel" pitchFamily="34" charset="0"/>
                <a:ea typeface="ＭＳ Ｐゴシック" pitchFamily="34" charset="-128"/>
              </a:rPr>
            </a:br>
            <a:r>
              <a:rPr lang="en-GB" sz="3600" b="1" smtClean="0">
                <a:solidFill>
                  <a:srgbClr val="00CCFF"/>
                </a:solidFill>
                <a:latin typeface="Corbel" pitchFamily="34" charset="0"/>
                <a:ea typeface="ＭＳ Ｐゴシック" pitchFamily="34" charset="-128"/>
              </a:rPr>
              <a:t>approach </a:t>
            </a:r>
          </a:p>
        </p:txBody>
      </p:sp>
      <p:sp>
        <p:nvSpPr>
          <p:cNvPr id="7172"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6" name="Content Placeholder 5"/>
          <p:cNvSpPr>
            <a:spLocks noGrp="1"/>
          </p:cNvSpPr>
          <p:nvPr>
            <p:ph idx="1"/>
          </p:nvPr>
        </p:nvSpPr>
        <p:spPr>
          <a:xfrm>
            <a:off x="457200" y="2060575"/>
            <a:ext cx="2170113" cy="4065588"/>
          </a:xfrm>
          <a:prstGeom prst="homePlate">
            <a:avLst>
              <a:gd name="adj" fmla="val 44642"/>
            </a:avLst>
          </a:prstGeom>
          <a:solidFill>
            <a:schemeClr val="accent5">
              <a:lumMod val="75000"/>
            </a:schemeClr>
          </a:solidFill>
          <a:ln cap="flat" algn="ctr">
            <a:solidFill>
              <a:schemeClr val="accent1"/>
            </a:solidFill>
            <a:round/>
            <a:headEnd type="none" w="med" len="med"/>
            <a:tailEnd type="none" w="med" len="med"/>
          </a:ln>
          <a:effectLst>
            <a:outerShdw blurRad="50800" dist="38100" dir="5400000" algn="t" rotWithShape="0">
              <a:prstClr val="black">
                <a:alpha val="40000"/>
              </a:prstClr>
            </a:outerShdw>
          </a:effectLst>
        </p:spPr>
        <p:txBody>
          <a:bodyPr lIns="90000" tIns="90000" rIns="90000" bIns="90000" anchor="ctr"/>
          <a:lstStyle>
            <a:defPPr>
              <a:defRPr lang="en-GB"/>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0" indent="0">
              <a:buFontTx/>
              <a:buNone/>
              <a:defRPr/>
            </a:pPr>
            <a:r>
              <a:rPr lang="en-GB" sz="1400" b="1" dirty="0" smtClean="0">
                <a:solidFill>
                  <a:schemeClr val="bg1"/>
                </a:solidFill>
                <a:latin typeface="+mn-lt"/>
              </a:rPr>
              <a:t>Aim:</a:t>
            </a:r>
          </a:p>
          <a:p>
            <a:pPr marL="0" indent="0">
              <a:buFontTx/>
              <a:buNone/>
              <a:defRPr/>
            </a:pPr>
            <a:endParaRPr lang="en-GB" sz="1400" b="1" dirty="0">
              <a:solidFill>
                <a:schemeClr val="bg1"/>
              </a:solidFill>
              <a:latin typeface="+mn-lt"/>
            </a:endParaRPr>
          </a:p>
          <a:p>
            <a:pPr marL="0" indent="0">
              <a:buFontTx/>
              <a:buNone/>
              <a:defRPr/>
            </a:pPr>
            <a:endParaRPr lang="en-GB" sz="1400" b="1" dirty="0" smtClean="0">
              <a:solidFill>
                <a:schemeClr val="bg1"/>
              </a:solidFill>
              <a:latin typeface="+mn-lt"/>
            </a:endParaRPr>
          </a:p>
          <a:p>
            <a:pPr marL="0" indent="0">
              <a:buFontTx/>
              <a:buNone/>
              <a:defRPr/>
            </a:pPr>
            <a:r>
              <a:rPr lang="en-GB" sz="1400" b="1" dirty="0" smtClean="0">
                <a:solidFill>
                  <a:schemeClr val="bg1"/>
                </a:solidFill>
                <a:latin typeface="+mn-lt"/>
              </a:rPr>
              <a:t>Reduce</a:t>
            </a:r>
            <a:r>
              <a:rPr lang="en-GB" sz="1400" b="1" dirty="0">
                <a:solidFill>
                  <a:schemeClr val="bg1"/>
                </a:solidFill>
                <a:latin typeface="+mn-lt"/>
              </a:rPr>
              <a:t/>
            </a:r>
            <a:br>
              <a:rPr lang="en-GB" sz="1400" b="1" dirty="0">
                <a:solidFill>
                  <a:schemeClr val="bg1"/>
                </a:solidFill>
                <a:latin typeface="+mn-lt"/>
              </a:rPr>
            </a:br>
            <a:r>
              <a:rPr lang="en-GB" sz="1400" b="1" dirty="0" smtClean="0">
                <a:solidFill>
                  <a:schemeClr val="bg1"/>
                </a:solidFill>
                <a:latin typeface="+mn-lt"/>
              </a:rPr>
              <a:t>Re-offending by young people (under 18) through appropriate interventions</a:t>
            </a:r>
            <a:endParaRPr lang="en-GB" sz="1400" b="1" dirty="0">
              <a:solidFill>
                <a:schemeClr val="bg1"/>
              </a:solidFill>
              <a:latin typeface="+mn-lt"/>
            </a:endParaRPr>
          </a:p>
        </p:txBody>
      </p:sp>
      <p:sp>
        <p:nvSpPr>
          <p:cNvPr id="7" name="Chevron 6"/>
          <p:cNvSpPr/>
          <p:nvPr/>
        </p:nvSpPr>
        <p:spPr>
          <a:xfrm>
            <a:off x="1979613" y="2060575"/>
            <a:ext cx="3600450" cy="4006850"/>
          </a:xfrm>
          <a:prstGeom prst="chevron">
            <a:avLst>
              <a:gd name="adj" fmla="val 25984"/>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1200" b="1" dirty="0">
                <a:solidFill>
                  <a:srgbClr val="FFFFFF"/>
                </a:solidFill>
              </a:rPr>
              <a:t>Themes:</a:t>
            </a:r>
          </a:p>
          <a:p>
            <a:pPr marL="285750" indent="-285750" fontAlgn="base">
              <a:spcBef>
                <a:spcPct val="0"/>
              </a:spcBef>
              <a:spcAft>
                <a:spcPct val="0"/>
              </a:spcAft>
              <a:buFont typeface="Arial" pitchFamily="34" charset="0"/>
              <a:buChar char="•"/>
              <a:defRPr/>
            </a:pPr>
            <a:r>
              <a:rPr lang="en-GB" sz="1200" b="1" dirty="0">
                <a:solidFill>
                  <a:srgbClr val="FFFFFF"/>
                </a:solidFill>
              </a:rPr>
              <a:t>Early and Effective Intervention</a:t>
            </a:r>
          </a:p>
          <a:p>
            <a:pPr marL="285750" indent="-285750" fontAlgn="base">
              <a:spcBef>
                <a:spcPct val="0"/>
              </a:spcBef>
              <a:spcAft>
                <a:spcPct val="0"/>
              </a:spcAft>
              <a:buFont typeface="Arial" pitchFamily="34" charset="0"/>
              <a:buChar char="•"/>
              <a:defRPr/>
            </a:pPr>
            <a:r>
              <a:rPr lang="en-GB" sz="1200" b="1" dirty="0">
                <a:solidFill>
                  <a:srgbClr val="FFFFFF"/>
                </a:solidFill>
              </a:rPr>
              <a:t>Diversion from prosecution</a:t>
            </a:r>
          </a:p>
          <a:p>
            <a:pPr marL="285750" indent="-285750" fontAlgn="base">
              <a:spcBef>
                <a:spcPct val="0"/>
              </a:spcBef>
              <a:spcAft>
                <a:spcPct val="0"/>
              </a:spcAft>
              <a:buFont typeface="Arial" pitchFamily="34" charset="0"/>
              <a:buChar char="•"/>
              <a:defRPr/>
            </a:pPr>
            <a:r>
              <a:rPr lang="en-GB" sz="1200" b="1" dirty="0">
                <a:solidFill>
                  <a:srgbClr val="FFFFFF"/>
                </a:solidFill>
              </a:rPr>
              <a:t>Alternatives to secure care and custody</a:t>
            </a:r>
          </a:p>
          <a:p>
            <a:pPr marL="285750" indent="-285750" fontAlgn="base">
              <a:spcBef>
                <a:spcPct val="0"/>
              </a:spcBef>
              <a:spcAft>
                <a:spcPct val="0"/>
              </a:spcAft>
              <a:buFont typeface="Arial" pitchFamily="34" charset="0"/>
              <a:buChar char="•"/>
              <a:defRPr/>
            </a:pPr>
            <a:r>
              <a:rPr lang="en-GB" sz="1200" b="1" dirty="0">
                <a:solidFill>
                  <a:srgbClr val="FFFFFF"/>
                </a:solidFill>
              </a:rPr>
              <a:t>Effective court case management</a:t>
            </a:r>
          </a:p>
          <a:p>
            <a:pPr marL="285750" indent="-285750" fontAlgn="base">
              <a:spcBef>
                <a:spcPct val="0"/>
              </a:spcBef>
              <a:spcAft>
                <a:spcPct val="0"/>
              </a:spcAft>
              <a:buFont typeface="Arial" pitchFamily="34" charset="0"/>
              <a:buChar char="•"/>
              <a:defRPr/>
            </a:pPr>
            <a:r>
              <a:rPr lang="en-GB" sz="1200" b="1" dirty="0">
                <a:solidFill>
                  <a:srgbClr val="FFFFFF"/>
                </a:solidFill>
              </a:rPr>
              <a:t>Reintegration and transitions</a:t>
            </a:r>
          </a:p>
          <a:p>
            <a:pPr marL="285750" indent="-285750" fontAlgn="base">
              <a:spcBef>
                <a:spcPct val="0"/>
              </a:spcBef>
              <a:spcAft>
                <a:spcPct val="0"/>
              </a:spcAft>
              <a:buFont typeface="Arial" pitchFamily="34" charset="0"/>
              <a:buChar char="•"/>
              <a:defRPr/>
            </a:pPr>
            <a:r>
              <a:rPr lang="en-GB" sz="1200" b="1" dirty="0">
                <a:solidFill>
                  <a:srgbClr val="FF0000"/>
                </a:solidFill>
              </a:rPr>
              <a:t>Framework for risk assessment, management and evaluation </a:t>
            </a:r>
          </a:p>
        </p:txBody>
      </p:sp>
      <p:sp>
        <p:nvSpPr>
          <p:cNvPr id="8" name="Rounded Rectangle 7"/>
          <p:cNvSpPr/>
          <p:nvPr/>
        </p:nvSpPr>
        <p:spPr bwMode="auto">
          <a:xfrm>
            <a:off x="5724525" y="2060575"/>
            <a:ext cx="2781300" cy="4006850"/>
          </a:xfrm>
          <a:prstGeom prst="roundRect">
            <a:avLst>
              <a:gd name="adj" fmla="val 7808"/>
            </a:avLst>
          </a:prstGeom>
          <a:solidFill>
            <a:schemeClr val="accent5">
              <a:lumMod val="75000"/>
            </a:schemeClr>
          </a:solidFill>
          <a:ln w="9525" cap="flat" cmpd="sng" algn="ctr">
            <a:solidFill>
              <a:srgbClr val="C0B9B4"/>
            </a:solidFill>
            <a:prstDash val="solid"/>
            <a:round/>
            <a:headEnd type="none" w="med" len="med"/>
            <a:tailEnd type="none" w="med" len="med"/>
          </a:ln>
          <a:effectLst>
            <a:outerShdw blurRad="50800" dist="38100" dir="5400000" algn="t" rotWithShape="0">
              <a:prstClr val="black">
                <a:alpha val="40000"/>
              </a:prstClr>
            </a:outerShdw>
          </a:effectLst>
        </p:spPr>
        <p:txBody>
          <a:bodyPr lIns="90000" tIns="90000" rIns="90000" bIns="90000" anchor="ctr"/>
          <a:lstStyle>
            <a:defPPr>
              <a:defRPr lang="en-GB"/>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marL="171450" indent="-171450">
              <a:lnSpc>
                <a:spcPct val="80000"/>
              </a:lnSpc>
              <a:buFont typeface="Arial" pitchFamily="34" charset="0"/>
              <a:buChar char="•"/>
              <a:defRPr/>
            </a:pPr>
            <a:r>
              <a:rPr lang="en-GB" sz="1400" dirty="0" smtClean="0">
                <a:solidFill>
                  <a:srgbClr val="FFFFFF"/>
                </a:solidFill>
              </a:rPr>
              <a:t>Develop </a:t>
            </a:r>
            <a:r>
              <a:rPr lang="en-GB" sz="1400" dirty="0">
                <a:solidFill>
                  <a:srgbClr val="FFFFFF"/>
                </a:solidFill>
              </a:rPr>
              <a:t>integrated processes &amp; services across children &amp; adult </a:t>
            </a:r>
            <a:r>
              <a:rPr lang="en-GB" sz="1400" dirty="0" smtClean="0">
                <a:solidFill>
                  <a:srgbClr val="FFFFFF"/>
                </a:solidFill>
              </a:rPr>
              <a:t>systems</a:t>
            </a:r>
          </a:p>
          <a:p>
            <a:pPr marL="171450" indent="-171450">
              <a:lnSpc>
                <a:spcPct val="80000"/>
              </a:lnSpc>
              <a:buFont typeface="Arial" pitchFamily="34" charset="0"/>
              <a:buChar char="•"/>
              <a:defRPr/>
            </a:pPr>
            <a:r>
              <a:rPr lang="en-GB" sz="1400" dirty="0">
                <a:solidFill>
                  <a:srgbClr val="FFFFFF"/>
                </a:solidFill>
              </a:rPr>
              <a:t>I</a:t>
            </a:r>
            <a:r>
              <a:rPr lang="en-GB" sz="1400" dirty="0" smtClean="0">
                <a:solidFill>
                  <a:srgbClr val="FFFFFF"/>
                </a:solidFill>
              </a:rPr>
              <a:t>ncrease </a:t>
            </a:r>
            <a:r>
              <a:rPr lang="en-GB" sz="1400" dirty="0">
                <a:solidFill>
                  <a:srgbClr val="FFFFFF"/>
                </a:solidFill>
              </a:rPr>
              <a:t>opportunities for diversion from formal measures </a:t>
            </a:r>
            <a:endParaRPr lang="en-GB" sz="1400" dirty="0" smtClean="0">
              <a:solidFill>
                <a:srgbClr val="FFFFFF"/>
              </a:solidFill>
            </a:endParaRPr>
          </a:p>
          <a:p>
            <a:pPr marL="171450" indent="-171450">
              <a:lnSpc>
                <a:spcPct val="80000"/>
              </a:lnSpc>
              <a:buFont typeface="Arial" pitchFamily="34" charset="0"/>
              <a:buChar char="•"/>
              <a:defRPr/>
            </a:pPr>
            <a:r>
              <a:rPr lang="en-GB" sz="1400" dirty="0" smtClean="0">
                <a:solidFill>
                  <a:srgbClr val="FFFFFF"/>
                </a:solidFill>
              </a:rPr>
              <a:t>Increase </a:t>
            </a:r>
            <a:r>
              <a:rPr lang="en-GB" sz="1400" dirty="0">
                <a:solidFill>
                  <a:srgbClr val="FFFFFF"/>
                </a:solidFill>
              </a:rPr>
              <a:t>opportunities for community alternatives to secure care &amp; </a:t>
            </a:r>
            <a:r>
              <a:rPr lang="en-GB" sz="1400" dirty="0" smtClean="0">
                <a:solidFill>
                  <a:srgbClr val="FFFFFF"/>
                </a:solidFill>
              </a:rPr>
              <a:t>custody</a:t>
            </a:r>
          </a:p>
          <a:p>
            <a:pPr marL="171450" indent="-171450">
              <a:lnSpc>
                <a:spcPct val="80000"/>
              </a:lnSpc>
              <a:buFont typeface="Arial" pitchFamily="34" charset="0"/>
              <a:buChar char="•"/>
              <a:defRPr/>
            </a:pPr>
            <a:r>
              <a:rPr lang="en-GB" sz="1400" dirty="0" smtClean="0">
                <a:solidFill>
                  <a:srgbClr val="FF0000"/>
                </a:solidFill>
              </a:rPr>
              <a:t>Develop </a:t>
            </a:r>
            <a:r>
              <a:rPr lang="en-GB" sz="1400" dirty="0">
                <a:solidFill>
                  <a:srgbClr val="FF0000"/>
                </a:solidFill>
              </a:rPr>
              <a:t>a consistent approach to risk assessment and risk management </a:t>
            </a:r>
            <a:endParaRPr lang="en-GB" sz="1400" dirty="0" smtClean="0">
              <a:solidFill>
                <a:srgbClr val="FF0000"/>
              </a:solidFill>
            </a:endParaRPr>
          </a:p>
          <a:p>
            <a:pPr marL="171450" indent="-171450">
              <a:lnSpc>
                <a:spcPct val="80000"/>
              </a:lnSpc>
              <a:buFont typeface="Arial" pitchFamily="34" charset="0"/>
              <a:buChar char="•"/>
              <a:defRPr/>
            </a:pPr>
            <a:r>
              <a:rPr lang="en-GB" sz="1400" dirty="0">
                <a:solidFill>
                  <a:srgbClr val="FFFFFF"/>
                </a:solidFill>
              </a:rPr>
              <a:t>B</a:t>
            </a:r>
            <a:r>
              <a:rPr lang="en-GB" sz="1400" dirty="0" smtClean="0">
                <a:solidFill>
                  <a:srgbClr val="FFFFFF"/>
                </a:solidFill>
              </a:rPr>
              <a:t>etter </a:t>
            </a:r>
            <a:r>
              <a:rPr lang="en-GB" sz="1400" dirty="0">
                <a:solidFill>
                  <a:srgbClr val="FFFFFF"/>
                </a:solidFill>
              </a:rPr>
              <a:t>support young people who attend Court/Court </a:t>
            </a:r>
            <a:r>
              <a:rPr lang="en-GB" sz="1400" dirty="0" smtClean="0">
                <a:solidFill>
                  <a:srgbClr val="FFFFFF"/>
                </a:solidFill>
              </a:rPr>
              <a:t>processes</a:t>
            </a:r>
          </a:p>
          <a:p>
            <a:pPr marL="171450" indent="-171450">
              <a:lnSpc>
                <a:spcPct val="80000"/>
              </a:lnSpc>
              <a:buFont typeface="Arial" pitchFamily="34" charset="0"/>
              <a:buChar char="•"/>
              <a:defRPr/>
            </a:pPr>
            <a:r>
              <a:rPr lang="en-GB" sz="1400" dirty="0">
                <a:solidFill>
                  <a:srgbClr val="FFFFFF"/>
                </a:solidFill>
              </a:rPr>
              <a:t>I</a:t>
            </a:r>
            <a:r>
              <a:rPr lang="en-GB" sz="1400" dirty="0" smtClean="0">
                <a:solidFill>
                  <a:srgbClr val="FFFFFF"/>
                </a:solidFill>
              </a:rPr>
              <a:t>mprove </a:t>
            </a:r>
            <a:r>
              <a:rPr lang="en-GB" sz="1400" dirty="0">
                <a:solidFill>
                  <a:srgbClr val="FFFFFF"/>
                </a:solidFill>
              </a:rPr>
              <a:t>services for young people in custody and reintegration to the </a:t>
            </a:r>
            <a:r>
              <a:rPr lang="en-GB" sz="1400" dirty="0" smtClean="0">
                <a:solidFill>
                  <a:srgbClr val="FFFFFF"/>
                </a:solidFill>
              </a:rPr>
              <a:t>community</a:t>
            </a:r>
            <a:endParaRPr lang="en-GB" sz="1400" dirty="0">
              <a:solidFill>
                <a:srgbClr val="FFFFFF"/>
              </a:solidFill>
            </a:endParaRPr>
          </a:p>
        </p:txBody>
      </p:sp>
      <p:sp>
        <p:nvSpPr>
          <p:cNvPr id="7176" name="AutoShape 115"/>
          <p:cNvSpPr>
            <a:spLocks noChangeArrowheads="1"/>
          </p:cNvSpPr>
          <p:nvPr/>
        </p:nvSpPr>
        <p:spPr bwMode="auto">
          <a:xfrm>
            <a:off x="434975" y="1484313"/>
            <a:ext cx="2913063" cy="43180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a:solidFill>
                  <a:srgbClr val="FFFFFF"/>
                </a:solidFill>
                <a:ea typeface="ＭＳ Ｐゴシック" pitchFamily="34" charset="-128"/>
              </a:rPr>
              <a:t>Aims and themes</a:t>
            </a:r>
          </a:p>
        </p:txBody>
      </p:sp>
    </p:spTree>
    <p:extLst>
      <p:ext uri="{BB962C8B-B14F-4D97-AF65-F5344CB8AC3E}">
        <p14:creationId xmlns:p14="http://schemas.microsoft.com/office/powerpoint/2010/main" val="3639531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PPP_CGENE_CLP_Diceroll.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1714500"/>
            <a:ext cx="45259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260648"/>
            <a:ext cx="8413750" cy="145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Safer Scotla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5"/>
          <p:cNvSpPr txBox="1">
            <a:spLocks/>
          </p:cNvSpPr>
          <p:nvPr/>
        </p:nvSpPr>
        <p:spPr>
          <a:xfrm>
            <a:off x="611560" y="2060575"/>
            <a:ext cx="3096344" cy="4065588"/>
          </a:xfrm>
          <a:prstGeom prst="homePlate">
            <a:avLst>
              <a:gd name="adj" fmla="val 44642"/>
            </a:avLst>
          </a:prstGeom>
          <a:solidFill>
            <a:schemeClr val="accent5">
              <a:lumMod val="75000"/>
            </a:schemeClr>
          </a:solidFill>
          <a:ln cap="flat" algn="ctr">
            <a:solidFill>
              <a:schemeClr val="accent1"/>
            </a:solidFill>
            <a:round/>
            <a:headEnd type="none" w="med" len="med"/>
            <a:tailEnd type="none" w="med" len="med"/>
          </a:ln>
          <a:effectLst>
            <a:outerShdw blurRad="50800" dist="38100" dir="5400000" algn="t" rotWithShape="0">
              <a:prstClr val="black">
                <a:alpha val="40000"/>
              </a:prstClr>
            </a:outerShdw>
          </a:effectLst>
        </p:spPr>
        <p:txBody>
          <a:bodyPr lIns="90000" tIns="90000" rIns="90000" bIns="90000" anchor="ctr"/>
          <a:lstStyle>
            <a:defPPr>
              <a:defRPr lang="en-GB"/>
            </a:defPPr>
            <a:lvl1pPr marL="342900" indent="-342900" algn="l" rtl="0" eaLnBrk="0" fontAlgn="base" hangingPunct="0">
              <a:spcBef>
                <a:spcPct val="0"/>
              </a:spcBef>
              <a:spcAft>
                <a:spcPct val="0"/>
              </a:spcAft>
              <a:buChar char="•"/>
              <a:defRPr sz="1200" kern="1200">
                <a:solidFill>
                  <a:schemeClr val="tx1"/>
                </a:solidFill>
                <a:latin typeface="Arial" charset="0"/>
                <a:ea typeface="+mn-ea"/>
                <a:cs typeface="+mn-cs"/>
              </a:defRPr>
            </a:lvl1pPr>
            <a:lvl2pPr marL="457200" indent="-285750" algn="l" rtl="0" eaLnBrk="0" fontAlgn="base" hangingPunct="0">
              <a:spcBef>
                <a:spcPct val="0"/>
              </a:spcBef>
              <a:spcAft>
                <a:spcPct val="0"/>
              </a:spcAft>
              <a:buChar char="–"/>
              <a:defRPr sz="1200" kern="1200">
                <a:solidFill>
                  <a:schemeClr val="tx1"/>
                </a:solidFill>
                <a:latin typeface="Arial" charset="0"/>
                <a:ea typeface="+mn-ea"/>
                <a:cs typeface="+mn-cs"/>
              </a:defRPr>
            </a:lvl2pPr>
            <a:lvl3pPr marL="914400" indent="-228600" algn="l" rtl="0" eaLnBrk="0" fontAlgn="base" hangingPunct="0">
              <a:spcBef>
                <a:spcPct val="0"/>
              </a:spcBef>
              <a:spcAft>
                <a:spcPct val="0"/>
              </a:spcAft>
              <a:buChar char="•"/>
              <a:defRPr sz="1200" kern="1200">
                <a:solidFill>
                  <a:schemeClr val="tx1"/>
                </a:solidFill>
                <a:latin typeface="Arial" charset="0"/>
                <a:ea typeface="+mn-ea"/>
                <a:cs typeface="+mn-cs"/>
              </a:defRPr>
            </a:lvl3pPr>
            <a:lvl4pPr marL="1371600" indent="-228600" algn="l" rtl="0" eaLnBrk="0" fontAlgn="base" hangingPunct="0">
              <a:spcBef>
                <a:spcPct val="0"/>
              </a:spcBef>
              <a:spcAft>
                <a:spcPct val="0"/>
              </a:spcAft>
              <a:buChar char="–"/>
              <a:defRPr sz="1200" kern="1200">
                <a:solidFill>
                  <a:schemeClr val="tx1"/>
                </a:solidFill>
                <a:latin typeface="Arial" charset="0"/>
                <a:ea typeface="+mn-ea"/>
                <a:cs typeface="+mn-cs"/>
              </a:defRPr>
            </a:lvl4pPr>
            <a:lvl5pPr marL="1828800" indent="-228600" algn="l" rtl="0" eaLnBrk="0" fontAlgn="base" hangingPunct="0">
              <a:spcBef>
                <a:spcPct val="0"/>
              </a:spcBef>
              <a:spcAft>
                <a:spcPct val="0"/>
              </a:spcAft>
              <a:buChar char="»"/>
              <a:defRPr sz="1200" kern="1200">
                <a:solidFill>
                  <a:schemeClr val="tx1"/>
                </a:solidFill>
                <a:latin typeface="Arial" charset="0"/>
                <a:ea typeface="+mn-ea"/>
                <a:cs typeface="+mn-cs"/>
              </a:defRPr>
            </a:lvl5pPr>
            <a:lvl6pPr marL="2286000" indent="-228600" algn="l" defTabSz="914400" rtl="0" eaLnBrk="1" fontAlgn="base" latinLnBrk="0" hangingPunct="1">
              <a:spcBef>
                <a:spcPct val="20000"/>
              </a:spcBef>
              <a:spcAft>
                <a:spcPct val="0"/>
              </a:spcAft>
              <a:buChar char="»"/>
              <a:defRPr sz="1200" kern="1200">
                <a:solidFill>
                  <a:schemeClr val="tx1"/>
                </a:solidFill>
                <a:latin typeface="Arial" charset="0"/>
                <a:ea typeface="+mn-ea"/>
                <a:cs typeface="+mn-cs"/>
              </a:defRPr>
            </a:lvl6pPr>
            <a:lvl7pPr marL="2743200" indent="-228600" algn="l" defTabSz="914400" rtl="0" eaLnBrk="1" fontAlgn="base" latinLnBrk="0" hangingPunct="1">
              <a:spcBef>
                <a:spcPct val="20000"/>
              </a:spcBef>
              <a:spcAft>
                <a:spcPct val="0"/>
              </a:spcAft>
              <a:buChar char="»"/>
              <a:defRPr sz="1200" kern="1200">
                <a:solidFill>
                  <a:schemeClr val="tx1"/>
                </a:solidFill>
                <a:latin typeface="Arial" charset="0"/>
                <a:ea typeface="+mn-ea"/>
                <a:cs typeface="+mn-cs"/>
              </a:defRPr>
            </a:lvl7pPr>
            <a:lvl8pPr marL="3200400" indent="-228600" algn="l" defTabSz="914400" rtl="0" eaLnBrk="1" fontAlgn="base" latinLnBrk="0" hangingPunct="1">
              <a:spcBef>
                <a:spcPct val="20000"/>
              </a:spcBef>
              <a:spcAft>
                <a:spcPct val="0"/>
              </a:spcAft>
              <a:buChar char="»"/>
              <a:defRPr sz="1200" kern="1200">
                <a:solidFill>
                  <a:schemeClr val="tx1"/>
                </a:solidFill>
                <a:latin typeface="Arial" charset="0"/>
                <a:ea typeface="+mn-ea"/>
                <a:cs typeface="+mn-cs"/>
              </a:defRPr>
            </a:lvl8pPr>
            <a:lvl9pPr marL="3657600" indent="-228600" algn="l" defTabSz="914400" rtl="0" eaLnBrk="1" fontAlgn="base" latinLnBrk="0" hangingPunct="1">
              <a:spcBef>
                <a:spcPct val="20000"/>
              </a:spcBef>
              <a:spcAft>
                <a:spcPct val="0"/>
              </a:spcAft>
              <a:buChar char="»"/>
              <a:defRPr sz="1200" kern="1200">
                <a:solidFill>
                  <a:schemeClr val="tx1"/>
                </a:solidFill>
                <a:latin typeface="Arial" charset="0"/>
                <a:ea typeface="+mn-ea"/>
                <a:cs typeface="+mn-cs"/>
              </a:defRPr>
            </a:lvl9pPr>
          </a:lstStyle>
          <a:p>
            <a:pPr marL="0" indent="0">
              <a:buFontTx/>
              <a:buNone/>
              <a:defRPr/>
            </a:pPr>
            <a:r>
              <a:rPr lang="en-GB" sz="2800" b="1" dirty="0" smtClean="0">
                <a:solidFill>
                  <a:schemeClr val="bg1"/>
                </a:solidFill>
                <a:latin typeface="+mn-lt"/>
              </a:rPr>
              <a:t>Care and risk management</a:t>
            </a:r>
          </a:p>
          <a:p>
            <a:pPr marL="0" indent="0">
              <a:buFontTx/>
              <a:buNone/>
              <a:defRPr/>
            </a:pPr>
            <a:endParaRPr lang="en-GB" sz="1400" b="1" dirty="0" smtClean="0">
              <a:solidFill>
                <a:schemeClr val="bg1"/>
              </a:solidFill>
              <a:latin typeface="+mn-lt"/>
            </a:endParaRPr>
          </a:p>
          <a:p>
            <a:pPr marL="0" indent="0">
              <a:buFontTx/>
              <a:buNone/>
              <a:defRPr/>
            </a:pPr>
            <a:endParaRPr lang="en-GB" sz="1400" b="1" dirty="0" smtClean="0">
              <a:solidFill>
                <a:schemeClr val="bg1"/>
              </a:solidFill>
              <a:latin typeface="+mn-lt"/>
            </a:endParaRPr>
          </a:p>
        </p:txBody>
      </p:sp>
    </p:spTree>
    <p:extLst>
      <p:ext uri="{BB962C8B-B14F-4D97-AF65-F5344CB8AC3E}">
        <p14:creationId xmlns:p14="http://schemas.microsoft.com/office/powerpoint/2010/main" val="383568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nodeType="clickEffect">
                                  <p:stCondLst>
                                    <p:cond delay="0"/>
                                  </p:stCondLst>
                                  <p:childTnLst>
                                    <p:animRot by="21600000">
                                      <p:cBhvr>
                                        <p:cTn id="12" dur="2000" fill="hold"/>
                                        <p:tgtEl>
                                          <p:spTgt spid="11"/>
                                        </p:tgtEl>
                                        <p:attrNameLst>
                                          <p:attrName>r</p:attrName>
                                        </p:attrNameLst>
                                      </p:cBhvr>
                                    </p:animRo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2130425"/>
            <a:ext cx="8229600" cy="4106863"/>
          </a:xfrm>
        </p:spPr>
        <p:txBody>
          <a:bodyPr/>
          <a:lstStyle/>
          <a:p>
            <a:pPr>
              <a:buFont typeface="Wingdings" pitchFamily="2" charset="2"/>
              <a:buChar char="Ø"/>
              <a:defRPr/>
            </a:pPr>
            <a:r>
              <a:rPr lang="en-GB" sz="2000" dirty="0" smtClean="0">
                <a:solidFill>
                  <a:schemeClr val="accent2"/>
                </a:solidFill>
                <a:cs typeface="Arial" pitchFamily="34" charset="0"/>
              </a:rPr>
              <a:t>A review not a new direction</a:t>
            </a:r>
          </a:p>
          <a:p>
            <a:pPr>
              <a:buFont typeface="Wingdings" pitchFamily="2" charset="2"/>
              <a:buChar char="Ø"/>
              <a:defRPr/>
            </a:pPr>
            <a:endParaRPr lang="en-GB" sz="2000" dirty="0">
              <a:solidFill>
                <a:schemeClr val="accent2"/>
              </a:solidFill>
              <a:cs typeface="Arial" pitchFamily="34" charset="0"/>
            </a:endParaRPr>
          </a:p>
          <a:p>
            <a:pPr marL="0" indent="0">
              <a:buNone/>
              <a:defRPr/>
            </a:pPr>
            <a:r>
              <a:rPr lang="en-GB" sz="2000" dirty="0" smtClean="0">
                <a:solidFill>
                  <a:schemeClr val="accent2"/>
                </a:solidFill>
                <a:cs typeface="Arial" pitchFamily="34" charset="0"/>
              </a:rPr>
              <a:t>     Developing Priority themes  – </a:t>
            </a:r>
          </a:p>
          <a:p>
            <a:pPr marL="0" indent="0">
              <a:buNone/>
              <a:defRPr/>
            </a:pPr>
            <a:endParaRPr lang="en-GB" sz="2000" dirty="0" smtClean="0">
              <a:solidFill>
                <a:schemeClr val="accent2"/>
              </a:solidFill>
              <a:cs typeface="Arial" pitchFamily="34" charset="0"/>
            </a:endParaRPr>
          </a:p>
          <a:p>
            <a:pPr>
              <a:buFont typeface="Wingdings" pitchFamily="2" charset="2"/>
              <a:buChar char="Ø"/>
              <a:defRPr/>
            </a:pPr>
            <a:r>
              <a:rPr lang="en-GB" sz="2000" b="1" dirty="0" smtClean="0">
                <a:solidFill>
                  <a:schemeClr val="accent2"/>
                </a:solidFill>
              </a:rPr>
              <a:t>Advancing </a:t>
            </a:r>
            <a:r>
              <a:rPr lang="en-GB" sz="2000" b="1" dirty="0">
                <a:solidFill>
                  <a:schemeClr val="accent2"/>
                </a:solidFill>
              </a:rPr>
              <a:t>the Whole System </a:t>
            </a:r>
            <a:r>
              <a:rPr lang="en-GB" sz="2000" b="1" dirty="0" smtClean="0">
                <a:solidFill>
                  <a:schemeClr val="accent2"/>
                </a:solidFill>
              </a:rPr>
              <a:t>Approach</a:t>
            </a:r>
          </a:p>
          <a:p>
            <a:pPr>
              <a:buFont typeface="Wingdings" pitchFamily="2" charset="2"/>
              <a:buChar char="Ø"/>
              <a:defRPr/>
            </a:pPr>
            <a:endParaRPr lang="en-GB" sz="2000" b="1" dirty="0">
              <a:solidFill>
                <a:schemeClr val="accent2"/>
              </a:solidFill>
            </a:endParaRPr>
          </a:p>
          <a:p>
            <a:pPr>
              <a:buFont typeface="Wingdings" pitchFamily="2" charset="2"/>
              <a:buChar char="Ø"/>
              <a:defRPr/>
            </a:pPr>
            <a:r>
              <a:rPr lang="en-GB" sz="2000" b="1" dirty="0" smtClean="0">
                <a:solidFill>
                  <a:schemeClr val="accent2"/>
                </a:solidFill>
              </a:rPr>
              <a:t>Improving </a:t>
            </a:r>
            <a:r>
              <a:rPr lang="en-GB" sz="2000" b="1" dirty="0">
                <a:solidFill>
                  <a:schemeClr val="accent2"/>
                </a:solidFill>
              </a:rPr>
              <a:t>Life </a:t>
            </a:r>
            <a:r>
              <a:rPr lang="en-GB" sz="2000" b="1" dirty="0" smtClean="0">
                <a:solidFill>
                  <a:schemeClr val="accent2"/>
                </a:solidFill>
              </a:rPr>
              <a:t>Chances</a:t>
            </a:r>
          </a:p>
          <a:p>
            <a:pPr>
              <a:buFont typeface="Wingdings" pitchFamily="2" charset="2"/>
              <a:buChar char="Ø"/>
              <a:defRPr/>
            </a:pPr>
            <a:endParaRPr lang="en-GB" sz="2000" b="1" dirty="0" smtClean="0">
              <a:solidFill>
                <a:schemeClr val="accent2"/>
              </a:solidFill>
            </a:endParaRPr>
          </a:p>
          <a:p>
            <a:pPr>
              <a:buFont typeface="Wingdings" pitchFamily="2" charset="2"/>
              <a:buChar char="Ø"/>
              <a:defRPr/>
            </a:pPr>
            <a:r>
              <a:rPr lang="en-GB" sz="2000" b="1" dirty="0" smtClean="0">
                <a:solidFill>
                  <a:schemeClr val="accent2"/>
                </a:solidFill>
              </a:rPr>
              <a:t>Developing Capacity</a:t>
            </a:r>
          </a:p>
          <a:p>
            <a:pPr>
              <a:buFont typeface="Wingdings" pitchFamily="2" charset="2"/>
              <a:buChar char="Ø"/>
              <a:defRPr/>
            </a:pPr>
            <a:endParaRPr lang="en-GB" sz="2000" dirty="0">
              <a:solidFill>
                <a:schemeClr val="accent2"/>
              </a:solidFill>
            </a:endParaRPr>
          </a:p>
        </p:txBody>
      </p:sp>
      <p:sp>
        <p:nvSpPr>
          <p:cNvPr id="31747" name="Rectangle 5"/>
          <p:cNvSpPr>
            <a:spLocks noGrp="1" noChangeArrowheads="1"/>
          </p:cNvSpPr>
          <p:nvPr>
            <p:ph type="title"/>
          </p:nvPr>
        </p:nvSpPr>
        <p:spPr>
          <a:solidFill>
            <a:schemeClr val="accent1"/>
          </a:solidFill>
        </p:spPr>
        <p:txBody>
          <a:bodyPr/>
          <a:lstStyle/>
          <a:p>
            <a:pPr algn="l">
              <a:lnSpc>
                <a:spcPct val="75000"/>
              </a:lnSpc>
            </a:pPr>
            <a:r>
              <a:rPr lang="en-GB" sz="3600" b="1" smtClean="0">
                <a:solidFill>
                  <a:schemeClr val="bg1"/>
                </a:solidFill>
                <a:latin typeface="Corbel" pitchFamily="34" charset="0"/>
              </a:rPr>
              <a:t>whole</a:t>
            </a:r>
            <a:r>
              <a:rPr lang="en-GB" sz="3600" b="1" smtClean="0">
                <a:latin typeface="Corbel" pitchFamily="34" charset="0"/>
              </a:rPr>
              <a:t> </a:t>
            </a:r>
            <a:r>
              <a:rPr lang="en-GB" sz="3600" b="1" smtClean="0">
                <a:solidFill>
                  <a:srgbClr val="00CCFF"/>
                </a:solidFill>
                <a:latin typeface="Corbel" pitchFamily="34" charset="0"/>
              </a:rPr>
              <a:t>system</a:t>
            </a:r>
            <a:br>
              <a:rPr lang="en-GB" sz="3600" b="1" smtClean="0">
                <a:solidFill>
                  <a:srgbClr val="00CCFF"/>
                </a:solidFill>
                <a:latin typeface="Corbel" pitchFamily="34" charset="0"/>
              </a:rPr>
            </a:br>
            <a:r>
              <a:rPr lang="en-GB" sz="3600" b="1" smtClean="0">
                <a:solidFill>
                  <a:srgbClr val="00CCFF"/>
                </a:solidFill>
                <a:latin typeface="Corbel" pitchFamily="34" charset="0"/>
              </a:rPr>
              <a:t>approach </a:t>
            </a:r>
          </a:p>
        </p:txBody>
      </p:sp>
      <p:sp>
        <p:nvSpPr>
          <p:cNvPr id="17412" name="Rectangle 7"/>
          <p:cNvSpPr>
            <a:spLocks noChangeArrowheads="1"/>
          </p:cNvSpPr>
          <p:nvPr/>
        </p:nvSpPr>
        <p:spPr bwMode="auto">
          <a:xfrm rot="10800000" flipV="1">
            <a:off x="2700338" y="836613"/>
            <a:ext cx="1511300"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17413" name="AutoShape 115"/>
          <p:cNvSpPr>
            <a:spLocks noChangeArrowheads="1"/>
          </p:cNvSpPr>
          <p:nvPr/>
        </p:nvSpPr>
        <p:spPr bwMode="auto">
          <a:xfrm>
            <a:off x="482600" y="1589088"/>
            <a:ext cx="4737472" cy="395287"/>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smtClean="0">
                <a:solidFill>
                  <a:srgbClr val="FFFFFF"/>
                </a:solidFill>
                <a:ea typeface="ＭＳ Ｐゴシック" pitchFamily="34" charset="-128"/>
              </a:rPr>
              <a:t>Youth Justice Strategy Refresh</a:t>
            </a:r>
            <a:endParaRPr lang="en-GB" sz="2400" b="1" dirty="0">
              <a:solidFill>
                <a:srgbClr val="FFFFFF"/>
              </a:solidFill>
              <a:ea typeface="ＭＳ Ｐゴシック" pitchFamily="34" charset="-128"/>
            </a:endParaRPr>
          </a:p>
        </p:txBody>
      </p:sp>
    </p:spTree>
    <p:extLst>
      <p:ext uri="{BB962C8B-B14F-4D97-AF65-F5344CB8AC3E}">
        <p14:creationId xmlns:p14="http://schemas.microsoft.com/office/powerpoint/2010/main" val="2436795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2130425"/>
            <a:ext cx="8229600" cy="4106863"/>
          </a:xfrm>
        </p:spPr>
        <p:txBody>
          <a:bodyPr/>
          <a:lstStyle/>
          <a:p>
            <a:pPr marL="0" indent="0">
              <a:buNone/>
              <a:defRPr/>
            </a:pPr>
            <a:r>
              <a:rPr lang="en-GB" sz="2000" dirty="0">
                <a:solidFill>
                  <a:schemeClr val="accent2"/>
                </a:solidFill>
                <a:cs typeface="Arial" pitchFamily="34" charset="0"/>
              </a:rPr>
              <a:t> </a:t>
            </a:r>
            <a:r>
              <a:rPr lang="en-GB" sz="2000" dirty="0" smtClean="0">
                <a:solidFill>
                  <a:schemeClr val="accent2"/>
                </a:solidFill>
                <a:cs typeface="Arial" pitchFamily="34" charset="0"/>
              </a:rPr>
              <a:t>    Early Indications: </a:t>
            </a:r>
            <a:endParaRPr lang="en-GB" sz="2000" dirty="0">
              <a:solidFill>
                <a:schemeClr val="accent2"/>
              </a:solidFill>
              <a:cs typeface="Arial" pitchFamily="34" charset="0"/>
            </a:endParaRPr>
          </a:p>
          <a:p>
            <a:pPr>
              <a:buFont typeface="Wingdings" pitchFamily="2" charset="2"/>
              <a:buChar char="Ø"/>
              <a:defRPr/>
            </a:pPr>
            <a:endParaRPr lang="en-GB" sz="2000" dirty="0">
              <a:solidFill>
                <a:schemeClr val="accent2"/>
              </a:solidFill>
              <a:cs typeface="Arial" pitchFamily="34" charset="0"/>
            </a:endParaRPr>
          </a:p>
          <a:p>
            <a:pPr>
              <a:buFont typeface="Wingdings" pitchFamily="2" charset="2"/>
              <a:buChar char="Ø"/>
              <a:defRPr/>
            </a:pPr>
            <a:r>
              <a:rPr lang="en-GB" sz="2000" dirty="0" smtClean="0">
                <a:solidFill>
                  <a:schemeClr val="accent2"/>
                </a:solidFill>
                <a:cs typeface="Arial" pitchFamily="34" charset="0"/>
              </a:rPr>
              <a:t>WSA </a:t>
            </a:r>
            <a:r>
              <a:rPr lang="en-GB" sz="2000" dirty="0">
                <a:solidFill>
                  <a:schemeClr val="accent2"/>
                </a:solidFill>
                <a:cs typeface="Arial" pitchFamily="34" charset="0"/>
              </a:rPr>
              <a:t>has been a galvanising factor in driving improvements in partnership working, information-sharing and shared learning across agencies and in turn improving outcomes for children and young people.</a:t>
            </a:r>
          </a:p>
          <a:p>
            <a:pPr>
              <a:buFont typeface="Wingdings" pitchFamily="2" charset="2"/>
              <a:buChar char="Ø"/>
              <a:defRPr/>
            </a:pPr>
            <a:endParaRPr lang="en-GB" sz="2000" dirty="0">
              <a:solidFill>
                <a:schemeClr val="accent2"/>
              </a:solidFill>
              <a:cs typeface="Arial" pitchFamily="34" charset="0"/>
            </a:endParaRPr>
          </a:p>
          <a:p>
            <a:pPr>
              <a:buFont typeface="Wingdings" pitchFamily="2" charset="2"/>
              <a:buChar char="Ø"/>
              <a:defRPr/>
            </a:pPr>
            <a:r>
              <a:rPr lang="en-GB" sz="2000" dirty="0" smtClean="0">
                <a:solidFill>
                  <a:schemeClr val="accent2"/>
                </a:solidFill>
                <a:cs typeface="Arial" pitchFamily="34" charset="0"/>
              </a:rPr>
              <a:t>Flexibility </a:t>
            </a:r>
            <a:r>
              <a:rPr lang="en-GB" sz="2000" dirty="0">
                <a:solidFill>
                  <a:schemeClr val="accent2"/>
                </a:solidFill>
                <a:cs typeface="Arial" pitchFamily="34" charset="0"/>
              </a:rPr>
              <a:t>in implementing WSA across local authority areas may be necessary to adapt to different conditions and local demands, including variations in local authority size, scale and structure.</a:t>
            </a:r>
          </a:p>
          <a:p>
            <a:pPr>
              <a:buFont typeface="Wingdings" pitchFamily="2" charset="2"/>
              <a:buChar char="Ø"/>
              <a:defRPr/>
            </a:pPr>
            <a:endParaRPr lang="en-GB" sz="2000" dirty="0">
              <a:solidFill>
                <a:schemeClr val="accent2"/>
              </a:solidFill>
              <a:cs typeface="Arial" pitchFamily="34" charset="0"/>
            </a:endParaRPr>
          </a:p>
        </p:txBody>
      </p:sp>
      <p:sp>
        <p:nvSpPr>
          <p:cNvPr id="31747" name="Rectangle 5"/>
          <p:cNvSpPr>
            <a:spLocks noGrp="1" noChangeArrowheads="1"/>
          </p:cNvSpPr>
          <p:nvPr>
            <p:ph type="title"/>
          </p:nvPr>
        </p:nvSpPr>
        <p:spPr>
          <a:solidFill>
            <a:schemeClr val="accent1"/>
          </a:solidFill>
        </p:spPr>
        <p:txBody>
          <a:bodyPr/>
          <a:lstStyle/>
          <a:p>
            <a:pPr algn="l">
              <a:lnSpc>
                <a:spcPct val="75000"/>
              </a:lnSpc>
            </a:pPr>
            <a:r>
              <a:rPr lang="en-GB" sz="3600" b="1" smtClean="0">
                <a:solidFill>
                  <a:schemeClr val="bg1"/>
                </a:solidFill>
                <a:latin typeface="Corbel" pitchFamily="34" charset="0"/>
              </a:rPr>
              <a:t>whole</a:t>
            </a:r>
            <a:r>
              <a:rPr lang="en-GB" sz="3600" b="1" smtClean="0">
                <a:latin typeface="Corbel" pitchFamily="34" charset="0"/>
              </a:rPr>
              <a:t> </a:t>
            </a:r>
            <a:r>
              <a:rPr lang="en-GB" sz="3600" b="1" smtClean="0">
                <a:solidFill>
                  <a:srgbClr val="00CCFF"/>
                </a:solidFill>
                <a:latin typeface="Corbel" pitchFamily="34" charset="0"/>
              </a:rPr>
              <a:t>system</a:t>
            </a:r>
            <a:br>
              <a:rPr lang="en-GB" sz="3600" b="1" smtClean="0">
                <a:solidFill>
                  <a:srgbClr val="00CCFF"/>
                </a:solidFill>
                <a:latin typeface="Corbel" pitchFamily="34" charset="0"/>
              </a:rPr>
            </a:br>
            <a:r>
              <a:rPr lang="en-GB" sz="3600" b="1" smtClean="0">
                <a:solidFill>
                  <a:srgbClr val="00CCFF"/>
                </a:solidFill>
                <a:latin typeface="Corbel" pitchFamily="34" charset="0"/>
              </a:rPr>
              <a:t>approach </a:t>
            </a:r>
          </a:p>
        </p:txBody>
      </p:sp>
      <p:sp>
        <p:nvSpPr>
          <p:cNvPr id="17412" name="Rectangle 7"/>
          <p:cNvSpPr>
            <a:spLocks noChangeArrowheads="1"/>
          </p:cNvSpPr>
          <p:nvPr/>
        </p:nvSpPr>
        <p:spPr bwMode="auto">
          <a:xfrm rot="10800000" flipV="1">
            <a:off x="2700338" y="836613"/>
            <a:ext cx="1511300"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17413" name="AutoShape 115"/>
          <p:cNvSpPr>
            <a:spLocks noChangeArrowheads="1"/>
          </p:cNvSpPr>
          <p:nvPr/>
        </p:nvSpPr>
        <p:spPr bwMode="auto">
          <a:xfrm>
            <a:off x="482600" y="1589088"/>
            <a:ext cx="4737472" cy="395287"/>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smtClean="0">
                <a:solidFill>
                  <a:srgbClr val="FFFFFF"/>
                </a:solidFill>
                <a:ea typeface="ＭＳ Ｐゴシック" pitchFamily="34" charset="-128"/>
              </a:rPr>
              <a:t>WSA Evaluation</a:t>
            </a:r>
            <a:endParaRPr lang="en-GB" sz="2400" b="1" dirty="0">
              <a:solidFill>
                <a:srgbClr val="FFFFFF"/>
              </a:solidFill>
              <a:ea typeface="ＭＳ Ｐゴシック" pitchFamily="34" charset="-128"/>
            </a:endParaRPr>
          </a:p>
        </p:txBody>
      </p:sp>
    </p:spTree>
    <p:extLst>
      <p:ext uri="{BB962C8B-B14F-4D97-AF65-F5344CB8AC3E}">
        <p14:creationId xmlns:p14="http://schemas.microsoft.com/office/powerpoint/2010/main" val="1003162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20688" y="260350"/>
            <a:ext cx="8229600" cy="1143000"/>
          </a:xfrm>
        </p:spPr>
        <p:txBody>
          <a:bodyPr/>
          <a:lstStyle/>
          <a:p>
            <a:endParaRPr lang="en-US" smtClean="0"/>
          </a:p>
        </p:txBody>
      </p:sp>
      <p:sp>
        <p:nvSpPr>
          <p:cNvPr id="24579" name="Rectangle 3"/>
          <p:cNvSpPr>
            <a:spLocks noGrp="1" noChangeArrowheads="1"/>
          </p:cNvSpPr>
          <p:nvPr>
            <p:ph type="body" idx="4294967295"/>
          </p:nvPr>
        </p:nvSpPr>
        <p:spPr>
          <a:xfrm>
            <a:off x="1476375" y="1020763"/>
            <a:ext cx="8229600" cy="4525962"/>
          </a:xfrm>
        </p:spPr>
        <p:txBody>
          <a:bodyPr/>
          <a:lstStyle/>
          <a:p>
            <a:pPr>
              <a:buFontTx/>
              <a:buNone/>
            </a:pPr>
            <a:r>
              <a:rPr lang="en-GB" smtClean="0"/>
              <a:t>             </a:t>
            </a:r>
          </a:p>
          <a:p>
            <a:pPr>
              <a:buFontTx/>
              <a:buNone/>
            </a:pPr>
            <a:endParaRPr lang="en-GB" smtClean="0"/>
          </a:p>
          <a:p>
            <a:pPr>
              <a:buFontTx/>
              <a:buNone/>
            </a:pPr>
            <a:r>
              <a:rPr lang="en-GB" smtClean="0"/>
              <a:t>               </a:t>
            </a:r>
          </a:p>
        </p:txBody>
      </p:sp>
      <p:pic>
        <p:nvPicPr>
          <p:cNvPr id="24580" name="Picture 4" descr="Safer Scotlan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457200" y="274638"/>
            <a:ext cx="8229600"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a:solidFill>
                  <a:srgbClr val="FFFFFF"/>
                </a:solidFill>
                <a:latin typeface="Corbel" pitchFamily="34" charset="0"/>
                <a:ea typeface="ＭＳ Ｐゴシック" pitchFamily="34" charset="-128"/>
              </a:rPr>
              <a:t>whole</a:t>
            </a:r>
            <a:r>
              <a:rPr lang="en-GB" sz="3600" b="1">
                <a:solidFill>
                  <a:srgbClr val="000000"/>
                </a:solidFill>
                <a:latin typeface="Corbel" pitchFamily="34" charset="0"/>
                <a:ea typeface="ＭＳ Ｐゴシック" pitchFamily="34" charset="-128"/>
              </a:rPr>
              <a:t> </a:t>
            </a:r>
            <a:r>
              <a:rPr lang="en-GB" sz="3600" b="1">
                <a:solidFill>
                  <a:srgbClr val="00CCFF"/>
                </a:solidFill>
                <a:latin typeface="Corbel" pitchFamily="34" charset="0"/>
                <a:ea typeface="ＭＳ Ｐゴシック" pitchFamily="34" charset="-128"/>
              </a:rPr>
              <a:t>system</a:t>
            </a:r>
            <a:br>
              <a:rPr lang="en-GB" sz="3600" b="1">
                <a:solidFill>
                  <a:srgbClr val="00CCFF"/>
                </a:solidFill>
                <a:latin typeface="Corbel" pitchFamily="34" charset="0"/>
                <a:ea typeface="ＭＳ Ｐゴシック" pitchFamily="34" charset="-128"/>
              </a:rPr>
            </a:br>
            <a:r>
              <a:rPr lang="en-GB" sz="3600" b="1">
                <a:solidFill>
                  <a:srgbClr val="00CCFF"/>
                </a:solidFill>
                <a:latin typeface="Corbel" pitchFamily="34" charset="0"/>
                <a:ea typeface="ＭＳ Ｐゴシック" pitchFamily="34" charset="-128"/>
              </a:rPr>
              <a:t>approach </a:t>
            </a:r>
          </a:p>
        </p:txBody>
      </p:sp>
      <p:sp>
        <p:nvSpPr>
          <p:cNvPr id="10246" name="Rectangle 6"/>
          <p:cNvSpPr>
            <a:spLocks noChangeArrowheads="1"/>
          </p:cNvSpPr>
          <p:nvPr/>
        </p:nvSpPr>
        <p:spPr bwMode="auto">
          <a:xfrm>
            <a:off x="179388" y="6453188"/>
            <a:ext cx="8713787"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t>
            </a:r>
            <a:br>
              <a:rPr lang="en-GB" sz="4000">
                <a:solidFill>
                  <a:srgbClr val="000000"/>
                </a:solidFill>
                <a:ea typeface="ＭＳ Ｐゴシック" pitchFamily="34" charset="-128"/>
              </a:rPr>
            </a:br>
            <a:endParaRPr lang="en-GB" sz="4000">
              <a:solidFill>
                <a:srgbClr val="000000"/>
              </a:solidFill>
              <a:ea typeface="ＭＳ Ｐゴシック" pitchFamily="34" charset="-128"/>
            </a:endParaRPr>
          </a:p>
        </p:txBody>
      </p:sp>
      <p:sp>
        <p:nvSpPr>
          <p:cNvPr id="10247"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graphicFrame>
        <p:nvGraphicFramePr>
          <p:cNvPr id="24584" name="Chart 9"/>
          <p:cNvGraphicFramePr>
            <a:graphicFrameLocks/>
          </p:cNvGraphicFramePr>
          <p:nvPr/>
        </p:nvGraphicFramePr>
        <p:xfrm>
          <a:off x="406400" y="1366838"/>
          <a:ext cx="8331200" cy="4416425"/>
        </p:xfrm>
        <a:graphic>
          <a:graphicData uri="http://schemas.openxmlformats.org/presentationml/2006/ole">
            <mc:AlternateContent xmlns:mc="http://schemas.openxmlformats.org/markup-compatibility/2006">
              <mc:Choice xmlns:v="urn:schemas-microsoft-com:vml" Requires="v">
                <p:oleObj spid="_x0000_s3088" r:id="rId6" imgW="8327858" imgH="4419983" progId="Excel.Chart.8">
                  <p:embed/>
                </p:oleObj>
              </mc:Choice>
              <mc:Fallback>
                <p:oleObj r:id="rId6" imgW="8327858" imgH="4419983"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00" y="1366838"/>
                        <a:ext cx="83312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Chart 10"/>
          <p:cNvGraphicFramePr>
            <a:graphicFrameLocks/>
          </p:cNvGraphicFramePr>
          <p:nvPr>
            <p:extLst>
              <p:ext uri="{D42A27DB-BD31-4B8C-83A1-F6EECF244321}">
                <p14:modId xmlns:p14="http://schemas.microsoft.com/office/powerpoint/2010/main" val="1241979355"/>
              </p:ext>
            </p:extLst>
          </p:nvPr>
        </p:nvGraphicFramePr>
        <p:xfrm>
          <a:off x="461963" y="1506538"/>
          <a:ext cx="8148637" cy="4492625"/>
        </p:xfrm>
        <a:graphic>
          <a:graphicData uri="http://schemas.openxmlformats.org/presentationml/2006/ole">
            <mc:AlternateContent xmlns:mc="http://schemas.openxmlformats.org/markup-compatibility/2006">
              <mc:Choice xmlns:v="urn:schemas-microsoft-com:vml" Requires="v">
                <p:oleObj spid="_x0000_s3089" r:id="rId9" imgW="8144962" imgH="4493141" progId="Excel.Chart.8">
                  <p:embed/>
                </p:oleObj>
              </mc:Choice>
              <mc:Fallback>
                <p:oleObj r:id="rId9" imgW="8144962" imgH="4493141"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963" y="1506538"/>
                        <a:ext cx="8148637"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457200" y="1556792"/>
            <a:ext cx="8229600" cy="4247317"/>
          </a:xfrm>
          <a:prstGeom prst="rect">
            <a:avLst/>
          </a:prstGeom>
        </p:spPr>
        <p:txBody>
          <a:bodyPr wrap="square">
            <a:spAutoFit/>
          </a:bodyPr>
          <a:lstStyle/>
          <a:p>
            <a:r>
              <a:rPr lang="en-GB" sz="2400" b="1" dirty="0">
                <a:solidFill>
                  <a:schemeClr val="accent6"/>
                </a:solidFill>
              </a:rPr>
              <a:t>Intensive Support and Monitoring System - Guidance on the use of Movement Restriction Conditions (MRC's) in the Children's Hearing System </a:t>
            </a:r>
            <a:endParaRPr lang="en-GB" sz="2400" b="1" dirty="0" smtClean="0">
              <a:solidFill>
                <a:schemeClr val="accent6"/>
              </a:solidFill>
            </a:endParaRPr>
          </a:p>
          <a:p>
            <a:endParaRPr lang="en-GB" b="1" dirty="0">
              <a:solidFill>
                <a:schemeClr val="accent6"/>
              </a:solidFill>
            </a:endParaRPr>
          </a:p>
          <a:p>
            <a:pPr marL="285750" indent="-285750">
              <a:buFont typeface="Arial" pitchFamily="34" charset="0"/>
              <a:buChar char="•"/>
            </a:pPr>
            <a:r>
              <a:rPr lang="en-GB" dirty="0">
                <a:solidFill>
                  <a:schemeClr val="accent6"/>
                </a:solidFill>
              </a:rPr>
              <a:t>The purpose of this guidance document is to provide an overview of the key factors that ought to be taken into account when consideration is being given to the use of a Movement Restriction Condition (MRC) in the Children's Hearing System (CHS). </a:t>
            </a:r>
            <a:endParaRPr lang="en-GB" dirty="0" smtClean="0">
              <a:solidFill>
                <a:schemeClr val="accent6"/>
              </a:solidFill>
            </a:endParaRPr>
          </a:p>
          <a:p>
            <a:pPr marL="285750" indent="-285750">
              <a:buFont typeface="Arial" pitchFamily="34" charset="0"/>
              <a:buChar char="•"/>
            </a:pPr>
            <a:endParaRPr lang="en-GB" dirty="0" smtClean="0">
              <a:solidFill>
                <a:schemeClr val="accent6"/>
              </a:solidFill>
            </a:endParaRPr>
          </a:p>
          <a:p>
            <a:pPr marL="285750" indent="-285750">
              <a:buFont typeface="Arial" pitchFamily="34" charset="0"/>
              <a:buChar char="•"/>
            </a:pPr>
            <a:r>
              <a:rPr lang="en-GB" dirty="0" smtClean="0">
                <a:solidFill>
                  <a:schemeClr val="accent6"/>
                </a:solidFill>
              </a:rPr>
              <a:t>The </a:t>
            </a:r>
            <a:r>
              <a:rPr lang="en-GB" dirty="0">
                <a:solidFill>
                  <a:schemeClr val="accent6"/>
                </a:solidFill>
              </a:rPr>
              <a:t>document is intended primarily for Lead Professionals (generally social workers) who have a statutory responsibility to present information to Children's Panel Members in respect of young people involved in offending behaviour of a serious nature or behaviours which places themselves and/or others at risk of serious harm</a:t>
            </a:r>
          </a:p>
        </p:txBody>
      </p:sp>
    </p:spTree>
    <p:extLst>
      <p:ext uri="{BB962C8B-B14F-4D97-AF65-F5344CB8AC3E}">
        <p14:creationId xmlns:p14="http://schemas.microsoft.com/office/powerpoint/2010/main" val="2040867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20688" y="260350"/>
            <a:ext cx="8229600" cy="1143000"/>
          </a:xfrm>
        </p:spPr>
        <p:txBody>
          <a:bodyPr/>
          <a:lstStyle/>
          <a:p>
            <a:endParaRPr lang="en-US" smtClean="0"/>
          </a:p>
        </p:txBody>
      </p:sp>
      <p:sp>
        <p:nvSpPr>
          <p:cNvPr id="24579" name="Rectangle 3"/>
          <p:cNvSpPr>
            <a:spLocks noGrp="1" noChangeArrowheads="1"/>
          </p:cNvSpPr>
          <p:nvPr>
            <p:ph type="body" idx="4294967295"/>
          </p:nvPr>
        </p:nvSpPr>
        <p:spPr>
          <a:xfrm>
            <a:off x="1476375" y="1020763"/>
            <a:ext cx="8229600" cy="4525962"/>
          </a:xfrm>
        </p:spPr>
        <p:txBody>
          <a:bodyPr/>
          <a:lstStyle/>
          <a:p>
            <a:pPr>
              <a:buFontTx/>
              <a:buNone/>
            </a:pPr>
            <a:r>
              <a:rPr lang="en-GB" smtClean="0"/>
              <a:t>             </a:t>
            </a:r>
          </a:p>
          <a:p>
            <a:pPr>
              <a:buFontTx/>
              <a:buNone/>
            </a:pPr>
            <a:endParaRPr lang="en-GB" smtClean="0"/>
          </a:p>
          <a:p>
            <a:pPr>
              <a:buFontTx/>
              <a:buNone/>
            </a:pPr>
            <a:r>
              <a:rPr lang="en-GB" smtClean="0"/>
              <a:t>               </a:t>
            </a:r>
          </a:p>
        </p:txBody>
      </p:sp>
      <p:pic>
        <p:nvPicPr>
          <p:cNvPr id="24580" name="Picture 4" descr="Safer Scotlan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457200" y="274638"/>
            <a:ext cx="8229600"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a:solidFill>
                  <a:srgbClr val="FFFFFF"/>
                </a:solidFill>
                <a:latin typeface="Corbel" pitchFamily="34" charset="0"/>
                <a:ea typeface="ＭＳ Ｐゴシック" pitchFamily="34" charset="-128"/>
              </a:rPr>
              <a:t>whole</a:t>
            </a:r>
            <a:r>
              <a:rPr lang="en-GB" sz="3600" b="1">
                <a:solidFill>
                  <a:srgbClr val="000000"/>
                </a:solidFill>
                <a:latin typeface="Corbel" pitchFamily="34" charset="0"/>
                <a:ea typeface="ＭＳ Ｐゴシック" pitchFamily="34" charset="-128"/>
              </a:rPr>
              <a:t> </a:t>
            </a:r>
            <a:r>
              <a:rPr lang="en-GB" sz="3600" b="1">
                <a:solidFill>
                  <a:srgbClr val="00CCFF"/>
                </a:solidFill>
                <a:latin typeface="Corbel" pitchFamily="34" charset="0"/>
                <a:ea typeface="ＭＳ Ｐゴシック" pitchFamily="34" charset="-128"/>
              </a:rPr>
              <a:t>system</a:t>
            </a:r>
            <a:br>
              <a:rPr lang="en-GB" sz="3600" b="1">
                <a:solidFill>
                  <a:srgbClr val="00CCFF"/>
                </a:solidFill>
                <a:latin typeface="Corbel" pitchFamily="34" charset="0"/>
                <a:ea typeface="ＭＳ Ｐゴシック" pitchFamily="34" charset="-128"/>
              </a:rPr>
            </a:br>
            <a:r>
              <a:rPr lang="en-GB" sz="3600" b="1">
                <a:solidFill>
                  <a:srgbClr val="00CCFF"/>
                </a:solidFill>
                <a:latin typeface="Corbel" pitchFamily="34" charset="0"/>
                <a:ea typeface="ＭＳ Ｐゴシック" pitchFamily="34" charset="-128"/>
              </a:rPr>
              <a:t>approach </a:t>
            </a:r>
          </a:p>
        </p:txBody>
      </p:sp>
      <p:sp>
        <p:nvSpPr>
          <p:cNvPr id="10246" name="Rectangle 6"/>
          <p:cNvSpPr>
            <a:spLocks noChangeArrowheads="1"/>
          </p:cNvSpPr>
          <p:nvPr/>
        </p:nvSpPr>
        <p:spPr bwMode="auto">
          <a:xfrm>
            <a:off x="179388" y="6453188"/>
            <a:ext cx="8713787"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t>
            </a:r>
            <a:br>
              <a:rPr lang="en-GB" sz="4000">
                <a:solidFill>
                  <a:srgbClr val="000000"/>
                </a:solidFill>
                <a:ea typeface="ＭＳ Ｐゴシック" pitchFamily="34" charset="-128"/>
              </a:rPr>
            </a:br>
            <a:endParaRPr lang="en-GB" sz="4000">
              <a:solidFill>
                <a:srgbClr val="000000"/>
              </a:solidFill>
              <a:ea typeface="ＭＳ Ｐゴシック" pitchFamily="34" charset="-128"/>
            </a:endParaRPr>
          </a:p>
        </p:txBody>
      </p:sp>
      <p:sp>
        <p:nvSpPr>
          <p:cNvPr id="10247"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graphicFrame>
        <p:nvGraphicFramePr>
          <p:cNvPr id="24584" name="Chart 9"/>
          <p:cNvGraphicFramePr>
            <a:graphicFrameLocks/>
          </p:cNvGraphicFramePr>
          <p:nvPr/>
        </p:nvGraphicFramePr>
        <p:xfrm>
          <a:off x="406400" y="1366838"/>
          <a:ext cx="8331200" cy="4416425"/>
        </p:xfrm>
        <a:graphic>
          <a:graphicData uri="http://schemas.openxmlformats.org/presentationml/2006/ole">
            <mc:AlternateContent xmlns:mc="http://schemas.openxmlformats.org/markup-compatibility/2006">
              <mc:Choice xmlns:v="urn:schemas-microsoft-com:vml" Requires="v">
                <p:oleObj spid="_x0000_s4112" r:id="rId6" imgW="8327858" imgH="4419983" progId="Excel.Chart.8">
                  <p:embed/>
                </p:oleObj>
              </mc:Choice>
              <mc:Fallback>
                <p:oleObj r:id="rId6" imgW="8327858" imgH="4419983"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00" y="1366838"/>
                        <a:ext cx="83312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5" name="Chart 10"/>
          <p:cNvGraphicFramePr>
            <a:graphicFrameLocks/>
          </p:cNvGraphicFramePr>
          <p:nvPr>
            <p:extLst>
              <p:ext uri="{D42A27DB-BD31-4B8C-83A1-F6EECF244321}">
                <p14:modId xmlns:p14="http://schemas.microsoft.com/office/powerpoint/2010/main" val="236836216"/>
              </p:ext>
            </p:extLst>
          </p:nvPr>
        </p:nvGraphicFramePr>
        <p:xfrm>
          <a:off x="461963" y="1506538"/>
          <a:ext cx="8148637" cy="4492625"/>
        </p:xfrm>
        <a:graphic>
          <a:graphicData uri="http://schemas.openxmlformats.org/presentationml/2006/ole">
            <mc:AlternateContent xmlns:mc="http://schemas.openxmlformats.org/markup-compatibility/2006">
              <mc:Choice xmlns:v="urn:schemas-microsoft-com:vml" Requires="v">
                <p:oleObj spid="_x0000_s4113" r:id="rId9" imgW="8144962" imgH="4493141" progId="Excel.Chart.8">
                  <p:embed/>
                </p:oleObj>
              </mc:Choice>
              <mc:Fallback>
                <p:oleObj r:id="rId9" imgW="8144962" imgH="4493141"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963" y="1506538"/>
                        <a:ext cx="8148637"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457200" y="1556792"/>
            <a:ext cx="8229600" cy="4893647"/>
          </a:xfrm>
          <a:prstGeom prst="rect">
            <a:avLst/>
          </a:prstGeom>
        </p:spPr>
        <p:txBody>
          <a:bodyPr wrap="square">
            <a:spAutoFit/>
          </a:bodyPr>
          <a:lstStyle/>
          <a:p>
            <a:r>
              <a:rPr lang="en-GB" sz="2400" b="1" dirty="0">
                <a:solidFill>
                  <a:schemeClr val="accent6"/>
                </a:solidFill>
              </a:rPr>
              <a:t>Intensive Support and Monitoring System - Guidance on the use of Movement Restriction Conditions (MRC's) in the Children's Hearing System </a:t>
            </a:r>
            <a:endParaRPr lang="en-GB" sz="2400" b="1" dirty="0" smtClean="0">
              <a:solidFill>
                <a:schemeClr val="accent6"/>
              </a:solidFill>
            </a:endParaRPr>
          </a:p>
          <a:p>
            <a:endParaRPr lang="en-GB" sz="2400" b="1" dirty="0" smtClean="0">
              <a:solidFill>
                <a:schemeClr val="accent6"/>
              </a:solidFill>
            </a:endParaRPr>
          </a:p>
          <a:p>
            <a:pPr marL="285750" indent="-285750">
              <a:buFont typeface="Arial" pitchFamily="34" charset="0"/>
              <a:buChar char="•"/>
            </a:pPr>
            <a:r>
              <a:rPr lang="en-GB" sz="2400" dirty="0">
                <a:solidFill>
                  <a:schemeClr val="accent6"/>
                </a:solidFill>
              </a:rPr>
              <a:t>While the focus of the guidance is upon the mechanics and practicalities of </a:t>
            </a:r>
            <a:r>
              <a:rPr lang="en-GB" sz="2400" dirty="0" err="1">
                <a:solidFill>
                  <a:schemeClr val="accent6"/>
                </a:solidFill>
              </a:rPr>
              <a:t>MRCs</a:t>
            </a:r>
            <a:r>
              <a:rPr lang="en-GB" sz="2400" dirty="0">
                <a:solidFill>
                  <a:schemeClr val="accent6"/>
                </a:solidFill>
              </a:rPr>
              <a:t> it is imperative that implementation authorities do not lose sight of the importance of providing vulnerable young people and their families with a broad and varied range of support and assistance irrespective of whether concerns are predominantly </a:t>
            </a:r>
            <a:r>
              <a:rPr lang="en-GB" sz="2400" dirty="0" smtClean="0">
                <a:solidFill>
                  <a:schemeClr val="accent6"/>
                </a:solidFill>
              </a:rPr>
              <a:t>wellbeing oriented or related </a:t>
            </a:r>
            <a:r>
              <a:rPr lang="en-GB" sz="2400" dirty="0">
                <a:solidFill>
                  <a:schemeClr val="accent6"/>
                </a:solidFill>
              </a:rPr>
              <a:t>to offending behaviour </a:t>
            </a:r>
            <a:r>
              <a:rPr lang="en-GB" sz="2400" dirty="0" smtClean="0">
                <a:solidFill>
                  <a:schemeClr val="accent6"/>
                </a:solidFill>
              </a:rPr>
              <a:t>or </a:t>
            </a:r>
            <a:r>
              <a:rPr lang="en-GB" sz="2400" dirty="0">
                <a:solidFill>
                  <a:schemeClr val="accent6"/>
                </a:solidFill>
              </a:rPr>
              <a:t>concerns stem from an interplay </a:t>
            </a:r>
            <a:endParaRPr lang="en-GB" sz="2400" dirty="0" smtClean="0">
              <a:solidFill>
                <a:schemeClr val="accent6"/>
              </a:solidFill>
            </a:endParaRPr>
          </a:p>
          <a:p>
            <a:r>
              <a:rPr lang="en-GB" sz="2400" dirty="0">
                <a:solidFill>
                  <a:schemeClr val="accent6"/>
                </a:solidFill>
              </a:rPr>
              <a:t> </a:t>
            </a:r>
            <a:r>
              <a:rPr lang="en-GB" sz="2400" dirty="0" smtClean="0">
                <a:solidFill>
                  <a:schemeClr val="accent6"/>
                </a:solidFill>
              </a:rPr>
              <a:t>  of </a:t>
            </a:r>
            <a:r>
              <a:rPr lang="en-GB" sz="2400" dirty="0">
                <a:solidFill>
                  <a:schemeClr val="accent6"/>
                </a:solidFill>
              </a:rPr>
              <a:t>the two</a:t>
            </a:r>
            <a:endParaRPr lang="en-GB" sz="2400" b="1" dirty="0">
              <a:solidFill>
                <a:schemeClr val="accent6"/>
              </a:solidFill>
            </a:endParaRPr>
          </a:p>
        </p:txBody>
      </p:sp>
    </p:spTree>
    <p:extLst>
      <p:ext uri="{BB962C8B-B14F-4D97-AF65-F5344CB8AC3E}">
        <p14:creationId xmlns:p14="http://schemas.microsoft.com/office/powerpoint/2010/main" val="302475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7504" y="5591773"/>
            <a:ext cx="796519" cy="57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843" name="Group 3"/>
          <p:cNvGrpSpPr>
            <a:grpSpLocks/>
          </p:cNvGrpSpPr>
          <p:nvPr/>
        </p:nvGrpSpPr>
        <p:grpSpPr bwMode="auto">
          <a:xfrm>
            <a:off x="395288" y="1267962"/>
            <a:ext cx="8208963" cy="4398802"/>
            <a:chOff x="249" y="1003"/>
            <a:chExt cx="5171" cy="2076"/>
          </a:xfrm>
        </p:grpSpPr>
        <p:grpSp>
          <p:nvGrpSpPr>
            <p:cNvPr id="163844" name="Group 4"/>
            <p:cNvGrpSpPr>
              <a:grpSpLocks/>
            </p:cNvGrpSpPr>
            <p:nvPr/>
          </p:nvGrpSpPr>
          <p:grpSpPr bwMode="auto">
            <a:xfrm>
              <a:off x="294" y="1434"/>
              <a:ext cx="5081" cy="1556"/>
              <a:chOff x="158" y="1486"/>
              <a:chExt cx="6240" cy="1867"/>
            </a:xfrm>
          </p:grpSpPr>
          <p:sp>
            <p:nvSpPr>
              <p:cNvPr id="163845" name="Arc 5"/>
              <p:cNvSpPr>
                <a:spLocks/>
              </p:cNvSpPr>
              <p:nvPr/>
            </p:nvSpPr>
            <p:spPr bwMode="auto">
              <a:xfrm>
                <a:off x="158" y="1849"/>
                <a:ext cx="1595" cy="1504"/>
              </a:xfrm>
              <a:custGeom>
                <a:avLst/>
                <a:gdLst>
                  <a:gd name="G0" fmla="+- 52 0 0"/>
                  <a:gd name="G1" fmla="+- 0 0 0"/>
                  <a:gd name="G2" fmla="+- 21600 0 0"/>
                  <a:gd name="T0" fmla="*/ 20582 w 20582"/>
                  <a:gd name="T1" fmla="*/ 6714 h 21600"/>
                  <a:gd name="T2" fmla="*/ 0 w 20582"/>
                  <a:gd name="T3" fmla="*/ 21600 h 21600"/>
                  <a:gd name="T4" fmla="*/ 52 w 20582"/>
                  <a:gd name="T5" fmla="*/ 0 h 21600"/>
                </a:gdLst>
                <a:ahLst/>
                <a:cxnLst>
                  <a:cxn ang="0">
                    <a:pos x="T0" y="T1"/>
                  </a:cxn>
                  <a:cxn ang="0">
                    <a:pos x="T2" y="T3"/>
                  </a:cxn>
                  <a:cxn ang="0">
                    <a:pos x="T4" y="T5"/>
                  </a:cxn>
                </a:cxnLst>
                <a:rect l="0" t="0" r="r" b="b"/>
                <a:pathLst>
                  <a:path w="20582" h="21600" fill="none" extrusionOk="0">
                    <a:moveTo>
                      <a:pt x="20582" y="6714"/>
                    </a:moveTo>
                    <a:cubicBezTo>
                      <a:pt x="17678" y="15593"/>
                      <a:pt x="9394" y="21599"/>
                      <a:pt x="52" y="21600"/>
                    </a:cubicBezTo>
                    <a:cubicBezTo>
                      <a:pt x="34" y="21600"/>
                      <a:pt x="17" y="21599"/>
                      <a:pt x="0" y="21599"/>
                    </a:cubicBezTo>
                  </a:path>
                  <a:path w="20582" h="21600" stroke="0" extrusionOk="0">
                    <a:moveTo>
                      <a:pt x="20582" y="6714"/>
                    </a:moveTo>
                    <a:cubicBezTo>
                      <a:pt x="17678" y="15593"/>
                      <a:pt x="9394" y="21599"/>
                      <a:pt x="52" y="21600"/>
                    </a:cubicBezTo>
                    <a:cubicBezTo>
                      <a:pt x="34" y="21600"/>
                      <a:pt x="17" y="21599"/>
                      <a:pt x="0" y="21599"/>
                    </a:cubicBezTo>
                    <a:lnTo>
                      <a:pt x="52" y="0"/>
                    </a:lnTo>
                    <a:close/>
                  </a:path>
                </a:pathLst>
              </a:custGeom>
              <a:noFill/>
              <a:ln w="5715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a typeface="ＭＳ Ｐゴシック" pitchFamily="34" charset="-128"/>
                </a:endParaRPr>
              </a:p>
            </p:txBody>
          </p:sp>
          <p:sp>
            <p:nvSpPr>
              <p:cNvPr id="163846" name="Arc 6"/>
              <p:cNvSpPr>
                <a:spLocks/>
              </p:cNvSpPr>
              <p:nvPr/>
            </p:nvSpPr>
            <p:spPr bwMode="auto">
              <a:xfrm>
                <a:off x="1728" y="1486"/>
                <a:ext cx="1579" cy="1200"/>
              </a:xfrm>
              <a:custGeom>
                <a:avLst/>
                <a:gdLst>
                  <a:gd name="G0" fmla="+- 20940 0 0"/>
                  <a:gd name="G1" fmla="+- 21600 0 0"/>
                  <a:gd name="G2" fmla="+- 21600 0 0"/>
                  <a:gd name="T0" fmla="*/ 0 w 20940"/>
                  <a:gd name="T1" fmla="*/ 16300 h 21600"/>
                  <a:gd name="T2" fmla="*/ 20929 w 20940"/>
                  <a:gd name="T3" fmla="*/ 0 h 21600"/>
                  <a:gd name="T4" fmla="*/ 20940 w 20940"/>
                  <a:gd name="T5" fmla="*/ 21600 h 21600"/>
                </a:gdLst>
                <a:ahLst/>
                <a:cxnLst>
                  <a:cxn ang="0">
                    <a:pos x="T0" y="T1"/>
                  </a:cxn>
                  <a:cxn ang="0">
                    <a:pos x="T2" y="T3"/>
                  </a:cxn>
                  <a:cxn ang="0">
                    <a:pos x="T4" y="T5"/>
                  </a:cxn>
                </a:cxnLst>
                <a:rect l="0" t="0" r="r" b="b"/>
                <a:pathLst>
                  <a:path w="20940" h="21600" fill="none" extrusionOk="0">
                    <a:moveTo>
                      <a:pt x="0" y="16300"/>
                    </a:moveTo>
                    <a:cubicBezTo>
                      <a:pt x="2425" y="6718"/>
                      <a:pt x="11045" y="5"/>
                      <a:pt x="20929" y="0"/>
                    </a:cubicBezTo>
                  </a:path>
                  <a:path w="20940" h="21600" stroke="0" extrusionOk="0">
                    <a:moveTo>
                      <a:pt x="0" y="16300"/>
                    </a:moveTo>
                    <a:cubicBezTo>
                      <a:pt x="2425" y="6718"/>
                      <a:pt x="11045" y="5"/>
                      <a:pt x="20929" y="0"/>
                    </a:cubicBezTo>
                    <a:lnTo>
                      <a:pt x="20940" y="21600"/>
                    </a:lnTo>
                    <a:close/>
                  </a:path>
                </a:pathLst>
              </a:custGeom>
              <a:noFill/>
              <a:ln w="5715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a typeface="ＭＳ Ｐゴシック" pitchFamily="34" charset="-128"/>
                </a:endParaRPr>
              </a:p>
            </p:txBody>
          </p:sp>
          <p:sp>
            <p:nvSpPr>
              <p:cNvPr id="163847" name="Arc 7"/>
              <p:cNvSpPr>
                <a:spLocks/>
              </p:cNvSpPr>
              <p:nvPr/>
            </p:nvSpPr>
            <p:spPr bwMode="auto">
              <a:xfrm flipH="1">
                <a:off x="3258" y="1489"/>
                <a:ext cx="1579" cy="1200"/>
              </a:xfrm>
              <a:custGeom>
                <a:avLst/>
                <a:gdLst>
                  <a:gd name="G0" fmla="+- 20940 0 0"/>
                  <a:gd name="G1" fmla="+- 21600 0 0"/>
                  <a:gd name="G2" fmla="+- 21600 0 0"/>
                  <a:gd name="T0" fmla="*/ 0 w 20940"/>
                  <a:gd name="T1" fmla="*/ 16300 h 21600"/>
                  <a:gd name="T2" fmla="*/ 20929 w 20940"/>
                  <a:gd name="T3" fmla="*/ 0 h 21600"/>
                  <a:gd name="T4" fmla="*/ 20940 w 20940"/>
                  <a:gd name="T5" fmla="*/ 21600 h 21600"/>
                </a:gdLst>
                <a:ahLst/>
                <a:cxnLst>
                  <a:cxn ang="0">
                    <a:pos x="T0" y="T1"/>
                  </a:cxn>
                  <a:cxn ang="0">
                    <a:pos x="T2" y="T3"/>
                  </a:cxn>
                  <a:cxn ang="0">
                    <a:pos x="T4" y="T5"/>
                  </a:cxn>
                </a:cxnLst>
                <a:rect l="0" t="0" r="r" b="b"/>
                <a:pathLst>
                  <a:path w="20940" h="21600" fill="none" extrusionOk="0">
                    <a:moveTo>
                      <a:pt x="0" y="16300"/>
                    </a:moveTo>
                    <a:cubicBezTo>
                      <a:pt x="2425" y="6718"/>
                      <a:pt x="11045" y="5"/>
                      <a:pt x="20929" y="0"/>
                    </a:cubicBezTo>
                  </a:path>
                  <a:path w="20940" h="21600" stroke="0" extrusionOk="0">
                    <a:moveTo>
                      <a:pt x="0" y="16300"/>
                    </a:moveTo>
                    <a:cubicBezTo>
                      <a:pt x="2425" y="6718"/>
                      <a:pt x="11045" y="5"/>
                      <a:pt x="20929" y="0"/>
                    </a:cubicBezTo>
                    <a:lnTo>
                      <a:pt x="20940" y="21600"/>
                    </a:lnTo>
                    <a:close/>
                  </a:path>
                </a:pathLst>
              </a:custGeom>
              <a:noFill/>
              <a:ln w="5715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a typeface="ＭＳ Ｐゴシック" pitchFamily="34" charset="-128"/>
                </a:endParaRPr>
              </a:p>
            </p:txBody>
          </p:sp>
          <p:sp>
            <p:nvSpPr>
              <p:cNvPr id="163848" name="Arc 8"/>
              <p:cNvSpPr>
                <a:spLocks/>
              </p:cNvSpPr>
              <p:nvPr/>
            </p:nvSpPr>
            <p:spPr bwMode="auto">
              <a:xfrm flipH="1">
                <a:off x="4803" y="1842"/>
                <a:ext cx="1595" cy="1504"/>
              </a:xfrm>
              <a:custGeom>
                <a:avLst/>
                <a:gdLst>
                  <a:gd name="G0" fmla="+- 52 0 0"/>
                  <a:gd name="G1" fmla="+- 0 0 0"/>
                  <a:gd name="G2" fmla="+- 21600 0 0"/>
                  <a:gd name="T0" fmla="*/ 20582 w 20582"/>
                  <a:gd name="T1" fmla="*/ 6714 h 21600"/>
                  <a:gd name="T2" fmla="*/ 0 w 20582"/>
                  <a:gd name="T3" fmla="*/ 21600 h 21600"/>
                  <a:gd name="T4" fmla="*/ 52 w 20582"/>
                  <a:gd name="T5" fmla="*/ 0 h 21600"/>
                </a:gdLst>
                <a:ahLst/>
                <a:cxnLst>
                  <a:cxn ang="0">
                    <a:pos x="T0" y="T1"/>
                  </a:cxn>
                  <a:cxn ang="0">
                    <a:pos x="T2" y="T3"/>
                  </a:cxn>
                  <a:cxn ang="0">
                    <a:pos x="T4" y="T5"/>
                  </a:cxn>
                </a:cxnLst>
                <a:rect l="0" t="0" r="r" b="b"/>
                <a:pathLst>
                  <a:path w="20582" h="21600" fill="none" extrusionOk="0">
                    <a:moveTo>
                      <a:pt x="20582" y="6714"/>
                    </a:moveTo>
                    <a:cubicBezTo>
                      <a:pt x="17678" y="15593"/>
                      <a:pt x="9394" y="21599"/>
                      <a:pt x="52" y="21600"/>
                    </a:cubicBezTo>
                    <a:cubicBezTo>
                      <a:pt x="34" y="21600"/>
                      <a:pt x="17" y="21599"/>
                      <a:pt x="0" y="21599"/>
                    </a:cubicBezTo>
                  </a:path>
                  <a:path w="20582" h="21600" stroke="0" extrusionOk="0">
                    <a:moveTo>
                      <a:pt x="20582" y="6714"/>
                    </a:moveTo>
                    <a:cubicBezTo>
                      <a:pt x="17678" y="15593"/>
                      <a:pt x="9394" y="21599"/>
                      <a:pt x="52" y="21600"/>
                    </a:cubicBezTo>
                    <a:cubicBezTo>
                      <a:pt x="34" y="21600"/>
                      <a:pt x="17" y="21599"/>
                      <a:pt x="0" y="21599"/>
                    </a:cubicBezTo>
                    <a:lnTo>
                      <a:pt x="52" y="0"/>
                    </a:lnTo>
                    <a:close/>
                  </a:path>
                </a:pathLst>
              </a:custGeom>
              <a:noFill/>
              <a:ln w="5715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prstClr val="black"/>
                  </a:solidFill>
                  <a:ea typeface="ＭＳ Ｐゴシック" pitchFamily="34" charset="-128"/>
                </a:endParaRPr>
              </a:p>
            </p:txBody>
          </p:sp>
        </p:grpSp>
        <p:sp>
          <p:nvSpPr>
            <p:cNvPr id="163849" name="Line 9"/>
            <p:cNvSpPr>
              <a:spLocks noChangeShapeType="1"/>
            </p:cNvSpPr>
            <p:nvPr/>
          </p:nvSpPr>
          <p:spPr bwMode="auto">
            <a:xfrm flipH="1">
              <a:off x="1605" y="1003"/>
              <a:ext cx="5" cy="2076"/>
            </a:xfrm>
            <a:prstGeom prst="line">
              <a:avLst/>
            </a:prstGeom>
            <a:noFill/>
            <a:ln w="38100">
              <a:solidFill>
                <a:schemeClr val="accent6">
                  <a:lumMod val="50000"/>
                </a:schemeClr>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a typeface="ＭＳ Ｐゴシック" pitchFamily="34" charset="-128"/>
              </a:endParaRPr>
            </a:p>
          </p:txBody>
        </p:sp>
        <p:sp>
          <p:nvSpPr>
            <p:cNvPr id="163850" name="Line 10"/>
            <p:cNvSpPr>
              <a:spLocks noChangeShapeType="1"/>
            </p:cNvSpPr>
            <p:nvPr/>
          </p:nvSpPr>
          <p:spPr bwMode="auto">
            <a:xfrm>
              <a:off x="4104" y="1003"/>
              <a:ext cx="6" cy="2076"/>
            </a:xfrm>
            <a:prstGeom prst="line">
              <a:avLst/>
            </a:prstGeom>
            <a:noFill/>
            <a:ln w="38100">
              <a:solidFill>
                <a:schemeClr val="accent6">
                  <a:lumMod val="50000"/>
                </a:schemeClr>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a typeface="ＭＳ Ｐゴシック" pitchFamily="34" charset="-128"/>
              </a:endParaRPr>
            </a:p>
          </p:txBody>
        </p:sp>
        <p:sp>
          <p:nvSpPr>
            <p:cNvPr id="163851" name="Line 11"/>
            <p:cNvSpPr>
              <a:spLocks noChangeShapeType="1"/>
            </p:cNvSpPr>
            <p:nvPr/>
          </p:nvSpPr>
          <p:spPr bwMode="auto">
            <a:xfrm>
              <a:off x="249" y="3067"/>
              <a:ext cx="5171" cy="0"/>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a typeface="ＭＳ Ｐゴシック" pitchFamily="34" charset="-128"/>
              </a:endParaRPr>
            </a:p>
          </p:txBody>
        </p:sp>
      </p:grpSp>
      <p:sp>
        <p:nvSpPr>
          <p:cNvPr id="163856" name="Text Box 16"/>
          <p:cNvSpPr txBox="1">
            <a:spLocks noChangeArrowheads="1"/>
          </p:cNvSpPr>
          <p:nvPr/>
        </p:nvSpPr>
        <p:spPr bwMode="auto">
          <a:xfrm>
            <a:off x="336744" y="332656"/>
            <a:ext cx="8526463" cy="461665"/>
          </a:xfrm>
          <a:prstGeom prst="rect">
            <a:avLst/>
          </a:prstGeom>
          <a:solidFill>
            <a:schemeClr val="tx2">
              <a:alpha val="61000"/>
            </a:schemeClr>
          </a:solidFill>
          <a:ln>
            <a:noFill/>
          </a:ln>
          <a:effectLst/>
        </p:spPr>
        <p:txBody>
          <a:bodyPr>
            <a:spAutoFit/>
          </a:bodyPr>
          <a:lstStyle/>
          <a:p>
            <a:pPr algn="ctr"/>
            <a:r>
              <a:rPr lang="en-GB" sz="2400" b="1" i="1" dirty="0" err="1">
                <a:solidFill>
                  <a:prstClr val="white"/>
                </a:solidFill>
                <a:ea typeface="ＭＳ Ｐゴシック" pitchFamily="34" charset="-128"/>
              </a:rPr>
              <a:t>GIRFEC</a:t>
            </a:r>
            <a:r>
              <a:rPr lang="en-GB" sz="2400" b="1" i="1" dirty="0">
                <a:solidFill>
                  <a:prstClr val="white"/>
                </a:solidFill>
                <a:ea typeface="ＭＳ Ｐゴシック" pitchFamily="34" charset="-128"/>
              </a:rPr>
              <a:t> is coming are you ready ..or not?</a:t>
            </a:r>
          </a:p>
        </p:txBody>
      </p:sp>
      <p:grpSp>
        <p:nvGrpSpPr>
          <p:cNvPr id="5" name="Group 4"/>
          <p:cNvGrpSpPr/>
          <p:nvPr/>
        </p:nvGrpSpPr>
        <p:grpSpPr>
          <a:xfrm>
            <a:off x="395536" y="4868017"/>
            <a:ext cx="180180" cy="577207"/>
            <a:chOff x="8712994" y="1771673"/>
            <a:chExt cx="180180" cy="577207"/>
          </a:xfrm>
        </p:grpSpPr>
        <p:sp>
          <p:nvSpPr>
            <p:cNvPr id="2" name="Isosceles Triangle 1"/>
            <p:cNvSpPr/>
            <p:nvPr/>
          </p:nvSpPr>
          <p:spPr>
            <a:xfrm rot="5400000">
              <a:off x="8676784" y="1807883"/>
              <a:ext cx="252600" cy="18018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4" name="Straight Connector 3"/>
            <p:cNvCxnSpPr>
              <a:stCxn id="2" idx="4"/>
            </p:cNvCxnSpPr>
            <p:nvPr/>
          </p:nvCxnSpPr>
          <p:spPr>
            <a:xfrm>
              <a:off x="8712994" y="2024273"/>
              <a:ext cx="0" cy="32460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8" name="Isosceles Triangle 27"/>
          <p:cNvSpPr/>
          <p:nvPr/>
        </p:nvSpPr>
        <p:spPr>
          <a:xfrm rot="5400000">
            <a:off x="8604082" y="4833362"/>
            <a:ext cx="252600" cy="18018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9" name="Straight Connector 28"/>
          <p:cNvCxnSpPr>
            <a:stCxn id="28" idx="4"/>
          </p:cNvCxnSpPr>
          <p:nvPr/>
        </p:nvCxnSpPr>
        <p:spPr>
          <a:xfrm>
            <a:off x="8640292" y="5049752"/>
            <a:ext cx="0" cy="32460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 Box 14"/>
          <p:cNvSpPr txBox="1">
            <a:spLocks noChangeArrowheads="1"/>
          </p:cNvSpPr>
          <p:nvPr/>
        </p:nvSpPr>
        <p:spPr bwMode="auto">
          <a:xfrm>
            <a:off x="8208244" y="5744289"/>
            <a:ext cx="8640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200" b="1" dirty="0">
                <a:solidFill>
                  <a:prstClr val="black"/>
                </a:solidFill>
                <a:ea typeface="ＭＳ Ｐゴシック" pitchFamily="34" charset="-128"/>
              </a:rPr>
              <a:t>Aug 2016 </a:t>
            </a:r>
          </a:p>
        </p:txBody>
      </p:sp>
      <p:sp>
        <p:nvSpPr>
          <p:cNvPr id="63" name="Text Box 14"/>
          <p:cNvSpPr txBox="1">
            <a:spLocks noChangeArrowheads="1"/>
          </p:cNvSpPr>
          <p:nvPr/>
        </p:nvSpPr>
        <p:spPr bwMode="auto">
          <a:xfrm>
            <a:off x="5652120" y="2348880"/>
            <a:ext cx="32486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sz="800" dirty="0">
                <a:solidFill>
                  <a:prstClr val="black"/>
                </a:solidFill>
                <a:ea typeface="ＭＳ Ｐゴシック" pitchFamily="34" charset="-128"/>
              </a:rPr>
              <a:t>Senior managers fully support and endorse new ways of working </a:t>
            </a:r>
          </a:p>
        </p:txBody>
      </p:sp>
      <p:sp>
        <p:nvSpPr>
          <p:cNvPr id="64" name="Text Box 14"/>
          <p:cNvSpPr txBox="1">
            <a:spLocks noChangeArrowheads="1"/>
          </p:cNvSpPr>
          <p:nvPr/>
        </p:nvSpPr>
        <p:spPr bwMode="auto">
          <a:xfrm>
            <a:off x="682296" y="2132856"/>
            <a:ext cx="31696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Our management structure and network support the named person </a:t>
            </a:r>
          </a:p>
        </p:txBody>
      </p:sp>
      <p:sp>
        <p:nvSpPr>
          <p:cNvPr id="65" name="Text Box 14"/>
          <p:cNvSpPr txBox="1">
            <a:spLocks noChangeArrowheads="1"/>
          </p:cNvSpPr>
          <p:nvPr/>
        </p:nvSpPr>
        <p:spPr bwMode="auto">
          <a:xfrm>
            <a:off x="4590771" y="1773396"/>
            <a:ext cx="215645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New processes and procedures developed </a:t>
            </a:r>
          </a:p>
        </p:txBody>
      </p:sp>
      <p:sp>
        <p:nvSpPr>
          <p:cNvPr id="66" name="Text Box 14"/>
          <p:cNvSpPr txBox="1">
            <a:spLocks noChangeArrowheads="1"/>
          </p:cNvSpPr>
          <p:nvPr/>
        </p:nvSpPr>
        <p:spPr bwMode="auto">
          <a:xfrm>
            <a:off x="1583974" y="1773396"/>
            <a:ext cx="306003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Partners/colleagues/staff are fully and engaged and involved </a:t>
            </a:r>
          </a:p>
        </p:txBody>
      </p:sp>
      <p:sp>
        <p:nvSpPr>
          <p:cNvPr id="67" name="Text Box 14"/>
          <p:cNvSpPr txBox="1">
            <a:spLocks noChangeArrowheads="1"/>
          </p:cNvSpPr>
          <p:nvPr/>
        </p:nvSpPr>
        <p:spPr bwMode="auto">
          <a:xfrm>
            <a:off x="5652120" y="2060848"/>
            <a:ext cx="264679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New processes and procedures agreed  and documented </a:t>
            </a:r>
          </a:p>
        </p:txBody>
      </p:sp>
      <p:sp>
        <p:nvSpPr>
          <p:cNvPr id="68" name="Text Box 14"/>
          <p:cNvSpPr txBox="1">
            <a:spLocks noChangeArrowheads="1"/>
          </p:cNvSpPr>
          <p:nvPr/>
        </p:nvSpPr>
        <p:spPr bwMode="auto">
          <a:xfrm>
            <a:off x="6623922" y="3645604"/>
            <a:ext cx="21245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New processes/ procedures  implemented </a:t>
            </a:r>
          </a:p>
        </p:txBody>
      </p:sp>
      <p:sp>
        <p:nvSpPr>
          <p:cNvPr id="69" name="Text Box 14"/>
          <p:cNvSpPr txBox="1">
            <a:spLocks noChangeArrowheads="1"/>
          </p:cNvSpPr>
          <p:nvPr/>
        </p:nvSpPr>
        <p:spPr bwMode="auto">
          <a:xfrm>
            <a:off x="1907704" y="1412776"/>
            <a:ext cx="260927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Communication and Change plan developed and agreed  </a:t>
            </a:r>
          </a:p>
        </p:txBody>
      </p:sp>
      <p:sp>
        <p:nvSpPr>
          <p:cNvPr id="71" name="Text Box 14"/>
          <p:cNvSpPr txBox="1">
            <a:spLocks noChangeArrowheads="1"/>
          </p:cNvSpPr>
          <p:nvPr/>
        </p:nvSpPr>
        <p:spPr bwMode="auto">
          <a:xfrm>
            <a:off x="4681590" y="1429889"/>
            <a:ext cx="404879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Right messages shared at the right time  with the right people   </a:t>
            </a:r>
          </a:p>
        </p:txBody>
      </p:sp>
      <p:sp>
        <p:nvSpPr>
          <p:cNvPr id="72" name="Text Box 14"/>
          <p:cNvSpPr txBox="1">
            <a:spLocks noChangeArrowheads="1"/>
          </p:cNvSpPr>
          <p:nvPr/>
        </p:nvSpPr>
        <p:spPr bwMode="auto">
          <a:xfrm>
            <a:off x="751019" y="3018061"/>
            <a:ext cx="18971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Have identified Key partners / colleagues  we need to communicate with  </a:t>
            </a:r>
          </a:p>
        </p:txBody>
      </p:sp>
      <p:sp>
        <p:nvSpPr>
          <p:cNvPr id="78" name="Text Box 14"/>
          <p:cNvSpPr txBox="1">
            <a:spLocks noChangeArrowheads="1"/>
          </p:cNvSpPr>
          <p:nvPr/>
        </p:nvSpPr>
        <p:spPr bwMode="auto">
          <a:xfrm>
            <a:off x="6894758" y="4308023"/>
            <a:ext cx="28083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We have implemented our new processes</a:t>
            </a:r>
          </a:p>
          <a:p>
            <a:r>
              <a:rPr lang="en-GB" sz="800" dirty="0">
                <a:solidFill>
                  <a:prstClr val="black"/>
                </a:solidFill>
                <a:ea typeface="ＭＳ Ｐゴシック" pitchFamily="34" charset="-128"/>
              </a:rPr>
              <a:t>Procedures and working practices </a:t>
            </a:r>
          </a:p>
        </p:txBody>
      </p:sp>
      <p:cxnSp>
        <p:nvCxnSpPr>
          <p:cNvPr id="163869" name="Straight Arrow Connector 163868"/>
          <p:cNvCxnSpPr/>
          <p:nvPr/>
        </p:nvCxnSpPr>
        <p:spPr>
          <a:xfrm>
            <a:off x="4264963" y="1884154"/>
            <a:ext cx="306243"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418878" y="1538023"/>
            <a:ext cx="306243"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4" name="Text Box 14"/>
          <p:cNvSpPr txBox="1">
            <a:spLocks noChangeArrowheads="1"/>
          </p:cNvSpPr>
          <p:nvPr/>
        </p:nvSpPr>
        <p:spPr bwMode="auto">
          <a:xfrm>
            <a:off x="6525397" y="3090446"/>
            <a:ext cx="24390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Stakeholders kept informed of changes  and on-board with new ways of working </a:t>
            </a:r>
          </a:p>
        </p:txBody>
      </p:sp>
      <p:sp>
        <p:nvSpPr>
          <p:cNvPr id="85" name="Text Box 14"/>
          <p:cNvSpPr txBox="1">
            <a:spLocks noChangeArrowheads="1"/>
          </p:cNvSpPr>
          <p:nvPr/>
        </p:nvSpPr>
        <p:spPr bwMode="auto">
          <a:xfrm>
            <a:off x="6804248" y="3882534"/>
            <a:ext cx="26368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Staff on-board with new processes/ </a:t>
            </a:r>
          </a:p>
          <a:p>
            <a:r>
              <a:rPr lang="en-GB" sz="800" dirty="0">
                <a:solidFill>
                  <a:prstClr val="black"/>
                </a:solidFill>
                <a:ea typeface="ＭＳ Ｐゴシック" pitchFamily="34" charset="-128"/>
              </a:rPr>
              <a:t>procedures   </a:t>
            </a:r>
          </a:p>
        </p:txBody>
      </p:sp>
      <p:sp>
        <p:nvSpPr>
          <p:cNvPr id="86" name="Text Box 14"/>
          <p:cNvSpPr txBox="1">
            <a:spLocks noChangeArrowheads="1"/>
          </p:cNvSpPr>
          <p:nvPr/>
        </p:nvSpPr>
        <p:spPr bwMode="auto">
          <a:xfrm>
            <a:off x="153889" y="3933056"/>
            <a:ext cx="232987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Have not considered / reviewed our </a:t>
            </a:r>
            <a:r>
              <a:rPr lang="en-GB" sz="800" dirty="0" err="1">
                <a:solidFill>
                  <a:prstClr val="black"/>
                </a:solidFill>
                <a:ea typeface="ＭＳ Ｐゴシック" pitchFamily="34" charset="-128"/>
              </a:rPr>
              <a:t>EEI</a:t>
            </a:r>
            <a:r>
              <a:rPr lang="en-GB" sz="800" dirty="0">
                <a:solidFill>
                  <a:prstClr val="black"/>
                </a:solidFill>
                <a:ea typeface="ＭＳ Ｐゴシック" pitchFamily="34" charset="-128"/>
              </a:rPr>
              <a:t> processes and procedures to support the named person </a:t>
            </a:r>
          </a:p>
        </p:txBody>
      </p:sp>
      <p:sp>
        <p:nvSpPr>
          <p:cNvPr id="87" name="Text Box 14"/>
          <p:cNvSpPr txBox="1">
            <a:spLocks noChangeArrowheads="1"/>
          </p:cNvSpPr>
          <p:nvPr/>
        </p:nvSpPr>
        <p:spPr bwMode="auto">
          <a:xfrm>
            <a:off x="6307798" y="2642936"/>
            <a:ext cx="270060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Policies / guidance updated to reflect </a:t>
            </a:r>
            <a:r>
              <a:rPr lang="en-GB" sz="800" dirty="0" err="1">
                <a:solidFill>
                  <a:prstClr val="black"/>
                </a:solidFill>
                <a:ea typeface="ＭＳ Ｐゴシック" pitchFamily="34" charset="-128"/>
              </a:rPr>
              <a:t>GIRFEC</a:t>
            </a:r>
            <a:r>
              <a:rPr lang="en-GB" sz="800" dirty="0">
                <a:solidFill>
                  <a:prstClr val="black"/>
                </a:solidFill>
                <a:ea typeface="ＭＳ Ｐゴシック" pitchFamily="34" charset="-128"/>
              </a:rPr>
              <a:t> compliance </a:t>
            </a:r>
          </a:p>
        </p:txBody>
      </p:sp>
      <p:sp>
        <p:nvSpPr>
          <p:cNvPr id="88" name="Text Box 14"/>
          <p:cNvSpPr txBox="1">
            <a:spLocks noChangeArrowheads="1"/>
          </p:cNvSpPr>
          <p:nvPr/>
        </p:nvSpPr>
        <p:spPr bwMode="auto">
          <a:xfrm>
            <a:off x="107504" y="3600230"/>
            <a:ext cx="27619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Policies and guidance do not reflect </a:t>
            </a:r>
            <a:r>
              <a:rPr lang="en-GB" sz="800" dirty="0" err="1">
                <a:solidFill>
                  <a:prstClr val="black"/>
                </a:solidFill>
                <a:ea typeface="ＭＳ Ｐゴシック" pitchFamily="34" charset="-128"/>
              </a:rPr>
              <a:t>GIRFEC</a:t>
            </a:r>
            <a:r>
              <a:rPr lang="en-GB" sz="800" dirty="0">
                <a:solidFill>
                  <a:prstClr val="black"/>
                </a:solidFill>
                <a:ea typeface="ＭＳ Ｐゴシック" pitchFamily="34" charset="-128"/>
              </a:rPr>
              <a:t> compliance </a:t>
            </a:r>
          </a:p>
        </p:txBody>
      </p:sp>
      <p:sp>
        <p:nvSpPr>
          <p:cNvPr id="93" name="Text Box 14"/>
          <p:cNvSpPr txBox="1">
            <a:spLocks noChangeArrowheads="1"/>
          </p:cNvSpPr>
          <p:nvPr/>
        </p:nvSpPr>
        <p:spPr bwMode="auto">
          <a:xfrm>
            <a:off x="6588224" y="3429580"/>
            <a:ext cx="21245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MA training delivered</a:t>
            </a:r>
          </a:p>
        </p:txBody>
      </p:sp>
      <p:sp>
        <p:nvSpPr>
          <p:cNvPr id="94" name="Text Box 14"/>
          <p:cNvSpPr txBox="1">
            <a:spLocks noChangeArrowheads="1"/>
          </p:cNvSpPr>
          <p:nvPr/>
        </p:nvSpPr>
        <p:spPr bwMode="auto">
          <a:xfrm>
            <a:off x="6465461" y="2868485"/>
            <a:ext cx="21245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MA training  agreed / developed </a:t>
            </a:r>
          </a:p>
        </p:txBody>
      </p:sp>
      <p:sp>
        <p:nvSpPr>
          <p:cNvPr id="35" name="AutoShape 35" descr="Image result for police car cartoon images"/>
          <p:cNvSpPr>
            <a:spLocks noChangeAspect="1" noChangeArrowheads="1"/>
          </p:cNvSpPr>
          <p:nvPr/>
        </p:nvSpPr>
        <p:spPr bwMode="auto">
          <a:xfrm>
            <a:off x="155575" y="-533400"/>
            <a:ext cx="1685925" cy="112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a typeface="ＭＳ Ｐゴシック" pitchFamily="34" charset="-128"/>
            </a:endParaRPr>
          </a:p>
        </p:txBody>
      </p:sp>
      <p:sp>
        <p:nvSpPr>
          <p:cNvPr id="45" name="Text Box 14"/>
          <p:cNvSpPr txBox="1">
            <a:spLocks noChangeArrowheads="1"/>
          </p:cNvSpPr>
          <p:nvPr/>
        </p:nvSpPr>
        <p:spPr bwMode="auto">
          <a:xfrm>
            <a:off x="755576" y="2442374"/>
            <a:ext cx="2745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Have organised workshops to review processes and procedures with out key partners / colleagues </a:t>
            </a:r>
          </a:p>
        </p:txBody>
      </p:sp>
      <p:sp>
        <p:nvSpPr>
          <p:cNvPr id="46" name="Text Box 13"/>
          <p:cNvSpPr txBox="1">
            <a:spLocks noChangeArrowheads="1"/>
          </p:cNvSpPr>
          <p:nvPr/>
        </p:nvSpPr>
        <p:spPr bwMode="auto">
          <a:xfrm>
            <a:off x="4760125" y="5373216"/>
            <a:ext cx="185365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400" b="1" dirty="0">
                <a:solidFill>
                  <a:srgbClr val="8064A2">
                    <a:lumMod val="50000"/>
                  </a:srgbClr>
                </a:solidFill>
                <a:ea typeface="ＭＳ Ｐゴシック" pitchFamily="34" charset="-128"/>
              </a:rPr>
              <a:t>Making good progress</a:t>
            </a:r>
          </a:p>
        </p:txBody>
      </p:sp>
      <p:cxnSp>
        <p:nvCxnSpPr>
          <p:cNvPr id="7" name="Straight Arrow Connector 6"/>
          <p:cNvCxnSpPr/>
          <p:nvPr/>
        </p:nvCxnSpPr>
        <p:spPr>
          <a:xfrm>
            <a:off x="3995936" y="5541932"/>
            <a:ext cx="648072"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63688" y="5534518"/>
            <a:ext cx="649133"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613783" y="5534518"/>
            <a:ext cx="648072"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7" name="Text Box 13"/>
          <p:cNvSpPr txBox="1">
            <a:spLocks noChangeArrowheads="1"/>
          </p:cNvSpPr>
          <p:nvPr/>
        </p:nvSpPr>
        <p:spPr bwMode="auto">
          <a:xfrm>
            <a:off x="2483768" y="5373216"/>
            <a:ext cx="15843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400" b="1" dirty="0">
                <a:solidFill>
                  <a:srgbClr val="8064A2">
                    <a:lumMod val="50000"/>
                  </a:srgbClr>
                </a:solidFill>
                <a:ea typeface="ＭＳ Ｐゴシック" pitchFamily="34" charset="-128"/>
              </a:rPr>
              <a:t>Making progress </a:t>
            </a:r>
          </a:p>
        </p:txBody>
      </p:sp>
      <p:sp>
        <p:nvSpPr>
          <p:cNvPr id="58" name="Text Box 14"/>
          <p:cNvSpPr txBox="1">
            <a:spLocks noChangeArrowheads="1"/>
          </p:cNvSpPr>
          <p:nvPr/>
        </p:nvSpPr>
        <p:spPr bwMode="auto">
          <a:xfrm>
            <a:off x="827584" y="5373216"/>
            <a:ext cx="9493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400" b="1" dirty="0">
                <a:solidFill>
                  <a:srgbClr val="8064A2">
                    <a:lumMod val="50000"/>
                  </a:srgbClr>
                </a:solidFill>
                <a:ea typeface="ＭＳ Ｐゴシック" pitchFamily="34" charset="-128"/>
              </a:rPr>
              <a:t>Not ready </a:t>
            </a:r>
          </a:p>
        </p:txBody>
      </p:sp>
      <p:sp>
        <p:nvSpPr>
          <p:cNvPr id="59" name="Text Box 12"/>
          <p:cNvSpPr txBox="1">
            <a:spLocks noChangeArrowheads="1"/>
          </p:cNvSpPr>
          <p:nvPr/>
        </p:nvSpPr>
        <p:spPr bwMode="auto">
          <a:xfrm>
            <a:off x="7236296" y="5373216"/>
            <a:ext cx="12066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400" b="1" dirty="0">
                <a:solidFill>
                  <a:srgbClr val="8064A2">
                    <a:lumMod val="50000"/>
                  </a:srgbClr>
                </a:solidFill>
                <a:ea typeface="ＭＳ Ｐゴシック" pitchFamily="34" charset="-128"/>
              </a:rPr>
              <a:t>Ready to go</a:t>
            </a:r>
          </a:p>
        </p:txBody>
      </p:sp>
      <p:sp>
        <p:nvSpPr>
          <p:cNvPr id="62" name="Text Box 14"/>
          <p:cNvSpPr txBox="1">
            <a:spLocks noChangeArrowheads="1"/>
          </p:cNvSpPr>
          <p:nvPr/>
        </p:nvSpPr>
        <p:spPr bwMode="auto">
          <a:xfrm>
            <a:off x="179818" y="4278895"/>
            <a:ext cx="28083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800" dirty="0">
                <a:solidFill>
                  <a:prstClr val="black"/>
                </a:solidFill>
                <a:ea typeface="ＭＳ Ｐゴシック" pitchFamily="34" charset="-128"/>
              </a:rPr>
              <a:t>Little / no  engagement with our key  partners</a:t>
            </a:r>
          </a:p>
          <a:p>
            <a:r>
              <a:rPr lang="en-GB" sz="800" dirty="0">
                <a:solidFill>
                  <a:prstClr val="black"/>
                </a:solidFill>
                <a:ea typeface="ＭＳ Ｐゴシック" pitchFamily="34" charset="-128"/>
              </a:rPr>
              <a:t> /colleagues / staff</a:t>
            </a:r>
          </a:p>
        </p:txBody>
      </p:sp>
      <p:pic>
        <p:nvPicPr>
          <p:cNvPr id="49" name="Picture 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2870" y="3083929"/>
            <a:ext cx="1782093" cy="178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33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0.00046 L 0.78299 0.00046 " pathEditMode="relative" rAng="0" ptsTypes="AA">
                                      <p:cBhvr>
                                        <p:cTn id="6" dur="2000" fill="hold"/>
                                        <p:tgtEl>
                                          <p:spTgt spid="97"/>
                                        </p:tgtEl>
                                        <p:attrNameLst>
                                          <p:attrName>ppt_x</p:attrName>
                                          <p:attrName>ppt_y</p:attrName>
                                        </p:attrNameLst>
                                      </p:cBhvr>
                                      <p:rCtr x="3914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smtClean="0"/>
          </a:p>
        </p:txBody>
      </p:sp>
      <p:sp>
        <p:nvSpPr>
          <p:cNvPr id="62467" name="Rectangle 3"/>
          <p:cNvSpPr>
            <a:spLocks noGrp="1" noChangeArrowheads="1"/>
          </p:cNvSpPr>
          <p:nvPr>
            <p:ph idx="1"/>
          </p:nvPr>
        </p:nvSpPr>
        <p:spPr/>
        <p:txBody>
          <a:bodyPr/>
          <a:lstStyle/>
          <a:p>
            <a:pPr algn="ctr" eaLnBrk="1" hangingPunct="1">
              <a:buFontTx/>
              <a:buNone/>
            </a:pPr>
            <a:r>
              <a:rPr lang="en-GB" sz="2000" smtClean="0">
                <a:solidFill>
                  <a:schemeClr val="accent2"/>
                </a:solidFill>
                <a:cs typeface="Arial" charset="0"/>
              </a:rPr>
              <a:t>   More detail on preventing offending by </a:t>
            </a:r>
          </a:p>
          <a:p>
            <a:pPr algn="ctr" eaLnBrk="1" hangingPunct="1">
              <a:buFontTx/>
              <a:buNone/>
            </a:pPr>
            <a:r>
              <a:rPr lang="en-GB" sz="2000" smtClean="0">
                <a:solidFill>
                  <a:schemeClr val="accent2"/>
                </a:solidFill>
                <a:cs typeface="Arial" charset="0"/>
              </a:rPr>
              <a:t>young people and the whole system approach:</a:t>
            </a:r>
          </a:p>
          <a:p>
            <a:pPr algn="ctr" eaLnBrk="1" hangingPunct="1">
              <a:buFontTx/>
              <a:buNone/>
            </a:pPr>
            <a:endParaRPr lang="en-GB" smtClean="0">
              <a:cs typeface="Arial" charset="0"/>
            </a:endParaRPr>
          </a:p>
          <a:p>
            <a:pPr algn="ctr" eaLnBrk="1" hangingPunct="1">
              <a:buFontTx/>
              <a:buNone/>
            </a:pPr>
            <a:r>
              <a:rPr lang="en-GB" smtClean="0">
                <a:cs typeface="Arial" charset="0"/>
                <a:hlinkClick r:id="rId3"/>
              </a:rPr>
              <a:t>www.scotland.gov.uk</a:t>
            </a:r>
            <a:r>
              <a:rPr lang="en-GB" smtClean="0">
                <a:cs typeface="Arial" charset="0"/>
              </a:rPr>
              <a:t>  </a:t>
            </a:r>
          </a:p>
          <a:p>
            <a:pPr algn="ctr" eaLnBrk="1" hangingPunct="1">
              <a:buFontTx/>
              <a:buNone/>
            </a:pPr>
            <a:endParaRPr lang="en-GB" smtClean="0">
              <a:cs typeface="Arial" charset="0"/>
            </a:endParaRPr>
          </a:p>
          <a:p>
            <a:pPr algn="ctr" eaLnBrk="1" hangingPunct="1">
              <a:buFontTx/>
              <a:buNone/>
            </a:pPr>
            <a:r>
              <a:rPr lang="en-GB" sz="2000" smtClean="0">
                <a:solidFill>
                  <a:schemeClr val="accent2"/>
                </a:solidFill>
                <a:cs typeface="Arial" charset="0"/>
              </a:rPr>
              <a:t>Chris Wright – Professional Advisor, Scottish Government</a:t>
            </a:r>
          </a:p>
          <a:p>
            <a:pPr algn="ctr" eaLnBrk="1" hangingPunct="1">
              <a:buFontTx/>
              <a:buNone/>
            </a:pPr>
            <a:r>
              <a:rPr lang="en-GB" sz="2000" smtClean="0">
                <a:cs typeface="Arial" charset="0"/>
                <a:hlinkClick r:id="rId4"/>
              </a:rPr>
              <a:t>Chris.wright@scotland.gsi.gov.uk</a:t>
            </a:r>
            <a:endParaRPr lang="en-GB" sz="2000" smtClean="0">
              <a:cs typeface="Arial" charset="0"/>
            </a:endParaRPr>
          </a:p>
          <a:p>
            <a:pPr algn="ctr" eaLnBrk="1" hangingPunct="1">
              <a:buFontTx/>
              <a:buNone/>
            </a:pPr>
            <a:endParaRPr lang="en-GB" sz="1800" smtClean="0"/>
          </a:p>
          <a:p>
            <a:pPr algn="ctr" eaLnBrk="1" hangingPunct="1">
              <a:buFontTx/>
              <a:buNone/>
            </a:pPr>
            <a:endParaRPr lang="en-GB" sz="1800" smtClean="0"/>
          </a:p>
          <a:p>
            <a:pPr algn="ctr" eaLnBrk="1" hangingPunct="1">
              <a:buFontTx/>
              <a:buNone/>
            </a:pPr>
            <a:endParaRPr lang="en-GB" sz="2800" smtClean="0"/>
          </a:p>
        </p:txBody>
      </p:sp>
      <p:sp>
        <p:nvSpPr>
          <p:cNvPr id="18436" name="Rectangle 5"/>
          <p:cNvSpPr>
            <a:spLocks noChangeArrowheads="1"/>
          </p:cNvSpPr>
          <p:nvPr/>
        </p:nvSpPr>
        <p:spPr bwMode="auto">
          <a:xfrm>
            <a:off x="457200" y="274638"/>
            <a:ext cx="8229600" cy="1143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75000"/>
              </a:lnSpc>
              <a:spcBef>
                <a:spcPct val="0"/>
              </a:spcBef>
              <a:spcAft>
                <a:spcPct val="0"/>
              </a:spcAft>
              <a:defRPr/>
            </a:pPr>
            <a:r>
              <a:rPr lang="en-GB" sz="3600" b="1">
                <a:solidFill>
                  <a:srgbClr val="FFFFFF"/>
                </a:solidFill>
                <a:latin typeface="Corbel" pitchFamily="34" charset="0"/>
                <a:ea typeface="ＭＳ Ｐゴシック" pitchFamily="34" charset="-128"/>
              </a:rPr>
              <a:t>whole</a:t>
            </a:r>
            <a:r>
              <a:rPr lang="en-GB" sz="3600" b="1">
                <a:solidFill>
                  <a:srgbClr val="000000"/>
                </a:solidFill>
                <a:latin typeface="Corbel" pitchFamily="34" charset="0"/>
                <a:ea typeface="ＭＳ Ｐゴシック" pitchFamily="34" charset="-128"/>
              </a:rPr>
              <a:t> </a:t>
            </a:r>
            <a:r>
              <a:rPr lang="en-GB" sz="3600" b="1">
                <a:solidFill>
                  <a:srgbClr val="00CCFF"/>
                </a:solidFill>
                <a:latin typeface="Corbel" pitchFamily="34" charset="0"/>
                <a:ea typeface="ＭＳ Ｐゴシック" pitchFamily="34" charset="-128"/>
              </a:rPr>
              <a:t>system</a:t>
            </a:r>
            <a:br>
              <a:rPr lang="en-GB" sz="3600" b="1">
                <a:solidFill>
                  <a:srgbClr val="00CCFF"/>
                </a:solidFill>
                <a:latin typeface="Corbel" pitchFamily="34" charset="0"/>
                <a:ea typeface="ＭＳ Ｐゴシック" pitchFamily="34" charset="-128"/>
              </a:rPr>
            </a:br>
            <a:r>
              <a:rPr lang="en-GB" sz="3600" b="1">
                <a:solidFill>
                  <a:srgbClr val="00CCFF"/>
                </a:solidFill>
                <a:latin typeface="Corbel" pitchFamily="34" charset="0"/>
                <a:ea typeface="ＭＳ Ｐゴシック" pitchFamily="34" charset="-128"/>
              </a:rPr>
              <a:t>approach </a:t>
            </a:r>
          </a:p>
        </p:txBody>
      </p:sp>
      <p:sp>
        <p:nvSpPr>
          <p:cNvPr id="18437" name="Rectangle 6"/>
          <p:cNvSpPr>
            <a:spLocks noChangeArrowheads="1"/>
          </p:cNvSpPr>
          <p:nvPr/>
        </p:nvSpPr>
        <p:spPr bwMode="auto">
          <a:xfrm>
            <a:off x="179388" y="6453188"/>
            <a:ext cx="8713787"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r>
            <a:br>
              <a:rPr lang="en-GB" sz="4000">
                <a:solidFill>
                  <a:srgbClr val="000000"/>
                </a:solidFill>
                <a:ea typeface="ＭＳ Ｐゴシック" pitchFamily="34" charset="-128"/>
              </a:rPr>
            </a:br>
            <a:r>
              <a:rPr lang="en-GB" sz="4000">
                <a:solidFill>
                  <a:srgbClr val="000000"/>
                </a:solidFill>
                <a:ea typeface="ＭＳ Ｐゴシック" pitchFamily="34" charset="-128"/>
              </a:rPr>
              <a:t> </a:t>
            </a:r>
            <a:br>
              <a:rPr lang="en-GB" sz="4000">
                <a:solidFill>
                  <a:srgbClr val="000000"/>
                </a:solidFill>
                <a:ea typeface="ＭＳ Ｐゴシック" pitchFamily="34" charset="-128"/>
              </a:rPr>
            </a:br>
            <a:endParaRPr lang="en-GB" sz="4000">
              <a:solidFill>
                <a:srgbClr val="000000"/>
              </a:solidFill>
              <a:ea typeface="ＭＳ Ｐゴシック" pitchFamily="34" charset="-128"/>
            </a:endParaRPr>
          </a:p>
        </p:txBody>
      </p:sp>
      <p:sp>
        <p:nvSpPr>
          <p:cNvPr id="1843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Tree>
    <p:extLst>
      <p:ext uri="{BB962C8B-B14F-4D97-AF65-F5344CB8AC3E}">
        <p14:creationId xmlns:p14="http://schemas.microsoft.com/office/powerpoint/2010/main" val="324558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96975"/>
            <a:ext cx="50863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3973">
            <a:off x="5921375" y="-163513"/>
            <a:ext cx="4059238" cy="60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ChangeArrowheads="1"/>
          </p:cNvSpPr>
          <p:nvPr/>
        </p:nvSpPr>
        <p:spPr bwMode="auto">
          <a:xfrm>
            <a:off x="468313" y="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GB" sz="3600">
                <a:solidFill>
                  <a:srgbClr val="FFFFFF"/>
                </a:solidFill>
                <a:latin typeface="Arial" pitchFamily="34" charset="0"/>
                <a:ea typeface="Osaka"/>
                <a:cs typeface="Osaka"/>
              </a:rPr>
              <a:t>Background</a:t>
            </a:r>
          </a:p>
        </p:txBody>
      </p:sp>
      <p:pic>
        <p:nvPicPr>
          <p:cNvPr id="68613" name="Picture 5" descr="cover-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4620">
            <a:off x="-369888" y="-242888"/>
            <a:ext cx="4005263" cy="623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Picture 8"/>
          <p:cNvSpPr>
            <a:spLocks noChangeAspect="1" noChangeArrowheads="1"/>
          </p:cNvSpPr>
          <p:nvPr/>
        </p:nvSpPr>
        <p:spPr bwMode="auto">
          <a:xfrm rot="473973">
            <a:off x="5724525" y="-315913"/>
            <a:ext cx="4059238" cy="60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z="2000"/>
          </a:p>
        </p:txBody>
      </p:sp>
      <p:pic>
        <p:nvPicPr>
          <p:cNvPr id="68612" name="Picture 2" descr="Pages from prisons commiss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5075" y="-100013"/>
            <a:ext cx="429895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7"/>
          <a:srcRect/>
          <a:stretch>
            <a:fillRect/>
          </a:stretch>
        </p:blipFill>
        <p:spPr>
          <a:xfrm rot="1316388">
            <a:off x="5580063" y="1844675"/>
            <a:ext cx="4006850" cy="5564188"/>
          </a:xfrm>
          <a:prstGeom prst="rect">
            <a:avLst/>
          </a:prstGeom>
          <a:ln>
            <a:solidFill>
              <a:schemeClr val="tx1">
                <a:lumMod val="95000"/>
                <a:lumOff val="5000"/>
              </a:schemeClr>
            </a:solidFill>
          </a:ln>
        </p:spPr>
      </p:pic>
      <p:pic>
        <p:nvPicPr>
          <p:cNvPr id="6861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18358">
            <a:off x="-323850" y="1557338"/>
            <a:ext cx="4176713"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4125" y="838200"/>
            <a:ext cx="4279900" cy="61198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68620" name="Picture 12" descr="F:\FRAME cove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3288" y="-142875"/>
            <a:ext cx="4846637"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rr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 y="5864225"/>
            <a:ext cx="20875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075" y="5876925"/>
            <a:ext cx="1885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5738" y="5805488"/>
            <a:ext cx="1501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3663" y="5884863"/>
            <a:ext cx="27717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79613" y="-171450"/>
            <a:ext cx="5153025" cy="728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569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3000" fill="hold"/>
                                        <p:tgtEl>
                                          <p:spTgt spid="68613"/>
                                        </p:tgtEl>
                                        <p:attrNameLst>
                                          <p:attrName>ppt_x</p:attrName>
                                        </p:attrNameLst>
                                      </p:cBhvr>
                                      <p:tavLst>
                                        <p:tav tm="0">
                                          <p:val>
                                            <p:strVal val="0-#ppt_w/2"/>
                                          </p:val>
                                        </p:tav>
                                        <p:tav tm="100000">
                                          <p:val>
                                            <p:strVal val="#ppt_x"/>
                                          </p:val>
                                        </p:tav>
                                      </p:tavLst>
                                    </p:anim>
                                    <p:anim calcmode="lin" valueType="num">
                                      <p:cBhvr additive="base">
                                        <p:cTn id="8" dur="3000" fill="hold"/>
                                        <p:tgtEl>
                                          <p:spTgt spid="686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2" presetClass="entr" presetSubtype="2" fill="hold" grpId="0" nodeType="afterEffect" nodePh="1">
                                  <p:stCondLst>
                                    <p:cond delay="0"/>
                                  </p:stCondLst>
                                  <p:endCondLst>
                                    <p:cond evt="begin" delay="0">
                                      <p:tn val="10"/>
                                    </p:cond>
                                  </p:endCondLst>
                                  <p:childTnLst>
                                    <p:set>
                                      <p:cBhvr>
                                        <p:cTn id="11" dur="1" fill="hold">
                                          <p:stCondLst>
                                            <p:cond delay="0"/>
                                          </p:stCondLst>
                                        </p:cTn>
                                        <p:tgtEl>
                                          <p:spTgt spid="68616"/>
                                        </p:tgtEl>
                                        <p:attrNameLst>
                                          <p:attrName>style.visibility</p:attrName>
                                        </p:attrNameLst>
                                      </p:cBhvr>
                                      <p:to>
                                        <p:strVal val="visible"/>
                                      </p:to>
                                    </p:set>
                                    <p:anim calcmode="lin" valueType="num">
                                      <p:cBhvr additive="base">
                                        <p:cTn id="12" dur="1000" fill="hold"/>
                                        <p:tgtEl>
                                          <p:spTgt spid="68616"/>
                                        </p:tgtEl>
                                        <p:attrNameLst>
                                          <p:attrName>ppt_x</p:attrName>
                                        </p:attrNameLst>
                                      </p:cBhvr>
                                      <p:tavLst>
                                        <p:tav tm="0">
                                          <p:val>
                                            <p:strVal val="1+#ppt_w/2"/>
                                          </p:val>
                                        </p:tav>
                                        <p:tav tm="100000">
                                          <p:val>
                                            <p:strVal val="#ppt_x"/>
                                          </p:val>
                                        </p:tav>
                                      </p:tavLst>
                                    </p:anim>
                                    <p:anim calcmode="lin" valueType="num">
                                      <p:cBhvr additive="base">
                                        <p:cTn id="13" dur="1000" fill="hold"/>
                                        <p:tgtEl>
                                          <p:spTgt spid="6861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3000" fill="hold"/>
                                        <p:tgtEl>
                                          <p:spTgt spid="13"/>
                                        </p:tgtEl>
                                        <p:attrNameLst>
                                          <p:attrName>ppt_x</p:attrName>
                                        </p:attrNameLst>
                                      </p:cBhvr>
                                      <p:tavLst>
                                        <p:tav tm="0">
                                          <p:val>
                                            <p:strVal val="1+#ppt_w/2"/>
                                          </p:val>
                                        </p:tav>
                                        <p:tav tm="100000">
                                          <p:val>
                                            <p:strVal val="#ppt_x"/>
                                          </p:val>
                                        </p:tav>
                                      </p:tavLst>
                                    </p:anim>
                                    <p:anim calcmode="lin" valueType="num">
                                      <p:cBhvr additive="base">
                                        <p:cTn id="18" dur="3000" fill="hold"/>
                                        <p:tgtEl>
                                          <p:spTgt spid="1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000"/>
                            </p:stCondLst>
                            <p:childTnLst>
                              <p:par>
                                <p:cTn id="20" presetID="2" presetClass="entr" presetSubtype="4" fill="hold" nodeType="afterEffect">
                                  <p:stCondLst>
                                    <p:cond delay="0"/>
                                  </p:stCondLst>
                                  <p:childTnLst>
                                    <p:set>
                                      <p:cBhvr>
                                        <p:cTn id="21" dur="1" fill="hold">
                                          <p:stCondLst>
                                            <p:cond delay="0"/>
                                          </p:stCondLst>
                                        </p:cTn>
                                        <p:tgtEl>
                                          <p:spTgt spid="68612"/>
                                        </p:tgtEl>
                                        <p:attrNameLst>
                                          <p:attrName>style.visibility</p:attrName>
                                        </p:attrNameLst>
                                      </p:cBhvr>
                                      <p:to>
                                        <p:strVal val="visible"/>
                                      </p:to>
                                    </p:set>
                                    <p:anim calcmode="lin" valueType="num">
                                      <p:cBhvr additive="base">
                                        <p:cTn id="22" dur="3000" fill="hold"/>
                                        <p:tgtEl>
                                          <p:spTgt spid="68612"/>
                                        </p:tgtEl>
                                        <p:attrNameLst>
                                          <p:attrName>ppt_x</p:attrName>
                                        </p:attrNameLst>
                                      </p:cBhvr>
                                      <p:tavLst>
                                        <p:tav tm="0">
                                          <p:val>
                                            <p:strVal val="#ppt_x"/>
                                          </p:val>
                                        </p:tav>
                                        <p:tav tm="100000">
                                          <p:val>
                                            <p:strVal val="#ppt_x"/>
                                          </p:val>
                                        </p:tav>
                                      </p:tavLst>
                                    </p:anim>
                                    <p:anim calcmode="lin" valueType="num">
                                      <p:cBhvr additive="base">
                                        <p:cTn id="23" dur="3000" fill="hold"/>
                                        <p:tgtEl>
                                          <p:spTgt spid="68612"/>
                                        </p:tgtEl>
                                        <p:attrNameLst>
                                          <p:attrName>ppt_y</p:attrName>
                                        </p:attrNameLst>
                                      </p:cBhvr>
                                      <p:tavLst>
                                        <p:tav tm="0">
                                          <p:val>
                                            <p:strVal val="1+#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3000" fill="hold"/>
                                        <p:tgtEl>
                                          <p:spTgt spid="11"/>
                                        </p:tgtEl>
                                        <p:attrNameLst>
                                          <p:attrName>ppt_x</p:attrName>
                                        </p:attrNameLst>
                                      </p:cBhvr>
                                      <p:tavLst>
                                        <p:tav tm="0">
                                          <p:val>
                                            <p:strVal val="#ppt_x"/>
                                          </p:val>
                                        </p:tav>
                                        <p:tav tm="100000">
                                          <p:val>
                                            <p:strVal val="#ppt_x"/>
                                          </p:val>
                                        </p:tav>
                                      </p:tavLst>
                                    </p:anim>
                                    <p:anim calcmode="lin" valueType="num">
                                      <p:cBhvr additive="base">
                                        <p:cTn id="27" dur="3000" fill="hold"/>
                                        <p:tgtEl>
                                          <p:spTgt spid="11"/>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0000"/>
                            </p:stCondLst>
                            <p:childTnLst>
                              <p:par>
                                <p:cTn id="29" presetID="2" presetClass="entr" presetSubtype="2"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3000" fill="hold"/>
                                        <p:tgtEl>
                                          <p:spTgt spid="12"/>
                                        </p:tgtEl>
                                        <p:attrNameLst>
                                          <p:attrName>ppt_x</p:attrName>
                                        </p:attrNameLst>
                                      </p:cBhvr>
                                      <p:tavLst>
                                        <p:tav tm="0">
                                          <p:val>
                                            <p:strVal val="1+#ppt_w/2"/>
                                          </p:val>
                                        </p:tav>
                                        <p:tav tm="100000">
                                          <p:val>
                                            <p:strVal val="#ppt_x"/>
                                          </p:val>
                                        </p:tav>
                                      </p:tavLst>
                                    </p:anim>
                                    <p:anim calcmode="lin" valueType="num">
                                      <p:cBhvr additive="base">
                                        <p:cTn id="32" dur="3000" fill="hold"/>
                                        <p:tgtEl>
                                          <p:spTgt spid="12"/>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3000"/>
                            </p:stCondLst>
                            <p:childTnLst>
                              <p:par>
                                <p:cTn id="34" presetID="2" presetClass="entr" presetSubtype="8" fill="hold" nodeType="afterEffect">
                                  <p:stCondLst>
                                    <p:cond delay="0"/>
                                  </p:stCondLst>
                                  <p:childTnLst>
                                    <p:set>
                                      <p:cBhvr>
                                        <p:cTn id="35" dur="1" fill="hold">
                                          <p:stCondLst>
                                            <p:cond delay="0"/>
                                          </p:stCondLst>
                                        </p:cTn>
                                        <p:tgtEl>
                                          <p:spTgt spid="68617"/>
                                        </p:tgtEl>
                                        <p:attrNameLst>
                                          <p:attrName>style.visibility</p:attrName>
                                        </p:attrNameLst>
                                      </p:cBhvr>
                                      <p:to>
                                        <p:strVal val="visible"/>
                                      </p:to>
                                    </p:set>
                                    <p:anim calcmode="lin" valueType="num">
                                      <p:cBhvr additive="base">
                                        <p:cTn id="36" dur="3000" fill="hold"/>
                                        <p:tgtEl>
                                          <p:spTgt spid="68617"/>
                                        </p:tgtEl>
                                        <p:attrNameLst>
                                          <p:attrName>ppt_x</p:attrName>
                                        </p:attrNameLst>
                                      </p:cBhvr>
                                      <p:tavLst>
                                        <p:tav tm="0">
                                          <p:val>
                                            <p:strVal val="0-#ppt_w/2"/>
                                          </p:val>
                                        </p:tav>
                                        <p:tav tm="100000">
                                          <p:val>
                                            <p:strVal val="#ppt_x"/>
                                          </p:val>
                                        </p:tav>
                                      </p:tavLst>
                                    </p:anim>
                                    <p:anim calcmode="lin" valueType="num">
                                      <p:cBhvr additive="base">
                                        <p:cTn id="37" dur="3000" fill="hold"/>
                                        <p:tgtEl>
                                          <p:spTgt spid="68617"/>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6000"/>
                            </p:stCondLst>
                            <p:childTnLst>
                              <p:par>
                                <p:cTn id="39" presetID="2" presetClass="entr" presetSubtype="4" fill="hold" nodeType="afterEffect">
                                  <p:stCondLst>
                                    <p:cond delay="0"/>
                                  </p:stCondLst>
                                  <p:childTnLst>
                                    <p:set>
                                      <p:cBhvr>
                                        <p:cTn id="40" dur="1" fill="hold">
                                          <p:stCondLst>
                                            <p:cond delay="0"/>
                                          </p:stCondLst>
                                        </p:cTn>
                                        <p:tgtEl>
                                          <p:spTgt spid="68620"/>
                                        </p:tgtEl>
                                        <p:attrNameLst>
                                          <p:attrName>style.visibility</p:attrName>
                                        </p:attrNameLst>
                                      </p:cBhvr>
                                      <p:to>
                                        <p:strVal val="visible"/>
                                      </p:to>
                                    </p:set>
                                    <p:anim calcmode="lin" valueType="num">
                                      <p:cBhvr additive="base">
                                        <p:cTn id="41" dur="3000" fill="hold"/>
                                        <p:tgtEl>
                                          <p:spTgt spid="68620"/>
                                        </p:tgtEl>
                                        <p:attrNameLst>
                                          <p:attrName>ppt_x</p:attrName>
                                        </p:attrNameLst>
                                      </p:cBhvr>
                                      <p:tavLst>
                                        <p:tav tm="0">
                                          <p:val>
                                            <p:strVal val="#ppt_x"/>
                                          </p:val>
                                        </p:tav>
                                        <p:tav tm="100000">
                                          <p:val>
                                            <p:strVal val="#ppt_x"/>
                                          </p:val>
                                        </p:tav>
                                      </p:tavLst>
                                    </p:anim>
                                    <p:anim calcmode="lin" valueType="num">
                                      <p:cBhvr additive="base">
                                        <p:cTn id="42" dur="3000" fill="hold"/>
                                        <p:tgtEl>
                                          <p:spTgt spid="68620"/>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19000"/>
                            </p:stCondLst>
                            <p:childTnLst>
                              <p:par>
                                <p:cTn id="44" presetID="42"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20000"/>
                            </p:stCondLst>
                            <p:childTnLst>
                              <p:par>
                                <p:cTn id="50" presetID="42"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21000"/>
                            </p:stCondLst>
                            <p:childTnLst>
                              <p:par>
                                <p:cTn id="56" presetID="42"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22000"/>
                            </p:stCondLst>
                            <p:childTnLst>
                              <p:par>
                                <p:cTn id="62" presetID="42"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20498"/>
                                        </p:tgtEl>
                                        <p:attrNameLst>
                                          <p:attrName>style.visibility</p:attrName>
                                        </p:attrNameLst>
                                      </p:cBhvr>
                                      <p:to>
                                        <p:strVal val="visible"/>
                                      </p:to>
                                    </p:set>
                                    <p:anim calcmode="lin" valueType="num">
                                      <p:cBhvr additive="base">
                                        <p:cTn id="71" dur="2000" fill="hold"/>
                                        <p:tgtEl>
                                          <p:spTgt spid="20498"/>
                                        </p:tgtEl>
                                        <p:attrNameLst>
                                          <p:attrName>ppt_x</p:attrName>
                                        </p:attrNameLst>
                                      </p:cBhvr>
                                      <p:tavLst>
                                        <p:tav tm="0">
                                          <p:val>
                                            <p:strVal val="#ppt_x"/>
                                          </p:val>
                                        </p:tav>
                                        <p:tav tm="100000">
                                          <p:val>
                                            <p:strVal val="#ppt_x"/>
                                          </p:val>
                                        </p:tav>
                                      </p:tavLst>
                                    </p:anim>
                                    <p:anim calcmode="lin" valueType="num">
                                      <p:cBhvr additive="base">
                                        <p:cTn id="72" dur="2000" fill="hold"/>
                                        <p:tgtEl>
                                          <p:spTgt spid="204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solidFill>
            <a:schemeClr val="accent1"/>
          </a:solidFill>
        </p:spPr>
        <p:txBody>
          <a:bodyPr/>
          <a:lstStyle/>
          <a:p>
            <a:pPr algn="l">
              <a:lnSpc>
                <a:spcPct val="75000"/>
              </a:lnSpc>
            </a:pPr>
            <a:r>
              <a:rPr lang="en-GB" sz="3600" b="1" dirty="0" smtClean="0">
                <a:solidFill>
                  <a:schemeClr val="bg1"/>
                </a:solidFill>
                <a:latin typeface="Corbel" pitchFamily="34" charset="0"/>
              </a:rPr>
              <a:t>whole</a:t>
            </a:r>
            <a:r>
              <a:rPr lang="en-GB" sz="3600" b="1" dirty="0" smtClean="0">
                <a:latin typeface="Corbel" pitchFamily="34" charset="0"/>
              </a:rPr>
              <a:t> </a:t>
            </a:r>
            <a:r>
              <a:rPr lang="en-GB" sz="3600" b="1" dirty="0" smtClean="0">
                <a:solidFill>
                  <a:srgbClr val="00CCFF"/>
                </a:solidFill>
                <a:latin typeface="Corbel" pitchFamily="34" charset="0"/>
              </a:rPr>
              <a:t>system</a:t>
            </a:r>
            <a:br>
              <a:rPr lang="en-GB" sz="3600" b="1" dirty="0" smtClean="0">
                <a:solidFill>
                  <a:srgbClr val="00CCFF"/>
                </a:solidFill>
                <a:latin typeface="Corbel" pitchFamily="34" charset="0"/>
              </a:rPr>
            </a:br>
            <a:r>
              <a:rPr lang="en-GB" sz="3600" b="1" dirty="0" smtClean="0">
                <a:solidFill>
                  <a:srgbClr val="00CCFF"/>
                </a:solidFill>
                <a:latin typeface="Corbel" pitchFamily="34" charset="0"/>
              </a:rPr>
              <a:t>approach </a:t>
            </a:r>
          </a:p>
        </p:txBody>
      </p:sp>
      <p:sp>
        <p:nvSpPr>
          <p:cNvPr id="2" name="Content Placeholder 2"/>
          <p:cNvSpPr>
            <a:spLocks noGrp="1"/>
          </p:cNvSpPr>
          <p:nvPr>
            <p:ph idx="1"/>
          </p:nvPr>
        </p:nvSpPr>
        <p:spPr>
          <a:xfrm>
            <a:off x="434975" y="2060575"/>
            <a:ext cx="8251825" cy="4065588"/>
          </a:xfrm>
        </p:spPr>
        <p:txBody>
          <a:bodyPr/>
          <a:lstStyle/>
          <a:p>
            <a:pPr>
              <a:defRPr/>
            </a:pPr>
            <a:endParaRPr lang="en-GB" sz="1600" dirty="0" smtClean="0"/>
          </a:p>
          <a:p>
            <a:pPr>
              <a:buFont typeface="Wingdings" pitchFamily="2" charset="2"/>
              <a:buChar char="Ø"/>
              <a:defRPr/>
            </a:pPr>
            <a:r>
              <a:rPr lang="en-GB" sz="2000" dirty="0" smtClean="0">
                <a:solidFill>
                  <a:schemeClr val="accent6"/>
                </a:solidFill>
              </a:rPr>
              <a:t>Karen Dewar - Colyn Evans</a:t>
            </a:r>
          </a:p>
          <a:p>
            <a:pPr>
              <a:buFont typeface="Wingdings" pitchFamily="2" charset="2"/>
              <a:buChar char="Ø"/>
              <a:defRPr/>
            </a:pPr>
            <a:endParaRPr lang="en-GB" sz="2000" dirty="0">
              <a:solidFill>
                <a:schemeClr val="accent2"/>
              </a:solidFill>
            </a:endParaRPr>
          </a:p>
          <a:p>
            <a:pPr>
              <a:buFont typeface="Wingdings" pitchFamily="2" charset="2"/>
              <a:buChar char="Ø"/>
              <a:defRPr/>
            </a:pPr>
            <a:r>
              <a:rPr lang="en-GB" sz="2000" dirty="0" smtClean="0">
                <a:solidFill>
                  <a:schemeClr val="accent6"/>
                </a:solidFill>
              </a:rPr>
              <a:t>MAPPA</a:t>
            </a:r>
          </a:p>
          <a:p>
            <a:pPr>
              <a:buFont typeface="Wingdings" pitchFamily="2" charset="2"/>
              <a:buChar char="Ø"/>
              <a:defRPr/>
            </a:pPr>
            <a:endParaRPr lang="en-GB" sz="2000" dirty="0" smtClean="0">
              <a:solidFill>
                <a:schemeClr val="accent2"/>
              </a:solidFill>
            </a:endParaRPr>
          </a:p>
          <a:p>
            <a:pPr>
              <a:buFont typeface="Wingdings" pitchFamily="2" charset="2"/>
              <a:buChar char="Ø"/>
              <a:defRPr/>
            </a:pPr>
            <a:r>
              <a:rPr lang="en-GB" sz="2000" dirty="0">
                <a:solidFill>
                  <a:schemeClr val="accent2"/>
                </a:solidFill>
              </a:rPr>
              <a:t>R</a:t>
            </a:r>
            <a:r>
              <a:rPr lang="en-GB" sz="2000" dirty="0" smtClean="0">
                <a:solidFill>
                  <a:schemeClr val="accent2"/>
                </a:solidFill>
              </a:rPr>
              <a:t>isk Management by Youth Justice – Seminar Dec 2012</a:t>
            </a:r>
          </a:p>
          <a:p>
            <a:pPr>
              <a:buFont typeface="Wingdings" pitchFamily="2" charset="2"/>
              <a:buChar char="Ø"/>
              <a:defRPr/>
            </a:pPr>
            <a:endParaRPr lang="en-GB" sz="2000" dirty="0" smtClean="0">
              <a:solidFill>
                <a:schemeClr val="accent2"/>
              </a:solidFill>
            </a:endParaRPr>
          </a:p>
          <a:p>
            <a:pPr>
              <a:buFont typeface="Wingdings" pitchFamily="2" charset="2"/>
              <a:buChar char="Ø"/>
              <a:defRPr/>
            </a:pPr>
            <a:r>
              <a:rPr lang="en-GB" sz="2000" dirty="0" smtClean="0">
                <a:solidFill>
                  <a:schemeClr val="accent2"/>
                </a:solidFill>
              </a:rPr>
              <a:t>FRAME – CARM Guidance</a:t>
            </a:r>
          </a:p>
          <a:p>
            <a:pPr>
              <a:buFont typeface="Wingdings" pitchFamily="2" charset="2"/>
              <a:buChar char="Ø"/>
              <a:defRPr/>
            </a:pPr>
            <a:endParaRPr lang="en-GB" sz="2000" dirty="0" smtClean="0">
              <a:solidFill>
                <a:schemeClr val="accent2"/>
              </a:solidFill>
            </a:endParaRPr>
          </a:p>
          <a:p>
            <a:pPr>
              <a:buFont typeface="Wingdings" pitchFamily="2" charset="2"/>
              <a:buChar char="Ø"/>
              <a:defRPr/>
            </a:pPr>
            <a:r>
              <a:rPr lang="en-GB" sz="2000" dirty="0" smtClean="0">
                <a:solidFill>
                  <a:schemeClr val="accent2"/>
                </a:solidFill>
              </a:rPr>
              <a:t>Safer Lives</a:t>
            </a:r>
          </a:p>
          <a:p>
            <a:pPr marL="0" indent="0">
              <a:buFontTx/>
              <a:buNone/>
              <a:defRPr/>
            </a:pPr>
            <a:endParaRPr lang="en-GB" sz="2000" dirty="0" smtClean="0"/>
          </a:p>
          <a:p>
            <a:pPr marL="0" indent="0">
              <a:buFontTx/>
              <a:buNone/>
              <a:defRPr/>
            </a:pPr>
            <a:endParaRPr lang="en-GB" sz="1800" dirty="0" smtClean="0">
              <a:solidFill>
                <a:schemeClr val="accent2"/>
              </a:solidFill>
            </a:endParaRPr>
          </a:p>
          <a:p>
            <a:pPr marL="0" indent="0" algn="ctr">
              <a:buFontTx/>
              <a:buNone/>
              <a:defRPr/>
            </a:pPr>
            <a:r>
              <a:rPr lang="en-GB" sz="2400" b="1" dirty="0" smtClean="0">
                <a:solidFill>
                  <a:schemeClr val="accent2"/>
                </a:solidFill>
              </a:rPr>
              <a:t> </a:t>
            </a:r>
          </a:p>
        </p:txBody>
      </p:sp>
      <p:sp>
        <p:nvSpPr>
          <p:cNvPr id="614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6149" name="AutoShape 115"/>
          <p:cNvSpPr>
            <a:spLocks noChangeArrowheads="1"/>
          </p:cNvSpPr>
          <p:nvPr/>
        </p:nvSpPr>
        <p:spPr bwMode="auto">
          <a:xfrm>
            <a:off x="434975" y="1484313"/>
            <a:ext cx="1976438" cy="43180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a:solidFill>
                  <a:srgbClr val="FFFFFF"/>
                </a:solidFill>
                <a:ea typeface="ＭＳ Ｐゴシック" pitchFamily="34" charset="-128"/>
              </a:rPr>
              <a:t>Background</a:t>
            </a:r>
          </a:p>
        </p:txBody>
      </p:sp>
      <p:pic>
        <p:nvPicPr>
          <p:cNvPr id="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082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solidFill>
            <a:schemeClr val="accent1"/>
          </a:solidFill>
        </p:spPr>
        <p:txBody>
          <a:bodyPr/>
          <a:lstStyle/>
          <a:p>
            <a:pPr algn="l">
              <a:lnSpc>
                <a:spcPct val="75000"/>
              </a:lnSpc>
            </a:pPr>
            <a:r>
              <a:rPr lang="en-GB" sz="3600" b="1" smtClean="0">
                <a:solidFill>
                  <a:schemeClr val="bg1"/>
                </a:solidFill>
                <a:latin typeface="Corbel" pitchFamily="34" charset="0"/>
              </a:rPr>
              <a:t>whole</a:t>
            </a:r>
            <a:r>
              <a:rPr lang="en-GB" sz="3600" b="1" smtClean="0">
                <a:latin typeface="Corbel" pitchFamily="34" charset="0"/>
              </a:rPr>
              <a:t> </a:t>
            </a:r>
            <a:r>
              <a:rPr lang="en-GB" sz="3600" b="1" smtClean="0">
                <a:solidFill>
                  <a:srgbClr val="00CCFF"/>
                </a:solidFill>
                <a:latin typeface="Corbel" pitchFamily="34" charset="0"/>
              </a:rPr>
              <a:t>system</a:t>
            </a:r>
            <a:br>
              <a:rPr lang="en-GB" sz="3600" b="1" smtClean="0">
                <a:solidFill>
                  <a:srgbClr val="00CCFF"/>
                </a:solidFill>
                <a:latin typeface="Corbel" pitchFamily="34" charset="0"/>
              </a:rPr>
            </a:br>
            <a:r>
              <a:rPr lang="en-GB" sz="3600" b="1" smtClean="0">
                <a:solidFill>
                  <a:srgbClr val="00CCFF"/>
                </a:solidFill>
                <a:latin typeface="Corbel" pitchFamily="34" charset="0"/>
              </a:rPr>
              <a:t>approach </a:t>
            </a:r>
          </a:p>
        </p:txBody>
      </p:sp>
      <p:sp>
        <p:nvSpPr>
          <p:cNvPr id="2" name="Content Placeholder 2"/>
          <p:cNvSpPr>
            <a:spLocks noGrp="1"/>
          </p:cNvSpPr>
          <p:nvPr>
            <p:ph idx="1"/>
          </p:nvPr>
        </p:nvSpPr>
        <p:spPr>
          <a:xfrm>
            <a:off x="457200" y="2060575"/>
            <a:ext cx="8229600" cy="4065588"/>
          </a:xfrm>
        </p:spPr>
        <p:txBody>
          <a:bodyPr/>
          <a:lstStyle/>
          <a:p>
            <a:pPr>
              <a:buFont typeface="Wingdings" pitchFamily="2" charset="2"/>
              <a:buChar char="Ø"/>
              <a:defRPr/>
            </a:pPr>
            <a:r>
              <a:rPr lang="en-GB" sz="2000" dirty="0" smtClean="0">
                <a:solidFill>
                  <a:schemeClr val="accent2"/>
                </a:solidFill>
              </a:rPr>
              <a:t>Colyn </a:t>
            </a:r>
            <a:r>
              <a:rPr lang="en-GB" sz="2000" dirty="0">
                <a:solidFill>
                  <a:schemeClr val="accent2"/>
                </a:solidFill>
              </a:rPr>
              <a:t>Evans was sentenced to life imprisonment on 10 June 2005 for the murder of Karen Dewar, a 16 year old girl living in the same neighbourhood. </a:t>
            </a:r>
            <a:endParaRPr lang="en-GB" sz="2000" dirty="0" smtClean="0">
              <a:solidFill>
                <a:schemeClr val="accent2"/>
              </a:solidFill>
            </a:endParaRPr>
          </a:p>
          <a:p>
            <a:pPr>
              <a:defRPr/>
            </a:pPr>
            <a:endParaRPr lang="en-GB" sz="2000" dirty="0">
              <a:solidFill>
                <a:schemeClr val="accent2"/>
              </a:solidFill>
            </a:endParaRPr>
          </a:p>
          <a:p>
            <a:pPr>
              <a:buFont typeface="Wingdings" pitchFamily="2" charset="2"/>
              <a:buChar char="Ø"/>
              <a:defRPr/>
            </a:pPr>
            <a:r>
              <a:rPr lang="en-GB" sz="2000" dirty="0">
                <a:solidFill>
                  <a:schemeClr val="accent2"/>
                </a:solidFill>
              </a:rPr>
              <a:t>The crime was committed when Colyn Evans was aged 17. He had been subject to supervision by Fife Council Social Work Service until April 2004, under section 70(3) Children (Scotland) Act 1995 and thereafter to throughcare support under the Support and Assistance of Young People Leaving Care (Scotland) Regulations 2003</a:t>
            </a:r>
          </a:p>
          <a:p>
            <a:pPr marL="0" indent="0">
              <a:buFontTx/>
              <a:buNone/>
              <a:defRPr/>
            </a:pPr>
            <a:endParaRPr lang="en-GB" sz="2000" dirty="0" smtClean="0"/>
          </a:p>
          <a:p>
            <a:pPr marL="0" indent="0">
              <a:buFontTx/>
              <a:buNone/>
              <a:defRPr/>
            </a:pPr>
            <a:endParaRPr lang="en-GB" sz="1800" dirty="0" smtClean="0">
              <a:solidFill>
                <a:schemeClr val="accent2"/>
              </a:solidFill>
            </a:endParaRPr>
          </a:p>
          <a:p>
            <a:pPr marL="0" indent="0" algn="ctr">
              <a:buFontTx/>
              <a:buNone/>
              <a:defRPr/>
            </a:pPr>
            <a:r>
              <a:rPr lang="en-GB" sz="2400" b="1" dirty="0" smtClean="0">
                <a:solidFill>
                  <a:schemeClr val="accent2"/>
                </a:solidFill>
              </a:rPr>
              <a:t> </a:t>
            </a:r>
          </a:p>
        </p:txBody>
      </p:sp>
      <p:sp>
        <p:nvSpPr>
          <p:cNvPr id="614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6149" name="AutoShape 115"/>
          <p:cNvSpPr>
            <a:spLocks noChangeArrowheads="1"/>
          </p:cNvSpPr>
          <p:nvPr/>
        </p:nvSpPr>
        <p:spPr bwMode="auto">
          <a:xfrm>
            <a:off x="434975" y="1484313"/>
            <a:ext cx="2120801" cy="43180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smtClean="0">
                <a:solidFill>
                  <a:srgbClr val="FFFFFF"/>
                </a:solidFill>
                <a:ea typeface="ＭＳ Ｐゴシック" pitchFamily="34" charset="-128"/>
              </a:rPr>
              <a:t>Colyn Evans</a:t>
            </a:r>
            <a:endParaRPr lang="en-GB" sz="2400" b="1" dirty="0">
              <a:solidFill>
                <a:srgbClr val="FFFFFF"/>
              </a:solidFill>
              <a:ea typeface="ＭＳ Ｐゴシック" pitchFamily="34" charset="-128"/>
            </a:endParaRPr>
          </a:p>
        </p:txBody>
      </p:sp>
      <p:pic>
        <p:nvPicPr>
          <p:cNvPr id="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796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solidFill>
            <a:schemeClr val="accent1"/>
          </a:solidFill>
        </p:spPr>
        <p:txBody>
          <a:bodyPr/>
          <a:lstStyle/>
          <a:p>
            <a:pPr algn="l">
              <a:lnSpc>
                <a:spcPct val="75000"/>
              </a:lnSpc>
            </a:pPr>
            <a:r>
              <a:rPr lang="en-GB" sz="3600" b="1" smtClean="0">
                <a:solidFill>
                  <a:schemeClr val="bg1"/>
                </a:solidFill>
                <a:latin typeface="Corbel" pitchFamily="34" charset="0"/>
              </a:rPr>
              <a:t>whole</a:t>
            </a:r>
            <a:r>
              <a:rPr lang="en-GB" sz="3600" b="1" smtClean="0">
                <a:latin typeface="Corbel" pitchFamily="34" charset="0"/>
              </a:rPr>
              <a:t> </a:t>
            </a:r>
            <a:r>
              <a:rPr lang="en-GB" sz="3600" b="1" smtClean="0">
                <a:solidFill>
                  <a:srgbClr val="00CCFF"/>
                </a:solidFill>
                <a:latin typeface="Corbel" pitchFamily="34" charset="0"/>
              </a:rPr>
              <a:t>system</a:t>
            </a:r>
            <a:br>
              <a:rPr lang="en-GB" sz="3600" b="1" smtClean="0">
                <a:solidFill>
                  <a:srgbClr val="00CCFF"/>
                </a:solidFill>
                <a:latin typeface="Corbel" pitchFamily="34" charset="0"/>
              </a:rPr>
            </a:br>
            <a:r>
              <a:rPr lang="en-GB" sz="3600" b="1" smtClean="0">
                <a:solidFill>
                  <a:srgbClr val="00CCFF"/>
                </a:solidFill>
                <a:latin typeface="Corbel" pitchFamily="34" charset="0"/>
              </a:rPr>
              <a:t>approach </a:t>
            </a:r>
          </a:p>
        </p:txBody>
      </p:sp>
      <p:sp>
        <p:nvSpPr>
          <p:cNvPr id="2" name="Content Placeholder 2"/>
          <p:cNvSpPr>
            <a:spLocks noGrp="1"/>
          </p:cNvSpPr>
          <p:nvPr>
            <p:ph idx="1"/>
          </p:nvPr>
        </p:nvSpPr>
        <p:spPr>
          <a:xfrm>
            <a:off x="457200" y="2060575"/>
            <a:ext cx="8229600" cy="4065588"/>
          </a:xfrm>
        </p:spPr>
        <p:txBody>
          <a:bodyPr/>
          <a:lstStyle/>
          <a:p>
            <a:pPr>
              <a:buFont typeface="Wingdings" pitchFamily="2" charset="2"/>
              <a:buChar char="Ø"/>
            </a:pPr>
            <a:r>
              <a:rPr lang="en-GB" sz="2000" dirty="0" smtClean="0">
                <a:solidFill>
                  <a:schemeClr val="accent6"/>
                </a:solidFill>
              </a:rPr>
              <a:t>Multi </a:t>
            </a:r>
            <a:r>
              <a:rPr lang="en-GB" sz="2000" dirty="0">
                <a:solidFill>
                  <a:schemeClr val="accent6"/>
                </a:solidFill>
              </a:rPr>
              <a:t>Agency Public Protection Arrangements (MAPPA) is the framework which joins up the agencies who manage offenders. The fundamental purpose of MAPPA is public safety and the reduction of serious harm.</a:t>
            </a:r>
          </a:p>
          <a:p>
            <a:pPr>
              <a:buFont typeface="Wingdings" pitchFamily="2" charset="2"/>
              <a:buChar char="Ø"/>
            </a:pPr>
            <a:r>
              <a:rPr lang="en-GB" sz="2000" dirty="0">
                <a:solidFill>
                  <a:schemeClr val="accent6"/>
                </a:solidFill>
              </a:rPr>
              <a:t>The introduction of MAPPA across Scotland in April 2007 gave a </a:t>
            </a:r>
            <a:r>
              <a:rPr lang="en-GB" sz="2000" dirty="0" err="1">
                <a:solidFill>
                  <a:schemeClr val="accent6"/>
                </a:solidFill>
              </a:rPr>
              <a:t>consistant</a:t>
            </a:r>
            <a:r>
              <a:rPr lang="en-GB" sz="2000" dirty="0">
                <a:solidFill>
                  <a:schemeClr val="accent6"/>
                </a:solidFill>
              </a:rPr>
              <a:t> approach to the management of offenders across all local authority and police force areas, providing a framework for assessing and managing the risk posed by some of those offenders.</a:t>
            </a:r>
          </a:p>
          <a:p>
            <a:pPr>
              <a:buFont typeface="Wingdings" pitchFamily="2" charset="2"/>
              <a:buChar char="Ø"/>
            </a:pPr>
            <a:r>
              <a:rPr lang="en-GB" sz="2000" dirty="0">
                <a:solidFill>
                  <a:schemeClr val="accent6"/>
                </a:solidFill>
              </a:rPr>
              <a:t>This evolved from the </a:t>
            </a:r>
            <a:r>
              <a:rPr lang="en-GB" sz="2000" dirty="0">
                <a:solidFill>
                  <a:schemeClr val="accent6"/>
                </a:solidFill>
                <a:hlinkClick r:id="rId3"/>
              </a:rPr>
              <a:t>Cosgrove report (expert panel on sex offending)</a:t>
            </a:r>
            <a:r>
              <a:rPr lang="en-GB" sz="2000" dirty="0">
                <a:solidFill>
                  <a:schemeClr val="accent6"/>
                </a:solidFill>
              </a:rPr>
              <a:t>, </a:t>
            </a:r>
            <a:r>
              <a:rPr lang="en-GB" sz="2000" dirty="0">
                <a:solidFill>
                  <a:schemeClr val="accent6"/>
                </a:solidFill>
                <a:hlinkClick r:id="rId4"/>
              </a:rPr>
              <a:t>Irving report (reducing the risk)</a:t>
            </a:r>
            <a:r>
              <a:rPr lang="en-GB" sz="2000" dirty="0">
                <a:solidFill>
                  <a:schemeClr val="accent6"/>
                </a:solidFill>
              </a:rPr>
              <a:t> and the work of the Information Sharing Steering Group which led to the Management of Offenders </a:t>
            </a:r>
            <a:r>
              <a:rPr lang="en-GB" sz="2000" dirty="0" err="1">
                <a:solidFill>
                  <a:schemeClr val="accent6"/>
                </a:solidFill>
              </a:rPr>
              <a:t>etc</a:t>
            </a:r>
            <a:r>
              <a:rPr lang="en-GB" sz="2000" dirty="0">
                <a:solidFill>
                  <a:schemeClr val="accent6"/>
                </a:solidFill>
              </a:rPr>
              <a:t> (Scotland) Act 2005.</a:t>
            </a:r>
          </a:p>
          <a:p>
            <a:pPr marL="0" indent="0" algn="ctr">
              <a:buFontTx/>
              <a:buNone/>
              <a:defRPr/>
            </a:pPr>
            <a:endParaRPr lang="en-GB" sz="2400" b="1" dirty="0" smtClean="0">
              <a:solidFill>
                <a:schemeClr val="accent2"/>
              </a:solidFill>
            </a:endParaRPr>
          </a:p>
        </p:txBody>
      </p:sp>
      <p:sp>
        <p:nvSpPr>
          <p:cNvPr id="614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6149" name="AutoShape 115"/>
          <p:cNvSpPr>
            <a:spLocks noChangeArrowheads="1"/>
          </p:cNvSpPr>
          <p:nvPr/>
        </p:nvSpPr>
        <p:spPr bwMode="auto">
          <a:xfrm>
            <a:off x="434974" y="1484313"/>
            <a:ext cx="8241481" cy="43180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smtClean="0">
                <a:solidFill>
                  <a:srgbClr val="FFFFFF"/>
                </a:solidFill>
                <a:ea typeface="ＭＳ Ｐゴシック" pitchFamily="34" charset="-128"/>
              </a:rPr>
              <a:t>Multi Agency Public Protection Arrangements</a:t>
            </a:r>
            <a:endParaRPr lang="en-GB" sz="2400" b="1" dirty="0">
              <a:solidFill>
                <a:srgbClr val="FFFFFF"/>
              </a:solidFill>
              <a:ea typeface="ＭＳ Ｐゴシック" pitchFamily="34" charset="-128"/>
            </a:endParaRPr>
          </a:p>
        </p:txBody>
      </p:sp>
      <p:pic>
        <p:nvPicPr>
          <p:cNvPr id="6" name="Picture 4" descr="Safer Scotland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894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solidFill>
            <a:schemeClr val="accent1"/>
          </a:solidFill>
        </p:spPr>
        <p:txBody>
          <a:bodyPr/>
          <a:lstStyle/>
          <a:p>
            <a:pPr algn="l">
              <a:lnSpc>
                <a:spcPct val="75000"/>
              </a:lnSpc>
            </a:pPr>
            <a:r>
              <a:rPr lang="en-GB" sz="3600" b="1" dirty="0" smtClean="0">
                <a:solidFill>
                  <a:schemeClr val="bg1"/>
                </a:solidFill>
                <a:latin typeface="Corbel" pitchFamily="34" charset="0"/>
              </a:rPr>
              <a:t>whole</a:t>
            </a:r>
            <a:r>
              <a:rPr lang="en-GB" sz="3600" b="1" dirty="0" smtClean="0">
                <a:latin typeface="Corbel" pitchFamily="34" charset="0"/>
              </a:rPr>
              <a:t> </a:t>
            </a:r>
            <a:r>
              <a:rPr lang="en-GB" sz="3600" b="1" dirty="0" smtClean="0">
                <a:solidFill>
                  <a:srgbClr val="00CCFF"/>
                </a:solidFill>
                <a:latin typeface="Corbel" pitchFamily="34" charset="0"/>
              </a:rPr>
              <a:t>system</a:t>
            </a:r>
            <a:br>
              <a:rPr lang="en-GB" sz="3600" b="1" dirty="0" smtClean="0">
                <a:solidFill>
                  <a:srgbClr val="00CCFF"/>
                </a:solidFill>
                <a:latin typeface="Corbel" pitchFamily="34" charset="0"/>
              </a:rPr>
            </a:br>
            <a:r>
              <a:rPr lang="en-GB" sz="3600" b="1" dirty="0" smtClean="0">
                <a:solidFill>
                  <a:srgbClr val="00CCFF"/>
                </a:solidFill>
                <a:latin typeface="Corbel" pitchFamily="34" charset="0"/>
              </a:rPr>
              <a:t>approach </a:t>
            </a:r>
          </a:p>
        </p:txBody>
      </p:sp>
      <p:sp>
        <p:nvSpPr>
          <p:cNvPr id="2" name="Content Placeholder 2"/>
          <p:cNvSpPr>
            <a:spLocks noGrp="1"/>
          </p:cNvSpPr>
          <p:nvPr>
            <p:ph idx="1"/>
          </p:nvPr>
        </p:nvSpPr>
        <p:spPr>
          <a:xfrm>
            <a:off x="434975" y="2060575"/>
            <a:ext cx="8251825" cy="4065588"/>
          </a:xfrm>
        </p:spPr>
        <p:txBody>
          <a:bodyPr/>
          <a:lstStyle/>
          <a:p>
            <a:pPr marL="0" indent="0">
              <a:buNone/>
              <a:defRPr/>
            </a:pPr>
            <a:r>
              <a:rPr lang="en-GB" sz="2000" dirty="0" smtClean="0">
                <a:solidFill>
                  <a:schemeClr val="accent6"/>
                </a:solidFill>
              </a:rPr>
              <a:t>     Outcomes</a:t>
            </a:r>
          </a:p>
          <a:p>
            <a:pPr marL="0" indent="0">
              <a:buNone/>
              <a:defRPr/>
            </a:pPr>
            <a:endParaRPr lang="en-GB" sz="2000" dirty="0" smtClean="0">
              <a:solidFill>
                <a:schemeClr val="accent6"/>
              </a:solidFill>
            </a:endParaRPr>
          </a:p>
          <a:p>
            <a:pPr lvl="0">
              <a:buFont typeface="Wingdings" pitchFamily="2" charset="2"/>
              <a:buChar char="Ø"/>
            </a:pPr>
            <a:r>
              <a:rPr lang="en-GB" sz="2000" dirty="0">
                <a:solidFill>
                  <a:schemeClr val="accent6"/>
                </a:solidFill>
              </a:rPr>
              <a:t>Better integration of Risk Management and GIRFEC, WSA and </a:t>
            </a:r>
            <a:r>
              <a:rPr lang="en-GB" sz="2000" dirty="0" smtClean="0">
                <a:solidFill>
                  <a:schemeClr val="accent6"/>
                </a:solidFill>
              </a:rPr>
              <a:t>Child Protection</a:t>
            </a:r>
            <a:endParaRPr lang="en-GB" sz="2000" dirty="0">
              <a:solidFill>
                <a:schemeClr val="accent6"/>
              </a:solidFill>
            </a:endParaRPr>
          </a:p>
          <a:p>
            <a:pPr lvl="0">
              <a:buFont typeface="Wingdings" pitchFamily="2" charset="2"/>
              <a:buChar char="Ø"/>
            </a:pPr>
            <a:r>
              <a:rPr lang="en-GB" sz="2000" dirty="0" smtClean="0">
                <a:solidFill>
                  <a:schemeClr val="accent6"/>
                </a:solidFill>
              </a:rPr>
              <a:t>Development of a national </a:t>
            </a:r>
            <a:r>
              <a:rPr lang="en-GB" sz="2000" dirty="0">
                <a:solidFill>
                  <a:schemeClr val="accent6"/>
                </a:solidFill>
              </a:rPr>
              <a:t>protocol / guidance </a:t>
            </a:r>
            <a:endParaRPr lang="en-GB" sz="2000" dirty="0" smtClean="0">
              <a:solidFill>
                <a:schemeClr val="accent6"/>
              </a:solidFill>
            </a:endParaRPr>
          </a:p>
          <a:p>
            <a:pPr lvl="0">
              <a:buFont typeface="Wingdings" pitchFamily="2" charset="2"/>
              <a:buChar char="Ø"/>
            </a:pPr>
            <a:r>
              <a:rPr lang="en-GB" sz="2000" dirty="0" smtClean="0">
                <a:solidFill>
                  <a:schemeClr val="accent6"/>
                </a:solidFill>
              </a:rPr>
              <a:t>Local </a:t>
            </a:r>
            <a:r>
              <a:rPr lang="en-GB" sz="2000" dirty="0">
                <a:solidFill>
                  <a:schemeClr val="accent6"/>
                </a:solidFill>
              </a:rPr>
              <a:t>authority accountability </a:t>
            </a:r>
            <a:r>
              <a:rPr lang="en-GB" sz="2000" dirty="0" smtClean="0">
                <a:solidFill>
                  <a:schemeClr val="accent6"/>
                </a:solidFill>
              </a:rPr>
              <a:t>– link </a:t>
            </a:r>
            <a:r>
              <a:rPr lang="en-GB" sz="2000" dirty="0">
                <a:solidFill>
                  <a:schemeClr val="accent6"/>
                </a:solidFill>
              </a:rPr>
              <a:t>to Inspection regime.</a:t>
            </a:r>
          </a:p>
          <a:p>
            <a:pPr lvl="0">
              <a:buFont typeface="Wingdings" pitchFamily="2" charset="2"/>
              <a:buChar char="Ø"/>
            </a:pPr>
            <a:r>
              <a:rPr lang="en-GB" sz="2000" dirty="0">
                <a:solidFill>
                  <a:schemeClr val="accent6"/>
                </a:solidFill>
              </a:rPr>
              <a:t>Sharing best </a:t>
            </a:r>
            <a:r>
              <a:rPr lang="en-GB" sz="2000" dirty="0" smtClean="0">
                <a:solidFill>
                  <a:schemeClr val="accent6"/>
                </a:solidFill>
              </a:rPr>
              <a:t>practice - champions </a:t>
            </a:r>
            <a:r>
              <a:rPr lang="en-GB" sz="2000" dirty="0">
                <a:solidFill>
                  <a:schemeClr val="accent6"/>
                </a:solidFill>
              </a:rPr>
              <a:t>group and practice </a:t>
            </a:r>
            <a:r>
              <a:rPr lang="en-GB" sz="2000" dirty="0" smtClean="0">
                <a:solidFill>
                  <a:schemeClr val="accent6"/>
                </a:solidFill>
              </a:rPr>
              <a:t>development </a:t>
            </a:r>
            <a:r>
              <a:rPr lang="en-GB" sz="2000" dirty="0">
                <a:solidFill>
                  <a:schemeClr val="accent6"/>
                </a:solidFill>
              </a:rPr>
              <a:t>group </a:t>
            </a:r>
            <a:endParaRPr lang="en-GB" sz="2000" dirty="0" smtClean="0">
              <a:solidFill>
                <a:schemeClr val="accent6"/>
              </a:solidFill>
            </a:endParaRPr>
          </a:p>
          <a:p>
            <a:pPr lvl="0">
              <a:buFont typeface="Wingdings" pitchFamily="2" charset="2"/>
              <a:buChar char="Ø"/>
            </a:pPr>
            <a:r>
              <a:rPr lang="en-GB" sz="2000" dirty="0" smtClean="0">
                <a:solidFill>
                  <a:schemeClr val="accent6"/>
                </a:solidFill>
              </a:rPr>
              <a:t>Training -  particularly for Chairs, links </a:t>
            </a:r>
            <a:r>
              <a:rPr lang="en-GB" sz="2000" dirty="0">
                <a:solidFill>
                  <a:schemeClr val="accent6"/>
                </a:solidFill>
              </a:rPr>
              <a:t>with MAPPA co-ordinators and </a:t>
            </a:r>
            <a:r>
              <a:rPr lang="en-GB" sz="2000" dirty="0" smtClean="0">
                <a:solidFill>
                  <a:schemeClr val="accent6"/>
                </a:solidFill>
              </a:rPr>
              <a:t>LA reviews</a:t>
            </a:r>
            <a:endParaRPr lang="en-GB" sz="2000" dirty="0">
              <a:solidFill>
                <a:schemeClr val="accent6"/>
              </a:solidFill>
            </a:endParaRPr>
          </a:p>
          <a:p>
            <a:pPr marL="0" indent="0">
              <a:buFontTx/>
              <a:buNone/>
              <a:defRPr/>
            </a:pPr>
            <a:endParaRPr lang="en-GB" sz="2000" dirty="0" smtClean="0"/>
          </a:p>
          <a:p>
            <a:pPr marL="0" indent="0">
              <a:buFontTx/>
              <a:buNone/>
              <a:defRPr/>
            </a:pPr>
            <a:endParaRPr lang="en-GB" sz="1800" dirty="0" smtClean="0">
              <a:solidFill>
                <a:schemeClr val="accent2"/>
              </a:solidFill>
            </a:endParaRPr>
          </a:p>
          <a:p>
            <a:pPr marL="0" indent="0" algn="ctr">
              <a:buFontTx/>
              <a:buNone/>
              <a:defRPr/>
            </a:pPr>
            <a:r>
              <a:rPr lang="en-GB" sz="2400" b="1" dirty="0" smtClean="0">
                <a:solidFill>
                  <a:schemeClr val="accent2"/>
                </a:solidFill>
              </a:rPr>
              <a:t> </a:t>
            </a:r>
          </a:p>
        </p:txBody>
      </p:sp>
      <p:sp>
        <p:nvSpPr>
          <p:cNvPr id="614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6149" name="AutoShape 115"/>
          <p:cNvSpPr>
            <a:spLocks noChangeArrowheads="1"/>
          </p:cNvSpPr>
          <p:nvPr/>
        </p:nvSpPr>
        <p:spPr bwMode="auto">
          <a:xfrm>
            <a:off x="434974" y="1484313"/>
            <a:ext cx="5145137" cy="43180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smtClean="0">
                <a:solidFill>
                  <a:srgbClr val="FFFFFF"/>
                </a:solidFill>
                <a:ea typeface="ＭＳ Ｐゴシック" pitchFamily="34" charset="-128"/>
              </a:rPr>
              <a:t>Risk Management Seminar</a:t>
            </a:r>
            <a:endParaRPr lang="en-GB" sz="2400" b="1" dirty="0">
              <a:solidFill>
                <a:srgbClr val="FFFFFF"/>
              </a:solidFill>
              <a:ea typeface="ＭＳ Ｐゴシック" pitchFamily="34" charset="-128"/>
            </a:endParaRPr>
          </a:p>
        </p:txBody>
      </p:sp>
      <p:pic>
        <p:nvPicPr>
          <p:cNvPr id="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02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0" y="2130425"/>
            <a:ext cx="8229600" cy="4322911"/>
          </a:xfrm>
        </p:spPr>
        <p:txBody>
          <a:bodyPr/>
          <a:lstStyle/>
          <a:p>
            <a:pPr>
              <a:buFont typeface="Wingdings" pitchFamily="2" charset="2"/>
              <a:buChar char="Ø"/>
              <a:defRPr/>
            </a:pPr>
            <a:r>
              <a:rPr lang="en-GB" sz="1800" dirty="0">
                <a:solidFill>
                  <a:schemeClr val="accent2"/>
                </a:solidFill>
                <a:cs typeface="Arial" pitchFamily="34" charset="0"/>
              </a:rPr>
              <a:t>If a sustainable reduction in offending and reduced use of secure accommodation and detention is to be achieved, the assessment of young people who offend and the quality of reports provided to children's reporters, children's hearings, procurators fiscal and criminal courts, must be consistent across Scotland. </a:t>
            </a:r>
          </a:p>
          <a:p>
            <a:pPr>
              <a:buFont typeface="Wingdings" pitchFamily="2" charset="2"/>
              <a:buChar char="Ø"/>
              <a:defRPr/>
            </a:pPr>
            <a:r>
              <a:rPr lang="en-GB" sz="1800" dirty="0" smtClean="0">
                <a:solidFill>
                  <a:schemeClr val="accent2"/>
                </a:solidFill>
                <a:cs typeface="Arial" pitchFamily="34" charset="0"/>
              </a:rPr>
              <a:t>Comprehensive </a:t>
            </a:r>
            <a:r>
              <a:rPr lang="en-GB" sz="1800" dirty="0">
                <a:solidFill>
                  <a:schemeClr val="accent2"/>
                </a:solidFill>
                <a:cs typeface="Arial" pitchFamily="34" charset="0"/>
              </a:rPr>
              <a:t>assessments and multi-disciplinary Single Plans for children and young people involved in offending behaviour should be guided by the principles of GIRFEC. This is applicable to all reports and effective planned interventions for young people up to the age of 18 years involved in children's hearings and/or criminal courts. The Single Plan should directly address assessed needs and risks including criminogenic needs, and provide immediate and longer term objectives, tasks and timescales, and the views of the child or young person. </a:t>
            </a:r>
          </a:p>
          <a:p>
            <a:pPr>
              <a:buFont typeface="Wingdings" pitchFamily="2" charset="2"/>
              <a:buChar char="Ø"/>
              <a:defRPr/>
            </a:pPr>
            <a:r>
              <a:rPr lang="en-GB" sz="1800" dirty="0">
                <a:solidFill>
                  <a:schemeClr val="accent2"/>
                </a:solidFill>
                <a:cs typeface="Arial" pitchFamily="34" charset="0"/>
              </a:rPr>
              <a:t>http://www.scotland.gov.uk/Publications/2013/04/8899/55</a:t>
            </a:r>
          </a:p>
          <a:p>
            <a:pPr>
              <a:buFont typeface="Wingdings" pitchFamily="2" charset="2"/>
              <a:buChar char="Ø"/>
              <a:defRPr/>
            </a:pPr>
            <a:endParaRPr lang="en-GB" sz="2000" dirty="0">
              <a:solidFill>
                <a:schemeClr val="accent2"/>
              </a:solidFill>
              <a:cs typeface="Arial" pitchFamily="34" charset="0"/>
            </a:endParaRPr>
          </a:p>
        </p:txBody>
      </p:sp>
      <p:sp>
        <p:nvSpPr>
          <p:cNvPr id="31747" name="Rectangle 5"/>
          <p:cNvSpPr>
            <a:spLocks noGrp="1" noChangeArrowheads="1"/>
          </p:cNvSpPr>
          <p:nvPr>
            <p:ph type="title"/>
          </p:nvPr>
        </p:nvSpPr>
        <p:spPr>
          <a:solidFill>
            <a:schemeClr val="accent1"/>
          </a:solidFill>
        </p:spPr>
        <p:txBody>
          <a:bodyPr/>
          <a:lstStyle/>
          <a:p>
            <a:pPr algn="l">
              <a:lnSpc>
                <a:spcPct val="75000"/>
              </a:lnSpc>
            </a:pPr>
            <a:r>
              <a:rPr lang="en-GB" sz="3600" b="1" smtClean="0">
                <a:solidFill>
                  <a:schemeClr val="bg1"/>
                </a:solidFill>
                <a:latin typeface="Corbel" pitchFamily="34" charset="0"/>
              </a:rPr>
              <a:t>whole</a:t>
            </a:r>
            <a:r>
              <a:rPr lang="en-GB" sz="3600" b="1" smtClean="0">
                <a:latin typeface="Corbel" pitchFamily="34" charset="0"/>
              </a:rPr>
              <a:t> </a:t>
            </a:r>
            <a:r>
              <a:rPr lang="en-GB" sz="3600" b="1" smtClean="0">
                <a:solidFill>
                  <a:srgbClr val="00CCFF"/>
                </a:solidFill>
                <a:latin typeface="Corbel" pitchFamily="34" charset="0"/>
              </a:rPr>
              <a:t>system</a:t>
            </a:r>
            <a:br>
              <a:rPr lang="en-GB" sz="3600" b="1" smtClean="0">
                <a:solidFill>
                  <a:srgbClr val="00CCFF"/>
                </a:solidFill>
                <a:latin typeface="Corbel" pitchFamily="34" charset="0"/>
              </a:rPr>
            </a:br>
            <a:r>
              <a:rPr lang="en-GB" sz="3600" b="1" smtClean="0">
                <a:solidFill>
                  <a:srgbClr val="00CCFF"/>
                </a:solidFill>
                <a:latin typeface="Corbel" pitchFamily="34" charset="0"/>
              </a:rPr>
              <a:t>approach </a:t>
            </a:r>
          </a:p>
        </p:txBody>
      </p:sp>
      <p:sp>
        <p:nvSpPr>
          <p:cNvPr id="17412" name="Rectangle 7"/>
          <p:cNvSpPr>
            <a:spLocks noChangeArrowheads="1"/>
          </p:cNvSpPr>
          <p:nvPr/>
        </p:nvSpPr>
        <p:spPr bwMode="auto">
          <a:xfrm rot="10800000" flipV="1">
            <a:off x="2700338" y="836613"/>
            <a:ext cx="1511300"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17413" name="AutoShape 115"/>
          <p:cNvSpPr>
            <a:spLocks noChangeArrowheads="1"/>
          </p:cNvSpPr>
          <p:nvPr/>
        </p:nvSpPr>
        <p:spPr bwMode="auto">
          <a:xfrm>
            <a:off x="482600" y="1412776"/>
            <a:ext cx="8193856" cy="72008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altLang="en-GB" sz="2400" dirty="0">
                <a:solidFill>
                  <a:schemeClr val="accent3"/>
                </a:solidFill>
              </a:rPr>
              <a:t>National Standards April </a:t>
            </a:r>
            <a:r>
              <a:rPr lang="en-GB" altLang="en-GB" sz="2400" dirty="0" smtClean="0">
                <a:solidFill>
                  <a:schemeClr val="accent3"/>
                </a:solidFill>
              </a:rPr>
              <a:t>2013 Objective </a:t>
            </a:r>
            <a:r>
              <a:rPr lang="en-GB" altLang="en-GB" sz="2400" dirty="0">
                <a:solidFill>
                  <a:schemeClr val="accent3"/>
                </a:solidFill>
              </a:rPr>
              <a:t>1 </a:t>
            </a:r>
            <a:endParaRPr lang="en-GB" altLang="en-GB" sz="2400" dirty="0" smtClean="0">
              <a:solidFill>
                <a:schemeClr val="accent3"/>
              </a:solidFill>
            </a:endParaRPr>
          </a:p>
          <a:p>
            <a:pPr fontAlgn="base">
              <a:spcBef>
                <a:spcPct val="0"/>
              </a:spcBef>
              <a:spcAft>
                <a:spcPct val="0"/>
              </a:spcAft>
              <a:defRPr/>
            </a:pPr>
            <a:r>
              <a:rPr lang="en-GB" altLang="en-GB" sz="2400" dirty="0" smtClean="0">
                <a:solidFill>
                  <a:schemeClr val="accent3"/>
                </a:solidFill>
              </a:rPr>
              <a:t>Provide </a:t>
            </a:r>
            <a:r>
              <a:rPr lang="en-GB" altLang="en-GB" sz="2400" dirty="0">
                <a:solidFill>
                  <a:schemeClr val="accent3"/>
                </a:solidFill>
              </a:rPr>
              <a:t>quality youth justice processes and practice </a:t>
            </a:r>
            <a:endParaRPr lang="en-GB" sz="2400" b="1" dirty="0">
              <a:solidFill>
                <a:schemeClr val="accent3"/>
              </a:solidFill>
              <a:ea typeface="ＭＳ Ｐゴシック" pitchFamily="34" charset="-128"/>
            </a:endParaRPr>
          </a:p>
        </p:txBody>
      </p:sp>
    </p:spTree>
    <p:extLst>
      <p:ext uri="{BB962C8B-B14F-4D97-AF65-F5344CB8AC3E}">
        <p14:creationId xmlns:p14="http://schemas.microsoft.com/office/powerpoint/2010/main" val="196051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solidFill>
            <a:schemeClr val="accent1"/>
          </a:solidFill>
        </p:spPr>
        <p:txBody>
          <a:bodyPr/>
          <a:lstStyle/>
          <a:p>
            <a:pPr algn="l">
              <a:lnSpc>
                <a:spcPct val="75000"/>
              </a:lnSpc>
            </a:pPr>
            <a:r>
              <a:rPr lang="en-GB" sz="3600" b="1" smtClean="0">
                <a:solidFill>
                  <a:schemeClr val="bg1"/>
                </a:solidFill>
                <a:latin typeface="Corbel" pitchFamily="34" charset="0"/>
              </a:rPr>
              <a:t>whole</a:t>
            </a:r>
            <a:r>
              <a:rPr lang="en-GB" sz="3600" b="1" smtClean="0">
                <a:latin typeface="Corbel" pitchFamily="34" charset="0"/>
              </a:rPr>
              <a:t> </a:t>
            </a:r>
            <a:r>
              <a:rPr lang="en-GB" sz="3600" b="1" smtClean="0">
                <a:solidFill>
                  <a:srgbClr val="00CCFF"/>
                </a:solidFill>
                <a:latin typeface="Corbel" pitchFamily="34" charset="0"/>
              </a:rPr>
              <a:t>system</a:t>
            </a:r>
            <a:br>
              <a:rPr lang="en-GB" sz="3600" b="1" smtClean="0">
                <a:solidFill>
                  <a:srgbClr val="00CCFF"/>
                </a:solidFill>
                <a:latin typeface="Corbel" pitchFamily="34" charset="0"/>
              </a:rPr>
            </a:br>
            <a:r>
              <a:rPr lang="en-GB" sz="3600" b="1" smtClean="0">
                <a:solidFill>
                  <a:srgbClr val="00CCFF"/>
                </a:solidFill>
                <a:latin typeface="Corbel" pitchFamily="34" charset="0"/>
              </a:rPr>
              <a:t>approach </a:t>
            </a:r>
          </a:p>
        </p:txBody>
      </p:sp>
      <p:sp>
        <p:nvSpPr>
          <p:cNvPr id="2" name="Content Placeholder 2"/>
          <p:cNvSpPr>
            <a:spLocks noGrp="1"/>
          </p:cNvSpPr>
          <p:nvPr>
            <p:ph idx="1"/>
          </p:nvPr>
        </p:nvSpPr>
        <p:spPr>
          <a:xfrm>
            <a:off x="457200" y="2060575"/>
            <a:ext cx="8229600" cy="4065588"/>
          </a:xfrm>
        </p:spPr>
        <p:txBody>
          <a:bodyPr/>
          <a:lstStyle/>
          <a:p>
            <a:pPr>
              <a:buFont typeface="Wingdings" pitchFamily="2" charset="2"/>
              <a:buChar char="Ø"/>
              <a:defRPr/>
            </a:pPr>
            <a:r>
              <a:rPr lang="en-GB" sz="2000" dirty="0">
                <a:solidFill>
                  <a:schemeClr val="accent6"/>
                </a:solidFill>
              </a:rPr>
              <a:t>To promote consistency across Scotland's local authorities, this document encourages collective adoption of the term Care and Risk Management (CARM) Meetings. The risk management structure should involve professionals meeting on a regular case-by-case basis to manage, evaluate and monitor risk assessments </a:t>
            </a:r>
            <a:r>
              <a:rPr lang="en-GB" sz="2000" dirty="0" smtClean="0">
                <a:solidFill>
                  <a:schemeClr val="accent6"/>
                </a:solidFill>
              </a:rPr>
              <a:t>and. </a:t>
            </a:r>
          </a:p>
          <a:p>
            <a:pPr>
              <a:defRPr/>
            </a:pPr>
            <a:endParaRPr lang="en-GB" sz="2000" dirty="0">
              <a:solidFill>
                <a:schemeClr val="accent2"/>
              </a:solidFill>
            </a:endParaRPr>
          </a:p>
          <a:p>
            <a:pPr>
              <a:buFont typeface="Wingdings" pitchFamily="2" charset="2"/>
              <a:buChar char="Ø"/>
              <a:defRPr/>
            </a:pPr>
            <a:r>
              <a:rPr lang="en-GB" sz="2000" dirty="0">
                <a:solidFill>
                  <a:schemeClr val="accent6"/>
                </a:solidFill>
              </a:rPr>
              <a:t>It is imperative that children and young people who pose a risk of serious harm have the support and opportunities to grow, develop and reach their full potential. This must be aided by proportionate and effective risk management strategies which include interventions that minimise the risk presented by the child or young person and reduce the likelihood of further harm.</a:t>
            </a:r>
            <a:endParaRPr lang="en-GB" sz="2000" dirty="0" smtClean="0">
              <a:solidFill>
                <a:schemeClr val="accent6"/>
              </a:solidFill>
            </a:endParaRPr>
          </a:p>
          <a:p>
            <a:pPr marL="0" indent="0">
              <a:buFontTx/>
              <a:buNone/>
              <a:defRPr/>
            </a:pPr>
            <a:endParaRPr lang="en-GB" sz="1800" dirty="0" smtClean="0">
              <a:solidFill>
                <a:schemeClr val="accent2"/>
              </a:solidFill>
            </a:endParaRPr>
          </a:p>
          <a:p>
            <a:pPr marL="0" indent="0" algn="ctr">
              <a:buFontTx/>
              <a:buNone/>
              <a:defRPr/>
            </a:pPr>
            <a:r>
              <a:rPr lang="en-GB" sz="2400" b="1" dirty="0" smtClean="0">
                <a:solidFill>
                  <a:schemeClr val="accent2"/>
                </a:solidFill>
              </a:rPr>
              <a:t> </a:t>
            </a:r>
          </a:p>
        </p:txBody>
      </p:sp>
      <p:sp>
        <p:nvSpPr>
          <p:cNvPr id="6148" name="Rectangle 7"/>
          <p:cNvSpPr>
            <a:spLocks noChangeArrowheads="1"/>
          </p:cNvSpPr>
          <p:nvPr/>
        </p:nvSpPr>
        <p:spPr bwMode="auto">
          <a:xfrm rot="10800000" flipV="1">
            <a:off x="2411413" y="836613"/>
            <a:ext cx="1512887" cy="3603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making a </a:t>
            </a:r>
          </a:p>
          <a:p>
            <a:pPr marL="342900" indent="-342900" fontAlgn="base">
              <a:lnSpc>
                <a:spcPct val="60000"/>
              </a:lnSpc>
              <a:spcBef>
                <a:spcPct val="20000"/>
              </a:spcBef>
              <a:spcAft>
                <a:spcPct val="0"/>
              </a:spcAft>
              <a:defRPr/>
            </a:pPr>
            <a:r>
              <a:rPr lang="en-GB" sz="1400" b="1">
                <a:solidFill>
                  <a:srgbClr val="FFFFFF"/>
                </a:solidFill>
                <a:ea typeface="ＭＳ Ｐゴシック" pitchFamily="34" charset="-128"/>
              </a:rPr>
              <a:t>difference</a:t>
            </a:r>
          </a:p>
        </p:txBody>
      </p:sp>
      <p:sp>
        <p:nvSpPr>
          <p:cNvPr id="6149" name="AutoShape 115"/>
          <p:cNvSpPr>
            <a:spLocks noChangeArrowheads="1"/>
          </p:cNvSpPr>
          <p:nvPr/>
        </p:nvSpPr>
        <p:spPr bwMode="auto">
          <a:xfrm>
            <a:off x="467544" y="1484313"/>
            <a:ext cx="2700312" cy="431800"/>
          </a:xfrm>
          <a:prstGeom prst="flowChartAlternateProcess">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GB" sz="2400" b="1" dirty="0" smtClean="0">
                <a:solidFill>
                  <a:srgbClr val="FFFFFF"/>
                </a:solidFill>
                <a:ea typeface="ＭＳ Ｐゴシック" pitchFamily="34" charset="-128"/>
              </a:rPr>
              <a:t>CARM Guidance</a:t>
            </a:r>
            <a:endParaRPr lang="en-GB" sz="2400" b="1" dirty="0">
              <a:solidFill>
                <a:srgbClr val="FFFFFF"/>
              </a:solidFill>
              <a:ea typeface="ＭＳ Ｐゴシック" pitchFamily="34" charset="-128"/>
            </a:endParaRPr>
          </a:p>
        </p:txBody>
      </p:sp>
      <p:pic>
        <p:nvPicPr>
          <p:cNvPr id="6" name="Picture 4" descr="Safer Scotl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5661025"/>
            <a:ext cx="1714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482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656</TotalTime>
  <Words>6096</Words>
  <Application>Microsoft Office PowerPoint</Application>
  <PresentationFormat>On-screen Show (4:3)</PresentationFormat>
  <Paragraphs>467</Paragraphs>
  <Slides>25</Slides>
  <Notes>25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Office Theme</vt:lpstr>
      <vt:lpstr>8_Default Design</vt:lpstr>
      <vt:lpstr>9_Default Design</vt:lpstr>
      <vt:lpstr>Microsoft Excel Chart</vt:lpstr>
      <vt:lpstr>PowerPoint Presentation</vt:lpstr>
      <vt:lpstr>PowerPoint Presentation</vt:lpstr>
      <vt:lpstr>PowerPoint Presentation</vt:lpstr>
      <vt:lpstr>whole system approach </vt:lpstr>
      <vt:lpstr>whole system approach </vt:lpstr>
      <vt:lpstr>whole system approach </vt:lpstr>
      <vt:lpstr>whole system approach </vt:lpstr>
      <vt:lpstr>whole system approach </vt:lpstr>
      <vt:lpstr>whole system approach </vt:lpstr>
      <vt:lpstr>whole system approach </vt:lpstr>
      <vt:lpstr>whole system approach </vt:lpstr>
      <vt:lpstr>whole system approach </vt:lpstr>
      <vt:lpstr>PowerPoint Presentation</vt:lpstr>
      <vt:lpstr>PowerPoint Presentation</vt:lpstr>
      <vt:lpstr>PowerPoint Presentation</vt:lpstr>
      <vt:lpstr>PowerPoint Presentation</vt:lpstr>
      <vt:lpstr>PowerPoint Presentation</vt:lpstr>
      <vt:lpstr>Analysis of crime reduction: age</vt:lpstr>
      <vt:lpstr>PowerPoint Presentation</vt:lpstr>
      <vt:lpstr>whole system approach </vt:lpstr>
      <vt:lpstr>whole system approach </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system approach</dc:title>
  <dc:creator>z605625</dc:creator>
  <cp:lastModifiedBy>Temp</cp:lastModifiedBy>
  <cp:revision>24</cp:revision>
  <dcterms:created xsi:type="dcterms:W3CDTF">2015-04-28T10:52:17Z</dcterms:created>
  <dcterms:modified xsi:type="dcterms:W3CDTF">2015-05-27T12:32:32Z</dcterms:modified>
</cp:coreProperties>
</file>