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0" r:id="rId2"/>
    <p:sldId id="497" r:id="rId3"/>
    <p:sldId id="488" r:id="rId4"/>
    <p:sldId id="496" r:id="rId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1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>
        <p:scale>
          <a:sx n="70" d="100"/>
          <a:sy n="70" d="100"/>
        </p:scale>
        <p:origin x="-612" y="-72"/>
      </p:cViewPr>
      <p:guideLst>
        <p:guide orient="horz" pos="2160"/>
        <p:guide pos="5424"/>
        <p:guide pos="3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fld id="{E1E55396-E4FD-4B29-A23E-A055CF1FA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11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fld id="{622B8EB6-CAF9-4B08-A38E-CF15EEEC5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38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2B8EB6-CAF9-4B08-A38E-CF15EEEC5AD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76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owerpoint bann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20700" y="2286000"/>
            <a:ext cx="80899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09588" y="3276600"/>
            <a:ext cx="8101012" cy="1752600"/>
          </a:xfrm>
        </p:spPr>
        <p:txBody>
          <a:bodyPr/>
          <a:lstStyle>
            <a:lvl1pPr marL="0" indent="0">
              <a:buFont typeface="Wingdings" pitchFamily="-32" charset="2"/>
              <a:buNone/>
              <a:defRPr>
                <a:solidFill>
                  <a:srgbClr val="FC1B23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3363" y="228600"/>
            <a:ext cx="2027237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1650" y="228600"/>
            <a:ext cx="5929313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</a:t>
            </a:r>
            <a:r>
              <a:rPr lang="en-US" dirty="0" err="1" smtClean="0"/>
              <a:t>levelxdghxdfghdghchzfhdzhdzhdzfhdf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650" y="14478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325" y="14478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228600"/>
            <a:ext cx="8102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1650" y="1447800"/>
            <a:ext cx="81089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609600" y="1219200"/>
            <a:ext cx="8001000" cy="0"/>
          </a:xfrm>
          <a:prstGeom prst="line">
            <a:avLst/>
          </a:prstGeom>
          <a:noFill/>
          <a:ln w="28575">
            <a:solidFill>
              <a:srgbClr val="FC1B23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-32" charset="-128"/>
            </a:endParaRPr>
          </a:p>
        </p:txBody>
      </p:sp>
      <p:pic>
        <p:nvPicPr>
          <p:cNvPr id="3077" name="Picture 12" descr="powerpoint ban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867400"/>
            <a:ext cx="91440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1" charset="0"/>
          <a:ea typeface="ＭＳ Ｐゴシック" pitchFamily="-3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1" charset="0"/>
          <a:ea typeface="ＭＳ Ｐゴシック" pitchFamily="-3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1" charset="0"/>
          <a:ea typeface="ＭＳ Ｐゴシック" pitchFamily="-3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1" charset="0"/>
          <a:ea typeface="ＭＳ Ｐゴシック" pitchFamily="-3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1" charset="0"/>
          <a:ea typeface="ＭＳ Ｐゴシック" pitchFamily="-3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1" charset="0"/>
          <a:ea typeface="ＭＳ Ｐゴシック" pitchFamily="-3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1" charset="0"/>
          <a:ea typeface="ＭＳ Ｐゴシック" pitchFamily="-3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lack" pitchFamily="1" charset="0"/>
          <a:ea typeface="ＭＳ Ｐゴシック" pitchFamily="-3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C1B23"/>
        </a:buClr>
        <a:buSzPct val="8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C1B23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C1B23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C1B23"/>
        </a:buClr>
        <a:buSzPct val="80000"/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C1B23"/>
        </a:buClr>
        <a:buSzPct val="80000"/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C1B23"/>
        </a:buClr>
        <a:buSzPct val="80000"/>
        <a:buFont typeface="Wingdings" pitchFamily="-32" charset="2"/>
        <a:buChar char="§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C1B23"/>
        </a:buClr>
        <a:buSzPct val="80000"/>
        <a:buFont typeface="Wingdings" pitchFamily="-32" charset="2"/>
        <a:buChar char="§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C1B23"/>
        </a:buClr>
        <a:buSzPct val="80000"/>
        <a:buFont typeface="Wingdings" pitchFamily="-32" charset="2"/>
        <a:buChar char="§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C1B23"/>
        </a:buClr>
        <a:buSzPct val="80000"/>
        <a:buFont typeface="Wingdings" pitchFamily="-32" charset="2"/>
        <a:buChar char="§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onesL\AppData\Local\Microsoft\Windows\Temporary Internet Files\Content.Outlook\564RZ6RG\G4S CJ PowerPoint in#70E10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1650" y="914400"/>
            <a:ext cx="8108950" cy="5791200"/>
          </a:xfrm>
        </p:spPr>
        <p:txBody>
          <a:bodyPr/>
          <a:lstStyle/>
          <a:p>
            <a:pPr>
              <a:buNone/>
            </a:pPr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pPr algn="ctr">
              <a:buNone/>
            </a:pPr>
            <a:endParaRPr lang="pt-PT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b="1" dirty="0" smtClean="0"/>
              <a:t>   </a:t>
            </a:r>
            <a:r>
              <a:rPr lang="en-GB" sz="2400" b="1" dirty="0" smtClean="0"/>
              <a:t>Electronic Monitoring to the Youth Justice System in Scotland</a:t>
            </a:r>
            <a:endParaRPr lang="en-GB" b="1" dirty="0" smtClean="0"/>
          </a:p>
          <a:p>
            <a:pPr algn="ctr">
              <a:buNone/>
            </a:pPr>
            <a:endParaRPr lang="en-GB" sz="1800" b="1" dirty="0" smtClean="0"/>
          </a:p>
          <a:p>
            <a:pPr algn="ctr">
              <a:buNone/>
            </a:pPr>
            <a:r>
              <a:rPr lang="en-GB" sz="1800" b="1" dirty="0" smtClean="0"/>
              <a:t>Angela Smith – Service Director </a:t>
            </a:r>
          </a:p>
          <a:p>
            <a:pPr algn="ctr">
              <a:buNone/>
            </a:pPr>
            <a:r>
              <a:rPr lang="en-GB" sz="1800" b="1" dirty="0" smtClean="0"/>
              <a:t>Vicky McNeice – Research and Development Officer</a:t>
            </a:r>
          </a:p>
          <a:p>
            <a:pPr algn="ctr">
              <a:buNone/>
            </a:pPr>
            <a:r>
              <a:rPr lang="en-GB" sz="1800" b="1" dirty="0" smtClean="0"/>
              <a:t>G4S </a:t>
            </a:r>
            <a:endParaRPr lang="en-GB" sz="1800" b="1" dirty="0"/>
          </a:p>
          <a:p>
            <a:pPr algn="ctr">
              <a:buNone/>
            </a:pPr>
            <a:endParaRPr lang="en-GB" b="1" dirty="0" smtClean="0"/>
          </a:p>
          <a:p>
            <a:pPr algn="ctr">
              <a:buNone/>
            </a:pPr>
            <a:endParaRPr lang="en-GB" b="1" dirty="0" smtClean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G4S Processes</a:t>
            </a:r>
          </a:p>
          <a:p>
            <a:r>
              <a:rPr lang="en-GB" dirty="0" smtClean="0"/>
              <a:t>Order Statistics</a:t>
            </a:r>
          </a:p>
          <a:p>
            <a:r>
              <a:rPr lang="en-GB" dirty="0" smtClean="0"/>
              <a:t>Equipment Demonstration </a:t>
            </a:r>
          </a:p>
          <a:p>
            <a:r>
              <a:rPr lang="en-GB" dirty="0" smtClean="0"/>
              <a:t>Q+A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21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 Processes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50" y="1447800"/>
            <a:ext cx="8108950" cy="4800600"/>
          </a:xfrm>
        </p:spPr>
        <p:txBody>
          <a:bodyPr anchor="ctr"/>
          <a:lstStyle/>
          <a:p>
            <a:pPr>
              <a:lnSpc>
                <a:spcPts val="2160"/>
              </a:lnSpc>
            </a:pPr>
            <a:r>
              <a:rPr lang="en-GB" sz="1800" dirty="0" smtClean="0"/>
              <a:t>Initial enquiry from youth justice</a:t>
            </a:r>
          </a:p>
          <a:p>
            <a:pPr>
              <a:lnSpc>
                <a:spcPts val="2160"/>
              </a:lnSpc>
            </a:pPr>
            <a:r>
              <a:rPr lang="en-GB" sz="1800" dirty="0" smtClean="0"/>
              <a:t>Order received from reporter</a:t>
            </a:r>
          </a:p>
          <a:p>
            <a:pPr>
              <a:lnSpc>
                <a:spcPts val="2160"/>
              </a:lnSpc>
            </a:pPr>
            <a:r>
              <a:rPr lang="en-GB" sz="1800" dirty="0"/>
              <a:t>Contact made with youth justice worker to agree protocol </a:t>
            </a:r>
          </a:p>
          <a:p>
            <a:pPr>
              <a:lnSpc>
                <a:spcPts val="2160"/>
              </a:lnSpc>
            </a:pPr>
            <a:r>
              <a:rPr lang="en-GB" sz="1800" dirty="0" smtClean="0"/>
              <a:t>Contact made with youth justice to arrange time for a visit that day</a:t>
            </a:r>
          </a:p>
          <a:p>
            <a:pPr>
              <a:lnSpc>
                <a:spcPts val="2160"/>
              </a:lnSpc>
            </a:pPr>
            <a:r>
              <a:rPr lang="en-GB" sz="1800" dirty="0" smtClean="0"/>
              <a:t>Responsible adult must be present. Visit cannot continue without one.</a:t>
            </a:r>
          </a:p>
          <a:p>
            <a:pPr>
              <a:lnSpc>
                <a:spcPts val="2160"/>
              </a:lnSpc>
            </a:pPr>
            <a:r>
              <a:rPr lang="en-GB" sz="1800" dirty="0"/>
              <a:t>Will not visit between 8pm and 8am without prior agreement if curfew commences prior to 8pm</a:t>
            </a:r>
          </a:p>
          <a:p>
            <a:pPr>
              <a:lnSpc>
                <a:spcPts val="2160"/>
              </a:lnSpc>
            </a:pPr>
            <a:r>
              <a:rPr lang="en-GB" sz="1800" dirty="0"/>
              <a:t>If curfew commences after 8pm, visit will be carried out within 1</a:t>
            </a:r>
            <a:r>
              <a:rPr lang="en-GB" sz="1800" baseline="30000" dirty="0"/>
              <a:t>st</a:t>
            </a:r>
            <a:r>
              <a:rPr lang="en-GB" sz="1800" dirty="0"/>
              <a:t> hour of </a:t>
            </a:r>
            <a:r>
              <a:rPr lang="en-GB" sz="1800" dirty="0" smtClean="0"/>
              <a:t>curfew</a:t>
            </a:r>
          </a:p>
          <a:p>
            <a:pPr>
              <a:lnSpc>
                <a:spcPts val="2160"/>
              </a:lnSpc>
            </a:pPr>
            <a:r>
              <a:rPr lang="en-GB" sz="1800" dirty="0" smtClean="0"/>
              <a:t>Staff monitor compliance</a:t>
            </a:r>
          </a:p>
          <a:p>
            <a:pPr>
              <a:lnSpc>
                <a:spcPts val="2160"/>
              </a:lnSpc>
            </a:pPr>
            <a:r>
              <a:rPr lang="en-GB" sz="1800" dirty="0" smtClean="0"/>
              <a:t>Protocol followed by calls or  e mail. Further visits may be required</a:t>
            </a:r>
            <a:r>
              <a:rPr lang="en-GB" sz="1400" dirty="0" smtClean="0"/>
              <a:t>.</a:t>
            </a:r>
            <a:r>
              <a:rPr lang="en-GB" sz="1800" dirty="0" smtClean="0"/>
              <a:t>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78534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 smtClean="0"/>
              <a:t>Orders Received Nov 14 – Apr 15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326666"/>
              </p:ext>
            </p:extLst>
          </p:nvPr>
        </p:nvGraphicFramePr>
        <p:xfrm>
          <a:off x="304800" y="1600201"/>
          <a:ext cx="4571999" cy="4419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1492"/>
                <a:gridCol w="970507"/>
              </a:tblGrid>
              <a:tr h="100124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Issuing </a:t>
                      </a:r>
                      <a:r>
                        <a:rPr lang="en-GB" sz="1400" u="none" strike="noStrike" dirty="0" smtClean="0">
                          <a:effectLst/>
                        </a:rPr>
                        <a:t>Local </a:t>
                      </a:r>
                      <a:r>
                        <a:rPr lang="en-GB" sz="1400" u="none" strike="noStrike" dirty="0">
                          <a:effectLst/>
                        </a:rPr>
                        <a:t>Authority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100" u="none" strike="noStrike">
                          <a:effectLst/>
                        </a:rPr>
                        <a:t>Movement Restriction Condition (MRC)</a:t>
                      </a:r>
                      <a:endParaRPr lang="en-GB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</a:rPr>
                        <a:t>Aberdeen </a:t>
                      </a:r>
                      <a:r>
                        <a:rPr lang="en-GB" sz="1200" u="none" strike="noStrike" dirty="0" smtClean="0">
                          <a:effectLst/>
                        </a:rPr>
                        <a:t>Children's </a:t>
                      </a:r>
                      <a:r>
                        <a:rPr lang="en-GB" sz="1200" u="none" strike="noStrike" dirty="0">
                          <a:effectLst/>
                        </a:rPr>
                        <a:t>Hearing Panel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</a:rPr>
                        <a:t>Angus </a:t>
                      </a:r>
                      <a:r>
                        <a:rPr lang="en-GB" sz="1200" u="none" strike="noStrike" dirty="0" smtClean="0">
                          <a:effectLst/>
                        </a:rPr>
                        <a:t>Children's </a:t>
                      </a:r>
                      <a:r>
                        <a:rPr lang="en-GB" sz="1200" u="none" strike="noStrike" dirty="0">
                          <a:effectLst/>
                        </a:rPr>
                        <a:t>Hearing Panel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3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</a:rPr>
                        <a:t>Clackmannanshire Children's Hearing Panel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</a:rPr>
                        <a:t>Edinburgh City </a:t>
                      </a:r>
                      <a:r>
                        <a:rPr lang="en-GB" sz="1200" u="none" strike="noStrike" dirty="0" smtClean="0">
                          <a:effectLst/>
                        </a:rPr>
                        <a:t>Children's </a:t>
                      </a:r>
                      <a:r>
                        <a:rPr lang="en-GB" sz="1200" u="none" strike="noStrike" dirty="0">
                          <a:effectLst/>
                        </a:rPr>
                        <a:t>Hearing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Glasgow City Children's Hearing Panel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Glenrothes Children Panel Albany House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South Lanarkshire </a:t>
                      </a:r>
                      <a:r>
                        <a:rPr lang="en-GB" sz="1200" u="none" strike="noStrike" dirty="0" smtClean="0">
                          <a:effectLst/>
                        </a:rPr>
                        <a:t>Children's </a:t>
                      </a:r>
                      <a:r>
                        <a:rPr lang="en-GB" sz="1200" u="none" strike="noStrike" dirty="0">
                          <a:effectLst/>
                        </a:rPr>
                        <a:t>Hearing Panel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</a:rPr>
                        <a:t>West Dunbartonshire </a:t>
                      </a:r>
                      <a:r>
                        <a:rPr lang="en-GB" sz="1200" u="none" strike="noStrike" dirty="0" smtClean="0">
                          <a:effectLst/>
                        </a:rPr>
                        <a:t>Children's </a:t>
                      </a:r>
                      <a:r>
                        <a:rPr lang="en-GB" sz="1200" u="none" strike="noStrike" dirty="0">
                          <a:effectLst/>
                        </a:rPr>
                        <a:t>Hearing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</a:rPr>
                        <a:t>West Lothian </a:t>
                      </a:r>
                      <a:r>
                        <a:rPr lang="en-GB" sz="1200" u="none" strike="noStrike" dirty="0" smtClean="0">
                          <a:effectLst/>
                        </a:rPr>
                        <a:t>Children's </a:t>
                      </a:r>
                      <a:r>
                        <a:rPr lang="en-GB" sz="1200" u="none" strike="noStrike" dirty="0">
                          <a:effectLst/>
                        </a:rPr>
                        <a:t>Hearing Panel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 dirty="0">
                          <a:effectLst/>
                        </a:rPr>
                        <a:t>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5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Totals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 dirty="0">
                          <a:effectLst/>
                        </a:rPr>
                        <a:t>15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132697"/>
              </p:ext>
            </p:extLst>
          </p:nvPr>
        </p:nvGraphicFramePr>
        <p:xfrm>
          <a:off x="5181600" y="1600200"/>
          <a:ext cx="3810000" cy="4343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8600"/>
                <a:gridCol w="595700"/>
                <a:gridCol w="595700"/>
              </a:tblGrid>
              <a:tr h="10770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Age Group</a:t>
                      </a:r>
                      <a:endParaRPr lang="en-GB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GB" sz="1100" u="none" strike="noStrike" dirty="0">
                          <a:effectLst/>
                        </a:rPr>
                        <a:t>Movement Restriction Condition (MRC)</a:t>
                      </a:r>
                      <a:endParaRPr lang="en-GB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709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Male</a:t>
                      </a:r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Female</a:t>
                      </a:r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7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13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7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14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7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15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7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16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43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17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Totals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 dirty="0">
                          <a:effectLst/>
                        </a:rPr>
                        <a:t>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 dirty="0">
                          <a:effectLst/>
                        </a:rPr>
                        <a:t>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100" u="none" strike="noStrike" dirty="0">
                          <a:effectLst/>
                        </a:rPr>
                        <a:t>15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59907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19E364CCD144DA976F540C74DBEE7" ma:contentTypeVersion="0" ma:contentTypeDescription="Create a new document." ma:contentTypeScope="" ma:versionID="49f1367e495597de06f60043407bdf48">
  <xsd:schema xmlns:xsd="http://www.w3.org/2001/XMLSchema" xmlns:xs="http://www.w3.org/2001/XMLSchema" xmlns:p="http://schemas.microsoft.com/office/2006/metadata/properties" xmlns:ns2="7dd52917-8266-4bd8-abeb-88033497c638" targetNamespace="http://schemas.microsoft.com/office/2006/metadata/properties" ma:root="true" ma:fieldsID="4c7e40510a7d7b2e62f89a5c12560084" ns2:_="">
    <xsd:import namespace="7dd52917-8266-4bd8-abeb-88033497c63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52917-8266-4bd8-abeb-88033497c6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dd52917-8266-4bd8-abeb-88033497c638">STRATHCYCJ-27-825</_dlc_DocId>
    <_dlc_DocIdUrl xmlns="7dd52917-8266-4bd8-abeb-88033497c638">
      <Url>https://moss.strath.ac.uk/cycj/_layouts/DocIdRedir.aspx?ID=STRATHCYCJ-27-825</Url>
      <Description>STRATHCYCJ-27-825</Description>
    </_dlc_DocIdUrl>
  </documentManagement>
</p:properties>
</file>

<file path=customXml/itemProps1.xml><?xml version="1.0" encoding="utf-8"?>
<ds:datastoreItem xmlns:ds="http://schemas.openxmlformats.org/officeDocument/2006/customXml" ds:itemID="{985F6BDA-F135-490C-94CD-EB29709A25CC}"/>
</file>

<file path=customXml/itemProps2.xml><?xml version="1.0" encoding="utf-8"?>
<ds:datastoreItem xmlns:ds="http://schemas.openxmlformats.org/officeDocument/2006/customXml" ds:itemID="{67F332F3-A050-4AE5-A889-D8005067EB7C}"/>
</file>

<file path=customXml/itemProps3.xml><?xml version="1.0" encoding="utf-8"?>
<ds:datastoreItem xmlns:ds="http://schemas.openxmlformats.org/officeDocument/2006/customXml" ds:itemID="{320D621D-D624-4F5A-A618-EE28BBEA80D6}"/>
</file>

<file path=customXml/itemProps4.xml><?xml version="1.0" encoding="utf-8"?>
<ds:datastoreItem xmlns:ds="http://schemas.openxmlformats.org/officeDocument/2006/customXml" ds:itemID="{71619DBA-0E3F-470D-B825-62308597D181}"/>
</file>

<file path=docProps/app.xml><?xml version="1.0" encoding="utf-8"?>
<Properties xmlns="http://schemas.openxmlformats.org/officeDocument/2006/extended-properties" xmlns:vt="http://schemas.openxmlformats.org/officeDocument/2006/docPropsVTypes">
  <TotalTime>5657</TotalTime>
  <Words>222</Words>
  <Application>Microsoft Office PowerPoint</Application>
  <PresentationFormat>On-screen Show (4:3)</PresentationFormat>
  <Paragraphs>76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PowerPoint Presentation</vt:lpstr>
      <vt:lpstr>Contents</vt:lpstr>
      <vt:lpstr> Processes</vt:lpstr>
      <vt:lpstr>Orders Received Nov 14 – Apr 15</vt:lpstr>
    </vt:vector>
  </TitlesOfParts>
  <Company>Matthew Kirby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Kirby</dc:creator>
  <cp:lastModifiedBy>Temp</cp:lastModifiedBy>
  <cp:revision>528</cp:revision>
  <cp:lastPrinted>2014-04-15T15:23:39Z</cp:lastPrinted>
  <dcterms:created xsi:type="dcterms:W3CDTF">2005-04-19T10:45:17Z</dcterms:created>
  <dcterms:modified xsi:type="dcterms:W3CDTF">2015-05-27T12:32:19Z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601b6cff-79e0-4cc5-8dcc-976c4b4036a5</vt:lpwstr>
  </property>
  <property fmtid="{D5CDD505-2E9C-101B-9397-08002B2CF9AE}" pid="3" name="ContentTypeId">
    <vt:lpwstr>0x010100EFF19E364CCD144DA976F540C74DBEE7</vt:lpwstr>
  </property>
</Properties>
</file>