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Lst>
  <p:notesMasterIdLst>
    <p:notesMasterId r:id="rId22"/>
  </p:notesMasterIdLst>
  <p:handoutMasterIdLst>
    <p:handoutMasterId r:id="rId23"/>
  </p:handoutMasterIdLst>
  <p:sldIdLst>
    <p:sldId id="260" r:id="rId5"/>
    <p:sldId id="258" r:id="rId6"/>
    <p:sldId id="259" r:id="rId7"/>
    <p:sldId id="276" r:id="rId8"/>
    <p:sldId id="280" r:id="rId9"/>
    <p:sldId id="275" r:id="rId10"/>
    <p:sldId id="265" r:id="rId11"/>
    <p:sldId id="270" r:id="rId12"/>
    <p:sldId id="266" r:id="rId13"/>
    <p:sldId id="272" r:id="rId14"/>
    <p:sldId id="278" r:id="rId15"/>
    <p:sldId id="271" r:id="rId16"/>
    <p:sldId id="273" r:id="rId17"/>
    <p:sldId id="268" r:id="rId18"/>
    <p:sldId id="269" r:id="rId19"/>
    <p:sldId id="274" r:id="rId20"/>
    <p:sldId id="279"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3366"/>
    <a:srgbClr val="3B91C1"/>
    <a:srgbClr val="676767"/>
    <a:srgbClr val="2E3640"/>
    <a:srgbClr val="E33830"/>
    <a:srgbClr val="EF792F"/>
    <a:srgbClr val="EFB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9" d="100"/>
          <a:sy n="69" d="100"/>
        </p:scale>
        <p:origin x="-4242" y="-49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323" cy="497058"/>
          </a:xfrm>
          <a:prstGeom prst="rect">
            <a:avLst/>
          </a:prstGeom>
        </p:spPr>
        <p:txBody>
          <a:bodyPr vert="horz" lIns="101352" tIns="50676" rIns="101352" bIns="50676" rtlCol="0"/>
          <a:lstStyle>
            <a:lvl1pPr algn="l">
              <a:defRPr sz="1300"/>
            </a:lvl1pPr>
          </a:lstStyle>
          <a:p>
            <a:pPr>
              <a:defRPr/>
            </a:pPr>
            <a:endParaRPr lang="en-US"/>
          </a:p>
        </p:txBody>
      </p:sp>
      <p:sp>
        <p:nvSpPr>
          <p:cNvPr id="3" name="Date Placeholder 2"/>
          <p:cNvSpPr>
            <a:spLocks noGrp="1"/>
          </p:cNvSpPr>
          <p:nvPr>
            <p:ph type="dt" sz="quarter" idx="1"/>
          </p:nvPr>
        </p:nvSpPr>
        <p:spPr>
          <a:xfrm>
            <a:off x="3850667" y="0"/>
            <a:ext cx="2945323" cy="497058"/>
          </a:xfrm>
          <a:prstGeom prst="rect">
            <a:avLst/>
          </a:prstGeom>
        </p:spPr>
        <p:txBody>
          <a:bodyPr vert="horz" lIns="101352" tIns="50676" rIns="101352" bIns="50676" rtlCol="0"/>
          <a:lstStyle>
            <a:lvl1pPr algn="r">
              <a:defRPr sz="1300"/>
            </a:lvl1pPr>
          </a:lstStyle>
          <a:p>
            <a:pPr>
              <a:defRPr/>
            </a:pPr>
            <a:fld id="{4EC9582D-C8ED-4EBC-A6B2-C90E66CADA77}" type="datetimeFigureOut">
              <a:rPr lang="en-US"/>
              <a:pPr>
                <a:defRPr/>
              </a:pPr>
              <a:t>5/27/2015</a:t>
            </a:fld>
            <a:endParaRPr lang="en-US"/>
          </a:p>
        </p:txBody>
      </p:sp>
      <p:sp>
        <p:nvSpPr>
          <p:cNvPr id="4" name="Footer Placeholder 3"/>
          <p:cNvSpPr>
            <a:spLocks noGrp="1"/>
          </p:cNvSpPr>
          <p:nvPr>
            <p:ph type="ftr" sz="quarter" idx="2"/>
          </p:nvPr>
        </p:nvSpPr>
        <p:spPr>
          <a:xfrm>
            <a:off x="0" y="9427767"/>
            <a:ext cx="2945323" cy="497058"/>
          </a:xfrm>
          <a:prstGeom prst="rect">
            <a:avLst/>
          </a:prstGeom>
        </p:spPr>
        <p:txBody>
          <a:bodyPr vert="horz" lIns="101352" tIns="50676" rIns="101352" bIns="50676"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850667" y="9427767"/>
            <a:ext cx="2945323" cy="497058"/>
          </a:xfrm>
          <a:prstGeom prst="rect">
            <a:avLst/>
          </a:prstGeom>
        </p:spPr>
        <p:txBody>
          <a:bodyPr vert="horz" lIns="101352" tIns="50676" rIns="101352" bIns="50676" rtlCol="0" anchor="b"/>
          <a:lstStyle>
            <a:lvl1pPr algn="r">
              <a:defRPr sz="1300"/>
            </a:lvl1pPr>
          </a:lstStyle>
          <a:p>
            <a:pPr>
              <a:defRPr/>
            </a:pPr>
            <a:fld id="{B7F2579C-7E78-4275-8889-BD9AE1BBB89B}" type="slidenum">
              <a:rPr lang="en-US"/>
              <a:pPr>
                <a:defRPr/>
              </a:pPr>
              <a:t>‹#›</a:t>
            </a:fld>
            <a:endParaRPr lang="en-US"/>
          </a:p>
        </p:txBody>
      </p:sp>
    </p:spTree>
    <p:extLst>
      <p:ext uri="{BB962C8B-B14F-4D97-AF65-F5344CB8AC3E}">
        <p14:creationId xmlns:p14="http://schemas.microsoft.com/office/powerpoint/2010/main" val="1273231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323" cy="497058"/>
          </a:xfrm>
          <a:prstGeom prst="rect">
            <a:avLst/>
          </a:prstGeom>
        </p:spPr>
        <p:txBody>
          <a:bodyPr vert="horz" lIns="101352" tIns="50676" rIns="101352" bIns="50676" rtlCol="0"/>
          <a:lstStyle>
            <a:lvl1pPr algn="l">
              <a:defRPr sz="1300"/>
            </a:lvl1pPr>
          </a:lstStyle>
          <a:p>
            <a:endParaRPr lang="en-GB"/>
          </a:p>
        </p:txBody>
      </p:sp>
      <p:sp>
        <p:nvSpPr>
          <p:cNvPr id="3" name="Date Placeholder 2"/>
          <p:cNvSpPr>
            <a:spLocks noGrp="1"/>
          </p:cNvSpPr>
          <p:nvPr>
            <p:ph type="dt" idx="1"/>
          </p:nvPr>
        </p:nvSpPr>
        <p:spPr>
          <a:xfrm>
            <a:off x="3850667" y="0"/>
            <a:ext cx="2945323" cy="497058"/>
          </a:xfrm>
          <a:prstGeom prst="rect">
            <a:avLst/>
          </a:prstGeom>
        </p:spPr>
        <p:txBody>
          <a:bodyPr vert="horz" lIns="101352" tIns="50676" rIns="101352" bIns="50676" rtlCol="0"/>
          <a:lstStyle>
            <a:lvl1pPr algn="r">
              <a:defRPr sz="1300"/>
            </a:lvl1pPr>
          </a:lstStyle>
          <a:p>
            <a:fld id="{6915E4B8-9D14-4763-9AAE-227FFE34446B}" type="datetimeFigureOut">
              <a:rPr lang="en-GB" smtClean="0"/>
              <a:t>27/05/2015</a:t>
            </a:fld>
            <a:endParaRPr lang="en-GB"/>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101352" tIns="50676" rIns="101352" bIns="50676" rtlCol="0" anchor="ctr"/>
          <a:lstStyle/>
          <a:p>
            <a:endParaRPr lang="en-GB"/>
          </a:p>
        </p:txBody>
      </p:sp>
      <p:sp>
        <p:nvSpPr>
          <p:cNvPr id="5" name="Notes Placeholder 4"/>
          <p:cNvSpPr>
            <a:spLocks noGrp="1"/>
          </p:cNvSpPr>
          <p:nvPr>
            <p:ph type="body" sz="quarter" idx="3"/>
          </p:nvPr>
        </p:nvSpPr>
        <p:spPr>
          <a:xfrm>
            <a:off x="679432" y="4714791"/>
            <a:ext cx="5438814" cy="4468075"/>
          </a:xfrm>
          <a:prstGeom prst="rect">
            <a:avLst/>
          </a:prstGeom>
        </p:spPr>
        <p:txBody>
          <a:bodyPr vert="horz" lIns="101352" tIns="50676" rIns="101352" bIns="506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7767"/>
            <a:ext cx="2945323" cy="497058"/>
          </a:xfrm>
          <a:prstGeom prst="rect">
            <a:avLst/>
          </a:prstGeom>
        </p:spPr>
        <p:txBody>
          <a:bodyPr vert="horz" lIns="101352" tIns="50676" rIns="101352" bIns="50676" rtlCol="0" anchor="b"/>
          <a:lstStyle>
            <a:lvl1pPr algn="l">
              <a:defRPr sz="1300"/>
            </a:lvl1pPr>
          </a:lstStyle>
          <a:p>
            <a:endParaRPr lang="en-GB"/>
          </a:p>
        </p:txBody>
      </p:sp>
      <p:sp>
        <p:nvSpPr>
          <p:cNvPr id="7" name="Slide Number Placeholder 6"/>
          <p:cNvSpPr>
            <a:spLocks noGrp="1"/>
          </p:cNvSpPr>
          <p:nvPr>
            <p:ph type="sldNum" sz="quarter" idx="5"/>
          </p:nvPr>
        </p:nvSpPr>
        <p:spPr>
          <a:xfrm>
            <a:off x="3850667" y="9427767"/>
            <a:ext cx="2945323" cy="497058"/>
          </a:xfrm>
          <a:prstGeom prst="rect">
            <a:avLst/>
          </a:prstGeom>
        </p:spPr>
        <p:txBody>
          <a:bodyPr vert="horz" lIns="101352" tIns="50676" rIns="101352" bIns="50676" rtlCol="0" anchor="b"/>
          <a:lstStyle>
            <a:lvl1pPr algn="r">
              <a:defRPr sz="1300"/>
            </a:lvl1pPr>
          </a:lstStyle>
          <a:p>
            <a:fld id="{B6094CB9-8EFC-4197-B1F4-D28F63499BCD}" type="slidenum">
              <a:rPr lang="en-GB" smtClean="0"/>
              <a:t>‹#›</a:t>
            </a:fld>
            <a:endParaRPr lang="en-GB"/>
          </a:p>
        </p:txBody>
      </p:sp>
    </p:spTree>
    <p:extLst>
      <p:ext uri="{BB962C8B-B14F-4D97-AF65-F5344CB8AC3E}">
        <p14:creationId xmlns:p14="http://schemas.microsoft.com/office/powerpoint/2010/main" val="54122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094CB9-8EFC-4197-B1F4-D28F63499BCD}" type="slidenum">
              <a:rPr lang="en-GB" smtClean="0"/>
              <a:t>1</a:t>
            </a:fld>
            <a:endParaRPr lang="en-GB"/>
          </a:p>
        </p:txBody>
      </p:sp>
    </p:spTree>
    <p:extLst>
      <p:ext uri="{BB962C8B-B14F-4D97-AF65-F5344CB8AC3E}">
        <p14:creationId xmlns:p14="http://schemas.microsoft.com/office/powerpoint/2010/main" val="8913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Child’s Plan must be prepared for a child subject to MRC.  Obviously best practice is for this to be done in advance and for hearing to have this before making an MRC.  Will be practical difficulties for the hearing in being able to make an informed and well-reasoned decision if Child’s Plan not available.  However, strictly not legally required to have that in advance of making MRC.</a:t>
            </a:r>
          </a:p>
          <a:p>
            <a:endParaRPr lang="en-GB" dirty="0" smtClean="0"/>
          </a:p>
          <a:p>
            <a:r>
              <a:rPr lang="en-GB" dirty="0" smtClean="0"/>
              <a:t>Panel members</a:t>
            </a:r>
            <a:r>
              <a:rPr lang="en-GB" baseline="0" dirty="0" smtClean="0"/>
              <a:t> should also be familiar with the Scottish Government Guidance.  Whilst this cannot constrain the discretion of panel members – they must be an independent and impartial tribunal – the guidance does set out issues that ought to be contained within a report, and panel members are likely to spot gaps.  If there is an issue in the guidance that panel members appear to be unaware of, likely that reporter will alert the panel members to that by expressing a view – not required to accept the reporter’s view.  For example, if report does not set out the position regarding consent of the young person or parent/carer, the reporter will likely alert the hearing to this.</a:t>
            </a:r>
            <a:endParaRPr lang="en-GB" dirty="0"/>
          </a:p>
        </p:txBody>
      </p:sp>
      <p:sp>
        <p:nvSpPr>
          <p:cNvPr id="4" name="Slide Number Placeholder 3"/>
          <p:cNvSpPr>
            <a:spLocks noGrp="1"/>
          </p:cNvSpPr>
          <p:nvPr>
            <p:ph type="sldNum" sz="quarter" idx="10"/>
          </p:nvPr>
        </p:nvSpPr>
        <p:spPr/>
        <p:txBody>
          <a:bodyPr/>
          <a:lstStyle/>
          <a:p>
            <a:fld id="{B6094CB9-8EFC-4197-B1F4-D28F63499BCD}" type="slidenum">
              <a:rPr lang="en-GB" smtClean="0"/>
              <a:t>10</a:t>
            </a:fld>
            <a:endParaRPr lang="en-GB"/>
          </a:p>
        </p:txBody>
      </p:sp>
    </p:spTree>
    <p:extLst>
      <p:ext uri="{BB962C8B-B14F-4D97-AF65-F5344CB8AC3E}">
        <p14:creationId xmlns:p14="http://schemas.microsoft.com/office/powerpoint/2010/main" val="219307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 slide</a:t>
            </a:r>
            <a:endParaRPr lang="en-GB" dirty="0"/>
          </a:p>
        </p:txBody>
      </p:sp>
      <p:sp>
        <p:nvSpPr>
          <p:cNvPr id="4" name="Slide Number Placeholder 3"/>
          <p:cNvSpPr>
            <a:spLocks noGrp="1"/>
          </p:cNvSpPr>
          <p:nvPr>
            <p:ph type="sldNum" sz="quarter" idx="10"/>
          </p:nvPr>
        </p:nvSpPr>
        <p:spPr/>
        <p:txBody>
          <a:bodyPr/>
          <a:lstStyle/>
          <a:p>
            <a:fld id="{B6094CB9-8EFC-4197-B1F4-D28F63499BCD}" type="slidenum">
              <a:rPr lang="en-GB" smtClean="0"/>
              <a:t>11</a:t>
            </a:fld>
            <a:endParaRPr lang="en-GB"/>
          </a:p>
        </p:txBody>
      </p:sp>
    </p:spTree>
    <p:extLst>
      <p:ext uri="{BB962C8B-B14F-4D97-AF65-F5344CB8AC3E}">
        <p14:creationId xmlns:p14="http://schemas.microsoft.com/office/powerpoint/2010/main" val="219307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The order must contain certain restrictions and monitoring arrangements as a minimum.  Otherwise not valid.  Set out the mandatory restrictions on the next slide</a:t>
            </a:r>
          </a:p>
          <a:p>
            <a:endParaRPr lang="en-GB" dirty="0"/>
          </a:p>
          <a:p>
            <a:endParaRPr lang="en-GB" dirty="0" smtClean="0"/>
          </a:p>
          <a:p>
            <a:r>
              <a:rPr lang="en-GB" dirty="0" smtClean="0"/>
              <a:t>Order must also state how long the MRC is to have effect</a:t>
            </a:r>
          </a:p>
          <a:p>
            <a:endParaRPr lang="en-GB" dirty="0"/>
          </a:p>
          <a:p>
            <a:r>
              <a:rPr lang="en-GB" dirty="0" smtClean="0"/>
              <a:t>And the hearing must set a review date.</a:t>
            </a:r>
          </a:p>
        </p:txBody>
      </p:sp>
      <p:sp>
        <p:nvSpPr>
          <p:cNvPr id="4" name="Slide Number Placeholder 3"/>
          <p:cNvSpPr>
            <a:spLocks noGrp="1"/>
          </p:cNvSpPr>
          <p:nvPr>
            <p:ph type="sldNum" sz="quarter" idx="10"/>
          </p:nvPr>
        </p:nvSpPr>
        <p:spPr/>
        <p:txBody>
          <a:bodyPr/>
          <a:lstStyle/>
          <a:p>
            <a:fld id="{B6094CB9-8EFC-4197-B1F4-D28F63499BCD}" type="slidenum">
              <a:rPr lang="en-GB" smtClean="0"/>
              <a:t>12</a:t>
            </a:fld>
            <a:endParaRPr lang="en-GB"/>
          </a:p>
        </p:txBody>
      </p:sp>
    </p:spTree>
    <p:extLst>
      <p:ext uri="{BB962C8B-B14F-4D97-AF65-F5344CB8AC3E}">
        <p14:creationId xmlns:p14="http://schemas.microsoft.com/office/powerpoint/2010/main" val="219307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mandatory restrictions </a:t>
            </a:r>
            <a:r>
              <a:rPr lang="en-GB" dirty="0"/>
              <a:t>and monitoring arrangements </a:t>
            </a:r>
            <a:r>
              <a:rPr lang="en-GB" dirty="0" smtClean="0"/>
              <a:t>are on the slide.</a:t>
            </a:r>
            <a:endParaRPr lang="en-GB" dirty="0"/>
          </a:p>
          <a:p>
            <a:endParaRPr lang="en-GB" dirty="0"/>
          </a:p>
          <a:p>
            <a:r>
              <a:rPr lang="en-GB" dirty="0" smtClean="0"/>
              <a:t>Covered</a:t>
            </a:r>
            <a:r>
              <a:rPr lang="en-GB" baseline="0" dirty="0" smtClean="0"/>
              <a:t> in Appendix A of the Scottish Government Guidance covers this</a:t>
            </a:r>
            <a:r>
              <a:rPr lang="en-GB" dirty="0" smtClean="0"/>
              <a:t> in more detail</a:t>
            </a:r>
          </a:p>
          <a:p>
            <a:endParaRPr lang="en-GB" dirty="0"/>
          </a:p>
          <a:p>
            <a:endParaRPr lang="en-GB" dirty="0">
              <a:solidFill>
                <a:srgbClr val="FF0000"/>
              </a:solidFill>
            </a:endParaRPr>
          </a:p>
          <a:p>
            <a:endParaRPr lang="en-GB" dirty="0" smtClean="0"/>
          </a:p>
        </p:txBody>
      </p:sp>
      <p:sp>
        <p:nvSpPr>
          <p:cNvPr id="4" name="Slide Number Placeholder 3"/>
          <p:cNvSpPr>
            <a:spLocks noGrp="1"/>
          </p:cNvSpPr>
          <p:nvPr>
            <p:ph type="sldNum" sz="quarter" idx="10"/>
          </p:nvPr>
        </p:nvSpPr>
        <p:spPr/>
        <p:txBody>
          <a:bodyPr/>
          <a:lstStyle/>
          <a:p>
            <a:fld id="{B6094CB9-8EFC-4197-B1F4-D28F63499BCD}" type="slidenum">
              <a:rPr lang="en-GB" smtClean="0"/>
              <a:t>13</a:t>
            </a:fld>
            <a:endParaRPr lang="en-GB"/>
          </a:p>
        </p:txBody>
      </p:sp>
    </p:spTree>
    <p:extLst>
      <p:ext uri="{BB962C8B-B14F-4D97-AF65-F5344CB8AC3E}">
        <p14:creationId xmlns:p14="http://schemas.microsoft.com/office/powerpoint/2010/main" val="219307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73113"/>
            <a:ext cx="4959350" cy="3721100"/>
          </a:xfrm>
        </p:spPr>
      </p:sp>
      <p:sp>
        <p:nvSpPr>
          <p:cNvPr id="3" name="Notes Placeholder 2"/>
          <p:cNvSpPr>
            <a:spLocks noGrp="1"/>
          </p:cNvSpPr>
          <p:nvPr>
            <p:ph type="body" idx="1"/>
          </p:nvPr>
        </p:nvSpPr>
        <p:spPr/>
        <p:txBody>
          <a:bodyPr/>
          <a:lstStyle/>
          <a:p>
            <a:endParaRPr lang="en-GB" dirty="0" smtClean="0"/>
          </a:p>
          <a:p>
            <a:r>
              <a:rPr lang="en-GB" dirty="0" smtClean="0"/>
              <a:t>The regulations set out a list of possible additional restrictions and monitoring arrangements, which if included would also be monitored electronically.   Per slide.  </a:t>
            </a:r>
            <a:endParaRPr lang="en-GB" dirty="0"/>
          </a:p>
          <a:p>
            <a:r>
              <a:rPr lang="en-GB" dirty="0" smtClean="0"/>
              <a:t>[ </a:t>
            </a:r>
            <a:r>
              <a:rPr lang="en-GB" dirty="0"/>
              <a:t>any address, location or place which the child is required not to enter;</a:t>
            </a:r>
          </a:p>
          <a:p>
            <a:r>
              <a:rPr lang="en-GB" dirty="0"/>
              <a:t> any requirements </a:t>
            </a:r>
            <a:r>
              <a:rPr lang="en-GB" dirty="0" smtClean="0"/>
              <a:t>to allow named person to monitor compliance;</a:t>
            </a:r>
            <a:endParaRPr lang="en-GB" dirty="0"/>
          </a:p>
          <a:p>
            <a:r>
              <a:rPr lang="en-GB" dirty="0"/>
              <a:t> any requirements relative to the child’s participation in, or cooperation with,</a:t>
            </a:r>
          </a:p>
          <a:p>
            <a:r>
              <a:rPr lang="en-GB" dirty="0"/>
              <a:t>the child’s plan;</a:t>
            </a:r>
          </a:p>
          <a:p>
            <a:r>
              <a:rPr lang="en-GB" dirty="0"/>
              <a:t> any contingency arrangements which the hearing considers necessary when</a:t>
            </a:r>
          </a:p>
          <a:p>
            <a:r>
              <a:rPr lang="en-GB" dirty="0"/>
              <a:t>imposing an MRC. The contingency arrangements are relative to—</a:t>
            </a:r>
          </a:p>
          <a:p>
            <a:r>
              <a:rPr lang="en-GB" dirty="0" smtClean="0"/>
              <a:t> </a:t>
            </a:r>
            <a:r>
              <a:rPr lang="en-GB" dirty="0"/>
              <a:t>any planned respite care arrangements for the child which the hearing</a:t>
            </a:r>
          </a:p>
          <a:p>
            <a:r>
              <a:rPr lang="en-GB" dirty="0"/>
              <a:t>considers necessary when </a:t>
            </a:r>
            <a:r>
              <a:rPr lang="en-GB" dirty="0" smtClean="0"/>
              <a:t>imposing </a:t>
            </a:r>
            <a:r>
              <a:rPr lang="en-GB" dirty="0"/>
              <a:t>a movement restriction condition</a:t>
            </a:r>
            <a:r>
              <a:rPr lang="en-GB" dirty="0" smtClean="0"/>
              <a:t>.]</a:t>
            </a:r>
          </a:p>
          <a:p>
            <a:endParaRPr lang="en-GB" dirty="0"/>
          </a:p>
          <a:p>
            <a:r>
              <a:rPr lang="en-GB" dirty="0" smtClean="0"/>
              <a:t>Anything other than what is on this list or the mandatory restrictions cannot be monitored electronically.  For a restriction to be monitored it must be contained within the MRC.  IF not within MRC cannot be monitored.  </a:t>
            </a:r>
          </a:p>
          <a:p>
            <a:endParaRPr lang="en-GB" dirty="0" smtClean="0"/>
          </a:p>
          <a:p>
            <a:r>
              <a:rPr lang="en-GB" dirty="0" smtClean="0"/>
              <a:t>There can be other measures on the order that the child is required to comply with.  Compliance with these will not be monitored.</a:t>
            </a:r>
            <a:endParaRPr lang="en-GB" dirty="0"/>
          </a:p>
        </p:txBody>
      </p:sp>
      <p:sp>
        <p:nvSpPr>
          <p:cNvPr id="4" name="Slide Number Placeholder 3"/>
          <p:cNvSpPr>
            <a:spLocks noGrp="1"/>
          </p:cNvSpPr>
          <p:nvPr>
            <p:ph type="sldNum" sz="quarter" idx="10"/>
          </p:nvPr>
        </p:nvSpPr>
        <p:spPr/>
        <p:txBody>
          <a:bodyPr/>
          <a:lstStyle/>
          <a:p>
            <a:fld id="{B6094CB9-8EFC-4197-B1F4-D28F63499BCD}" type="slidenum">
              <a:rPr lang="en-GB" smtClean="0"/>
              <a:t>14</a:t>
            </a:fld>
            <a:endParaRPr lang="en-GB"/>
          </a:p>
        </p:txBody>
      </p:sp>
    </p:spTree>
    <p:extLst>
      <p:ext uri="{BB962C8B-B14F-4D97-AF65-F5344CB8AC3E}">
        <p14:creationId xmlns:p14="http://schemas.microsoft.com/office/powerpoint/2010/main" val="219307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As with any other measure in a </a:t>
            </a:r>
            <a:r>
              <a:rPr lang="en-GB" sz="1200" b="0" i="0" u="none" strike="noStrike" kern="1200" baseline="0" dirty="0" err="1" smtClean="0">
                <a:solidFill>
                  <a:schemeClr val="tx1"/>
                </a:solidFill>
                <a:latin typeface="+mn-lt"/>
                <a:ea typeface="+mn-ea"/>
                <a:cs typeface="+mn-cs"/>
              </a:rPr>
              <a:t>CSO</a:t>
            </a:r>
            <a:r>
              <a:rPr lang="en-GB" sz="1200" b="0" i="0" u="none" strike="noStrike" kern="1200" baseline="0" dirty="0" smtClean="0">
                <a:solidFill>
                  <a:schemeClr val="tx1"/>
                </a:solidFill>
                <a:latin typeface="+mn-lt"/>
                <a:ea typeface="+mn-ea"/>
                <a:cs typeface="+mn-cs"/>
              </a:rPr>
              <a:t>, it is for the implementation authority to</a:t>
            </a:r>
          </a:p>
          <a:p>
            <a:r>
              <a:rPr lang="en-GB" sz="1200" b="0" i="0" u="none" strike="noStrike" kern="1200" baseline="0" dirty="0" smtClean="0">
                <a:solidFill>
                  <a:schemeClr val="tx1"/>
                </a:solidFill>
                <a:latin typeface="+mn-lt"/>
                <a:ea typeface="+mn-ea"/>
                <a:cs typeface="+mn-cs"/>
              </a:rPr>
              <a:t>decide whether the child is not complying with an MRC and if so, to give notice</a:t>
            </a:r>
          </a:p>
          <a:p>
            <a:r>
              <a:rPr lang="en-GB" sz="1200" b="0" i="0" u="none" strike="noStrike" kern="1200" baseline="0" dirty="0" smtClean="0">
                <a:solidFill>
                  <a:schemeClr val="tx1"/>
                </a:solidFill>
                <a:latin typeface="+mn-lt"/>
                <a:ea typeface="+mn-ea"/>
                <a:cs typeface="+mn-cs"/>
              </a:rPr>
              <a:t>to the reporter to require a review of the </a:t>
            </a:r>
            <a:r>
              <a:rPr lang="en-GB" sz="1200" b="0" i="0" u="none" strike="noStrike" kern="1200" baseline="0" dirty="0" err="1" smtClean="0">
                <a:solidFill>
                  <a:schemeClr val="tx1"/>
                </a:solidFill>
                <a:latin typeface="+mn-lt"/>
                <a:ea typeface="+mn-ea"/>
                <a:cs typeface="+mn-cs"/>
              </a:rPr>
              <a:t>CSO</a:t>
            </a:r>
            <a:r>
              <a:rPr lang="en-GB" sz="1200" b="0" i="0" u="none" strike="noStrike" kern="1200" baseline="0" dirty="0" smtClean="0">
                <a:solidFill>
                  <a:schemeClr val="tx1"/>
                </a:solidFill>
                <a:latin typeface="+mn-lt"/>
                <a:ea typeface="+mn-ea"/>
                <a:cs typeface="+mn-cs"/>
              </a:rPr>
              <a:t>, in terms of section 131(2)(b) of</a:t>
            </a:r>
          </a:p>
          <a:p>
            <a:r>
              <a:rPr lang="en-GB" sz="1200" b="0" i="0" u="none" strike="noStrike" kern="1200" baseline="0" dirty="0" smtClean="0">
                <a:solidFill>
                  <a:schemeClr val="tx1"/>
                </a:solidFill>
                <a:latin typeface="+mn-lt"/>
                <a:ea typeface="+mn-ea"/>
                <a:cs typeface="+mn-cs"/>
              </a:rPr>
              <a:t>the Act. There is no such thing as a “breach” of an MRC that results in</a:t>
            </a:r>
          </a:p>
          <a:p>
            <a:r>
              <a:rPr lang="en-GB" sz="1200" b="0" i="0" u="none" strike="noStrike" kern="1200" baseline="0" dirty="0" smtClean="0">
                <a:solidFill>
                  <a:schemeClr val="tx1"/>
                </a:solidFill>
                <a:latin typeface="+mn-lt"/>
                <a:ea typeface="+mn-ea"/>
                <a:cs typeface="+mn-cs"/>
              </a:rPr>
              <a:t>automatic referral to a hearing.</a:t>
            </a:r>
          </a:p>
          <a:p>
            <a:endParaRPr lang="en-GB" dirty="0"/>
          </a:p>
          <a:p>
            <a:r>
              <a:rPr lang="en-GB" sz="1300" dirty="0" smtClean="0">
                <a:latin typeface="Arial" charset="0"/>
              </a:rPr>
              <a:t>But if the implementation authority determines that the MRC is not being complied with, it is required to request a review of the </a:t>
            </a:r>
            <a:r>
              <a:rPr lang="en-GB" sz="1300" dirty="0" err="1" smtClean="0">
                <a:latin typeface="Arial" charset="0"/>
              </a:rPr>
              <a:t>CSO</a:t>
            </a:r>
            <a:r>
              <a:rPr lang="en-GB" sz="1300" dirty="0" smtClean="0">
                <a:latin typeface="Arial" charset="0"/>
              </a:rPr>
              <a:t>.</a:t>
            </a:r>
          </a:p>
          <a:p>
            <a:endParaRPr lang="en-GB" sz="1300" dirty="0">
              <a:latin typeface="Arial" charset="0"/>
            </a:endParaRPr>
          </a:p>
          <a:p>
            <a:r>
              <a:rPr lang="en-GB" sz="1300" dirty="0" smtClean="0">
                <a:latin typeface="Arial" charset="0"/>
              </a:rPr>
              <a:t>The reporter will arrange that as soon as possible, but we have to comply with notification requirements, which mean 7 clear days notice of the hearing – in practice letters have to be posted out 11/12 days before the hearing, as a minimum.</a:t>
            </a:r>
            <a:endParaRPr lang="en-GB" sz="1300" dirty="0">
              <a:latin typeface="Arial" charset="0"/>
            </a:endParaRPr>
          </a:p>
        </p:txBody>
      </p:sp>
      <p:sp>
        <p:nvSpPr>
          <p:cNvPr id="4" name="Slide Number Placeholder 3"/>
          <p:cNvSpPr>
            <a:spLocks noGrp="1"/>
          </p:cNvSpPr>
          <p:nvPr>
            <p:ph type="sldNum" sz="quarter" idx="10"/>
          </p:nvPr>
        </p:nvSpPr>
        <p:spPr/>
        <p:txBody>
          <a:bodyPr/>
          <a:lstStyle/>
          <a:p>
            <a:fld id="{B6094CB9-8EFC-4197-B1F4-D28F63499BCD}" type="slidenum">
              <a:rPr lang="en-GB" smtClean="0"/>
              <a:t>15</a:t>
            </a:fld>
            <a:endParaRPr lang="en-GB"/>
          </a:p>
        </p:txBody>
      </p:sp>
    </p:spTree>
    <p:extLst>
      <p:ext uri="{BB962C8B-B14F-4D97-AF65-F5344CB8AC3E}">
        <p14:creationId xmlns:p14="http://schemas.microsoft.com/office/powerpoint/2010/main" val="2193074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smtClean="0">
                <a:latin typeface="Arial" charset="0"/>
              </a:rPr>
              <a:t>If</a:t>
            </a:r>
            <a:r>
              <a:rPr lang="en-GB" sz="1300" baseline="0" dirty="0" smtClean="0">
                <a:latin typeface="Arial" charset="0"/>
              </a:rPr>
              <a:t> there is a change of circumstances, and the child is not able to remain at the place specified for a short time, they can be granted leave from that place, but the alternative placement cannot be monitored unless it is specified as part of the MRC.   Alternative placement could be specified as contingency or respite placement.  So it is important to properly think through contingency or respite arrangements.</a:t>
            </a:r>
          </a:p>
          <a:p>
            <a:endParaRPr lang="en-GB" sz="1300" baseline="0" dirty="0" smtClean="0">
              <a:latin typeface="Arial" charset="0"/>
            </a:endParaRPr>
          </a:p>
          <a:p>
            <a:r>
              <a:rPr lang="en-GB" sz="1300" baseline="0" dirty="0" smtClean="0">
                <a:latin typeface="Arial" charset="0"/>
              </a:rPr>
              <a:t>If there are other changes of circumstances, then the fact that the child is subject to MRC does not prevent the implementation authority child cannot remain in the place identified, and in fact there needs to be a transfer to another place</a:t>
            </a:r>
          </a:p>
          <a:p>
            <a:endParaRPr lang="en-GB" sz="1300" dirty="0">
              <a:latin typeface="Arial" charset="0"/>
            </a:endParaRPr>
          </a:p>
          <a:p>
            <a:endParaRPr lang="en-GB" sz="1300" dirty="0">
              <a:solidFill>
                <a:srgbClr val="FF0000"/>
              </a:solidFill>
              <a:latin typeface="Arial" charset="0"/>
            </a:endParaRPr>
          </a:p>
        </p:txBody>
      </p:sp>
      <p:sp>
        <p:nvSpPr>
          <p:cNvPr id="4" name="Slide Number Placeholder 3"/>
          <p:cNvSpPr>
            <a:spLocks noGrp="1"/>
          </p:cNvSpPr>
          <p:nvPr>
            <p:ph type="sldNum" sz="quarter" idx="10"/>
          </p:nvPr>
        </p:nvSpPr>
        <p:spPr/>
        <p:txBody>
          <a:bodyPr/>
          <a:lstStyle/>
          <a:p>
            <a:fld id="{B6094CB9-8EFC-4197-B1F4-D28F63499BCD}" type="slidenum">
              <a:rPr lang="en-GB" smtClean="0"/>
              <a:t>16</a:t>
            </a:fld>
            <a:endParaRPr lang="en-GB"/>
          </a:p>
        </p:txBody>
      </p:sp>
    </p:spTree>
    <p:extLst>
      <p:ext uri="{BB962C8B-B14F-4D97-AF65-F5344CB8AC3E}">
        <p14:creationId xmlns:p14="http://schemas.microsoft.com/office/powerpoint/2010/main" val="2193074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GB" sz="1400" dirty="0" smtClean="0"/>
              <a:t>I was asked to cover expectations of hearings.  I have to caveat what I say by repeating that I don’t represent panel members, and you must always seek your own advice about reports.</a:t>
            </a:r>
          </a:p>
          <a:p>
            <a:pPr>
              <a:spcBef>
                <a:spcPct val="20000"/>
              </a:spcBef>
            </a:pPr>
            <a:r>
              <a:rPr lang="en-GB" sz="1400" dirty="0"/>
              <a:t/>
            </a:r>
            <a:br>
              <a:rPr lang="en-GB" sz="1400" dirty="0"/>
            </a:br>
            <a:r>
              <a:rPr lang="en-GB" sz="1400" dirty="0" smtClean="0"/>
              <a:t>However, from experience can say that:</a:t>
            </a:r>
          </a:p>
          <a:p>
            <a:pPr marL="285750" indent="-285750">
              <a:spcBef>
                <a:spcPct val="20000"/>
              </a:spcBef>
              <a:buFont typeface="Arial" pitchFamily="34" charset="0"/>
              <a:buChar char="•"/>
            </a:pPr>
            <a:r>
              <a:rPr lang="en-GB" sz="1400" dirty="0" smtClean="0"/>
              <a:t>Expectation would be that report writer has thought through all of the issues on the Lead Professional’s checklist – Appendix B of Guidance – and have seen things go wrong when contingency or respite arrangements not catered for in MRC</a:t>
            </a:r>
          </a:p>
          <a:p>
            <a:pPr marL="285750" indent="-285750">
              <a:spcBef>
                <a:spcPct val="20000"/>
              </a:spcBef>
              <a:buFont typeface="Arial" pitchFamily="34" charset="0"/>
              <a:buChar char="•"/>
            </a:pPr>
            <a:r>
              <a:rPr lang="en-GB" sz="1400" dirty="0" smtClean="0"/>
              <a:t>Goes without saying that report should be well evidenced and accurate.  May have to withstand robust scrutiny – in the children’s hearing and if any appeal against the hearing’s decision  [appeals records can be recovered – a lot can be made of discrepancies or inaccuracies]</a:t>
            </a:r>
          </a:p>
          <a:p>
            <a:pPr marL="285750" indent="-285750">
              <a:spcBef>
                <a:spcPct val="20000"/>
              </a:spcBef>
              <a:buFont typeface="Arial" pitchFamily="34" charset="0"/>
              <a:buChar char="•"/>
            </a:pPr>
            <a:r>
              <a:rPr lang="en-GB" sz="1400" dirty="0" smtClean="0"/>
              <a:t>All aspects of your recommendations have to have relevant and sufficient reasons.  Back to proportionality – have other alternatives been excluded – is this a proportionate response to the concerns about the child</a:t>
            </a:r>
          </a:p>
          <a:p>
            <a:pPr marL="285750" indent="-285750">
              <a:spcBef>
                <a:spcPct val="20000"/>
              </a:spcBef>
              <a:buFont typeface="Arial" pitchFamily="34" charset="0"/>
              <a:buChar char="•"/>
            </a:pPr>
            <a:r>
              <a:rPr lang="en-GB" sz="1400" dirty="0" smtClean="0"/>
              <a:t>We’ve seen reports which don’t address the criteria  for making an MRC thoroughly enough</a:t>
            </a:r>
          </a:p>
          <a:p>
            <a:pPr marL="285750" indent="-285750">
              <a:spcBef>
                <a:spcPct val="20000"/>
              </a:spcBef>
              <a:buFont typeface="Arial" pitchFamily="34" charset="0"/>
              <a:buChar char="•"/>
            </a:pPr>
            <a:r>
              <a:rPr lang="en-GB" sz="1400" dirty="0" smtClean="0"/>
              <a:t>Also reports not always clear about the ideal date for review</a:t>
            </a:r>
          </a:p>
          <a:p>
            <a:pPr marL="285750" indent="-285750">
              <a:spcBef>
                <a:spcPct val="20000"/>
              </a:spcBef>
              <a:buFont typeface="Arial" pitchFamily="34" charset="0"/>
              <a:buChar char="•"/>
            </a:pPr>
            <a:r>
              <a:rPr lang="en-GB" sz="1400" dirty="0" smtClean="0"/>
              <a:t>please </a:t>
            </a:r>
            <a:r>
              <a:rPr lang="en-GB" sz="1400" dirty="0"/>
              <a:t>be very clear about the details of the MRC if you are recommending one – the level of specification required in the hearing decisions and order is high</a:t>
            </a:r>
            <a:r>
              <a:rPr lang="en-GB" sz="1400" dirty="0" smtClean="0"/>
              <a:t>.</a:t>
            </a:r>
          </a:p>
          <a:p>
            <a:pPr marL="285750" indent="-285750">
              <a:spcBef>
                <a:spcPct val="20000"/>
              </a:spcBef>
              <a:buFont typeface="Arial" pitchFamily="34" charset="0"/>
              <a:buChar char="•"/>
            </a:pPr>
            <a:r>
              <a:rPr lang="en-GB" sz="1400" dirty="0" smtClean="0"/>
              <a:t>Be aware of variation in experience of panel members – be ready to explain</a:t>
            </a:r>
          </a:p>
        </p:txBody>
      </p:sp>
      <p:sp>
        <p:nvSpPr>
          <p:cNvPr id="4" name="Slide Number Placeholder 3"/>
          <p:cNvSpPr>
            <a:spLocks noGrp="1"/>
          </p:cNvSpPr>
          <p:nvPr>
            <p:ph type="sldNum" sz="quarter" idx="10"/>
          </p:nvPr>
        </p:nvSpPr>
        <p:spPr/>
        <p:txBody>
          <a:bodyPr/>
          <a:lstStyle/>
          <a:p>
            <a:fld id="{B6094CB9-8EFC-4197-B1F4-D28F63499BCD}" type="slidenum">
              <a:rPr lang="en-GB" smtClean="0"/>
              <a:t>17</a:t>
            </a:fld>
            <a:endParaRPr lang="en-GB" dirty="0"/>
          </a:p>
        </p:txBody>
      </p:sp>
    </p:spTree>
    <p:extLst>
      <p:ext uri="{BB962C8B-B14F-4D97-AF65-F5344CB8AC3E}">
        <p14:creationId xmlns:p14="http://schemas.microsoft.com/office/powerpoint/2010/main" val="219307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B6094CB9-8EFC-4197-B1F4-D28F63499BCD}" type="slidenum">
              <a:rPr lang="en-GB" smtClean="0"/>
              <a:t>2</a:t>
            </a:fld>
            <a:endParaRPr lang="en-GB"/>
          </a:p>
        </p:txBody>
      </p:sp>
    </p:spTree>
    <p:extLst>
      <p:ext uri="{BB962C8B-B14F-4D97-AF65-F5344CB8AC3E}">
        <p14:creationId xmlns:p14="http://schemas.microsoft.com/office/powerpoint/2010/main" val="169335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an overview of what I’ll be talking to you about today.</a:t>
            </a:r>
          </a:p>
          <a:p>
            <a:endParaRPr lang="en-GB" dirty="0"/>
          </a:p>
          <a:p>
            <a:r>
              <a:rPr lang="en-GB" dirty="0" smtClean="0"/>
              <a:t>Important to set the structural context, so will talk a wee bit about children’s hearings and the role of children’s reporters.  To be able to work effectively together it is important that there is an understanding of roles.</a:t>
            </a:r>
          </a:p>
          <a:p>
            <a:endParaRPr lang="en-GB" dirty="0"/>
          </a:p>
          <a:p>
            <a:r>
              <a:rPr lang="en-GB" dirty="0" smtClean="0"/>
              <a:t>Then talk about…</a:t>
            </a:r>
          </a:p>
          <a:p>
            <a:endParaRPr lang="en-GB" dirty="0"/>
          </a:p>
          <a:p>
            <a:r>
              <a:rPr lang="en-GB" dirty="0" smtClean="0"/>
              <a:t>And finally I’ll talk about the expectations of hearings from my experience.  Caveat that by saying that I do not represent panel members as I’ll go on to explain</a:t>
            </a:r>
          </a:p>
          <a:p>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B6094CB9-8EFC-4197-B1F4-D28F63499BCD}" type="slidenum">
              <a:rPr lang="en-GB" smtClean="0"/>
              <a:t>3</a:t>
            </a:fld>
            <a:endParaRPr lang="en-GB"/>
          </a:p>
        </p:txBody>
      </p:sp>
    </p:spTree>
    <p:extLst>
      <p:ext uri="{BB962C8B-B14F-4D97-AF65-F5344CB8AC3E}">
        <p14:creationId xmlns:p14="http://schemas.microsoft.com/office/powerpoint/2010/main" val="66440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32" y="4714791"/>
            <a:ext cx="5438814" cy="5049128"/>
          </a:xfrm>
        </p:spPr>
        <p:txBody>
          <a:bodyPr/>
          <a:lstStyle/>
          <a:p>
            <a:r>
              <a:rPr lang="en-GB" dirty="0" smtClean="0"/>
              <a:t>Important to be aware of structural issues.</a:t>
            </a:r>
          </a:p>
          <a:p>
            <a:endParaRPr lang="en-GB" dirty="0"/>
          </a:p>
          <a:p>
            <a:r>
              <a:rPr lang="en-GB" dirty="0" smtClean="0"/>
              <a:t>A children’s hearing is a tribunal established by legislation.  The constitution of hearings, their powers and duties and the fundamental principles they must apply are set out in the Children’s Hearings (Scotland) Act 2011.  That Act recently consolidated various statutory provisions and importantly the aim of the Act was to modernise the system and make sure it was </a:t>
            </a:r>
            <a:r>
              <a:rPr lang="en-GB" dirty="0" err="1" smtClean="0"/>
              <a:t>ECHR</a:t>
            </a:r>
            <a:r>
              <a:rPr lang="en-GB" dirty="0" smtClean="0"/>
              <a:t> compliant for the future.</a:t>
            </a:r>
          </a:p>
          <a:p>
            <a:endParaRPr lang="en-GB" dirty="0"/>
          </a:p>
          <a:p>
            <a:r>
              <a:rPr lang="en-GB" dirty="0" smtClean="0"/>
              <a:t>Likewise the role of the reporter is set out in the 2011 Act, again consolidating previous legislation.  The legislation gives powers and duties to the Principal Reporter, and he or she delegates those powers to reporters.  So all reporters act on behalf of the Principal Reporter.  </a:t>
            </a:r>
          </a:p>
          <a:p>
            <a:endParaRPr lang="en-GB" dirty="0" smtClean="0"/>
          </a:p>
          <a:p>
            <a:r>
              <a:rPr lang="en-GB" dirty="0"/>
              <a:t>SCRA – Scottish Children’s Reporter Administration is who I work for – and it is the organisation which employs children’s reporters and facilitates reporters carrying out their role.</a:t>
            </a:r>
          </a:p>
          <a:p>
            <a:endParaRPr lang="en-GB" dirty="0"/>
          </a:p>
          <a:p>
            <a:r>
              <a:rPr lang="en-GB" dirty="0" smtClean="0"/>
              <a:t>The 2011 Act also established a new body, Children’s Hearings Scotland.  This is the organisation which is responsible for recruitment, training, and monitoring panel members.  Previously those functions were carried out by the 32 local authorities. </a:t>
            </a:r>
          </a:p>
          <a:p>
            <a:endParaRPr lang="en-GB" dirty="0"/>
          </a:p>
          <a:p>
            <a:r>
              <a:rPr lang="en-GB" dirty="0" smtClean="0"/>
              <a:t>Children’s Hearings Scotland and SCRA are completely separate and independent.  CHS issues it’s own practice guidance to panel members including guidance on </a:t>
            </a:r>
            <a:r>
              <a:rPr lang="en-GB" dirty="0" err="1" smtClean="0"/>
              <a:t>MRCs</a:t>
            </a:r>
            <a:r>
              <a:rPr lang="en-GB" dirty="0" smtClean="0"/>
              <a:t>.   </a:t>
            </a:r>
          </a:p>
          <a:p>
            <a:r>
              <a:rPr lang="en-GB" dirty="0" smtClean="0">
                <a:solidFill>
                  <a:srgbClr val="FF0000"/>
                </a:solidFill>
              </a:rPr>
              <a:t> </a:t>
            </a:r>
          </a:p>
        </p:txBody>
      </p:sp>
      <p:sp>
        <p:nvSpPr>
          <p:cNvPr id="4" name="Slide Number Placeholder 3"/>
          <p:cNvSpPr>
            <a:spLocks noGrp="1"/>
          </p:cNvSpPr>
          <p:nvPr>
            <p:ph type="sldNum" sz="quarter" idx="10"/>
          </p:nvPr>
        </p:nvSpPr>
        <p:spPr/>
        <p:txBody>
          <a:bodyPr/>
          <a:lstStyle/>
          <a:p>
            <a:endParaRPr lang="en-GB" dirty="0" smtClean="0"/>
          </a:p>
          <a:p>
            <a:endParaRPr lang="en-GB" dirty="0"/>
          </a:p>
          <a:p>
            <a:fld id="{B6094CB9-8EFC-4197-B1F4-D28F63499BCD}" type="slidenum">
              <a:rPr lang="en-GB" smtClean="0"/>
              <a:t>4</a:t>
            </a:fld>
            <a:endParaRPr lang="en-GB" dirty="0"/>
          </a:p>
        </p:txBody>
      </p:sp>
    </p:spTree>
    <p:extLst>
      <p:ext uri="{BB962C8B-B14F-4D97-AF65-F5344CB8AC3E}">
        <p14:creationId xmlns:p14="http://schemas.microsoft.com/office/powerpoint/2010/main" val="219307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 briefly want to talk to you about the role of the children’s reporter – not the role in its </a:t>
            </a:r>
            <a:r>
              <a:rPr lang="en-GB" dirty="0" err="1" smtClean="0"/>
              <a:t>entirelty</a:t>
            </a:r>
            <a:r>
              <a:rPr lang="en-GB" dirty="0" smtClean="0"/>
              <a:t> but the aspects of our role worth highlighting in this context.  </a:t>
            </a:r>
          </a:p>
          <a:p>
            <a:endParaRPr lang="en-GB" dirty="0" smtClean="0"/>
          </a:p>
          <a:p>
            <a:r>
              <a:rPr lang="en-GB" dirty="0" smtClean="0"/>
              <a:t>Key</a:t>
            </a:r>
            <a:r>
              <a:rPr lang="en-GB" baseline="0" dirty="0" smtClean="0"/>
              <a:t> role of the reporter is to act as a gatekeeper to the children’s hearing system.  We receive referrals about children, investigate where appropriate, and make a decision as to whether there are section 67 grounds (involves assessing evidence) and whether the child a child should be referred to a children’s hearing.  That involves</a:t>
            </a:r>
            <a:r>
              <a:rPr lang="en-GB" dirty="0" smtClean="0"/>
              <a:t> assessing evidential issues and the need for a compulsory supervision order.  </a:t>
            </a:r>
          </a:p>
          <a:p>
            <a:endParaRPr lang="en-GB" baseline="0" dirty="0"/>
          </a:p>
          <a:p>
            <a:r>
              <a:rPr lang="en-GB" baseline="0" dirty="0" smtClean="0"/>
              <a:t>Important to understand that thereafter the children’s hearing, the 3 lay panel members make the decision as to whether a child should be subject to </a:t>
            </a:r>
            <a:r>
              <a:rPr lang="en-GB" baseline="0" dirty="0" err="1" smtClean="0"/>
              <a:t>CSO</a:t>
            </a:r>
            <a:r>
              <a:rPr lang="en-GB" baseline="0" dirty="0" smtClean="0"/>
              <a:t> and what measures should be included.  So the hearing will decide whether a young person should be subject to a movement restriction condition.</a:t>
            </a:r>
          </a:p>
          <a:p>
            <a:endParaRPr lang="en-GB" dirty="0"/>
          </a:p>
          <a:p>
            <a:r>
              <a:rPr lang="en-GB" dirty="0" smtClean="0"/>
              <a:t>Reporter’s role at the hearing is not to advocate </a:t>
            </a:r>
            <a:r>
              <a:rPr lang="en-GB" dirty="0"/>
              <a:t>for a particular decision – that would affect the independence and impartiality of the </a:t>
            </a:r>
            <a:r>
              <a:rPr lang="en-GB" dirty="0" smtClean="0"/>
              <a:t>tribunal – reporter has no decision making role.</a:t>
            </a:r>
            <a:endParaRPr lang="en-GB" dirty="0"/>
          </a:p>
          <a:p>
            <a:endParaRPr lang="en-GB" dirty="0"/>
          </a:p>
          <a:p>
            <a:r>
              <a:rPr lang="en-GB" dirty="0"/>
              <a:t>However, can express a view to the hearing if it appears that a procedural irregularity is developing.  For example, young person not in </a:t>
            </a:r>
            <a:r>
              <a:rPr lang="en-GB" dirty="0" smtClean="0"/>
              <a:t>attendance.</a:t>
            </a:r>
          </a:p>
          <a:p>
            <a:endParaRPr lang="en-GB" dirty="0" smtClean="0"/>
          </a:p>
          <a:p>
            <a:r>
              <a:rPr lang="en-GB" dirty="0" smtClean="0"/>
              <a:t>And required to arrange review hearings in various circumstances.</a:t>
            </a:r>
            <a:endParaRPr lang="en-GB" dirty="0"/>
          </a:p>
          <a:p>
            <a:endParaRPr lang="en-GB" dirty="0"/>
          </a:p>
        </p:txBody>
      </p:sp>
      <p:sp>
        <p:nvSpPr>
          <p:cNvPr id="4" name="Slide Number Placeholder 3"/>
          <p:cNvSpPr>
            <a:spLocks noGrp="1"/>
          </p:cNvSpPr>
          <p:nvPr>
            <p:ph type="sldNum" sz="quarter" idx="10"/>
          </p:nvPr>
        </p:nvSpPr>
        <p:spPr/>
        <p:txBody>
          <a:bodyPr/>
          <a:lstStyle/>
          <a:p>
            <a:fld id="{B6094CB9-8EFC-4197-B1F4-D28F63499BCD}" type="slidenum">
              <a:rPr lang="en-GB" smtClean="0"/>
              <a:t>5</a:t>
            </a:fld>
            <a:endParaRPr lang="en-GB"/>
          </a:p>
        </p:txBody>
      </p:sp>
    </p:spTree>
    <p:extLst>
      <p:ext uri="{BB962C8B-B14F-4D97-AF65-F5344CB8AC3E}">
        <p14:creationId xmlns:p14="http://schemas.microsoft.com/office/powerpoint/2010/main" val="219307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role of the hearing fairly obviously is to make the decision as to whether a child requires to be subject to a compulsory supervision order, and it also decides on which measures might be necessary.</a:t>
            </a:r>
          </a:p>
          <a:p>
            <a:endParaRPr lang="en-GB" dirty="0"/>
          </a:p>
          <a:p>
            <a:r>
              <a:rPr lang="en-GB" dirty="0" smtClean="0"/>
              <a:t>The hearing must be an independent and impartial tribunal – otherwise there would be a breach of Article 6 – the right to a fair trial</a:t>
            </a:r>
          </a:p>
          <a:p>
            <a:endParaRPr lang="en-GB" dirty="0"/>
          </a:p>
        </p:txBody>
      </p:sp>
      <p:sp>
        <p:nvSpPr>
          <p:cNvPr id="4" name="Slide Number Placeholder 3"/>
          <p:cNvSpPr>
            <a:spLocks noGrp="1"/>
          </p:cNvSpPr>
          <p:nvPr>
            <p:ph type="sldNum" sz="quarter" idx="10"/>
          </p:nvPr>
        </p:nvSpPr>
        <p:spPr/>
        <p:txBody>
          <a:bodyPr/>
          <a:lstStyle/>
          <a:p>
            <a:fld id="{B6094CB9-8EFC-4197-B1F4-D28F63499BCD}" type="slidenum">
              <a:rPr lang="en-GB" smtClean="0"/>
              <a:t>6</a:t>
            </a:fld>
            <a:endParaRPr lang="en-GB"/>
          </a:p>
        </p:txBody>
      </p:sp>
    </p:spTree>
    <p:extLst>
      <p:ext uri="{BB962C8B-B14F-4D97-AF65-F5344CB8AC3E}">
        <p14:creationId xmlns:p14="http://schemas.microsoft.com/office/powerpoint/2010/main" val="219307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overarching principles that apply to any hearing’s decision including a decision to include an MRC in the order are on the slide.  </a:t>
            </a:r>
          </a:p>
          <a:p>
            <a:endParaRPr lang="en-GB" dirty="0"/>
          </a:p>
          <a:p>
            <a:r>
              <a:rPr lang="en-GB" dirty="0" smtClean="0"/>
              <a:t>Most important, safeguarding and promoting child’s welfare is paramount.  But where the hearing considers that it is necessary to make a decision  for the purpose of protecting members of the public from serious harm, safeguarding and promoting the welfare of the child is still a primary consideration.  So still an important factor but not the paramount consideration.</a:t>
            </a:r>
          </a:p>
          <a:p>
            <a:endParaRPr lang="en-GB" dirty="0"/>
          </a:p>
          <a:p>
            <a:r>
              <a:rPr lang="en-GB" dirty="0" smtClean="0"/>
              <a:t>Have regard to views expressed.</a:t>
            </a:r>
          </a:p>
          <a:p>
            <a:endParaRPr lang="en-GB" dirty="0"/>
          </a:p>
          <a:p>
            <a:r>
              <a:rPr lang="en-GB" dirty="0" smtClean="0"/>
              <a:t>Not make an order or include a measure in an order unless it is better for the child to do so than not.  That is often referred to as the min intervention or no order principle.  It is in line with </a:t>
            </a:r>
            <a:r>
              <a:rPr lang="en-GB" dirty="0" err="1" smtClean="0"/>
              <a:t>HR</a:t>
            </a:r>
            <a:r>
              <a:rPr lang="en-GB" dirty="0" smtClean="0"/>
              <a:t> rights law, right to respect for privacy family life. Any intervention must be proportionate, and there must be relevant and sufficient reasons for intervening. </a:t>
            </a:r>
          </a:p>
          <a:p>
            <a:endParaRPr lang="en-GB" dirty="0"/>
          </a:p>
          <a:p>
            <a:r>
              <a:rPr lang="en-GB" dirty="0" smtClean="0"/>
              <a:t>All </a:t>
            </a:r>
            <a:r>
              <a:rPr lang="en-GB" dirty="0"/>
              <a:t>3 principles reflect international standards in the UN Convention on the Rights of the Child – although unique system – principles consistent with other places</a:t>
            </a:r>
          </a:p>
          <a:p>
            <a:endParaRPr lang="en-GB" dirty="0"/>
          </a:p>
        </p:txBody>
      </p:sp>
      <p:sp>
        <p:nvSpPr>
          <p:cNvPr id="4" name="Slide Number Placeholder 3"/>
          <p:cNvSpPr>
            <a:spLocks noGrp="1"/>
          </p:cNvSpPr>
          <p:nvPr>
            <p:ph type="sldNum" sz="quarter" idx="10"/>
          </p:nvPr>
        </p:nvSpPr>
        <p:spPr/>
        <p:txBody>
          <a:bodyPr/>
          <a:lstStyle/>
          <a:p>
            <a:fld id="{B6094CB9-8EFC-4197-B1F4-D28F63499BCD}" type="slidenum">
              <a:rPr lang="en-GB" smtClean="0"/>
              <a:t>7</a:t>
            </a:fld>
            <a:endParaRPr lang="en-GB"/>
          </a:p>
        </p:txBody>
      </p:sp>
    </p:spTree>
    <p:extLst>
      <p:ext uri="{BB962C8B-B14F-4D97-AF65-F5344CB8AC3E}">
        <p14:creationId xmlns:p14="http://schemas.microsoft.com/office/powerpoint/2010/main" val="2193074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Turning to </a:t>
            </a:r>
            <a:r>
              <a:rPr lang="en-GB" dirty="0" err="1" smtClean="0"/>
              <a:t>MRCs</a:t>
            </a:r>
            <a:r>
              <a:rPr lang="en-GB" dirty="0" smtClean="0"/>
              <a:t> specifically,</a:t>
            </a:r>
            <a:r>
              <a:rPr lang="en-GB" baseline="0" dirty="0" smtClean="0"/>
              <a:t> the provisions are contained both within the Children’s Hearings (Scotland) Act 2011 and specific regulations, namely as slide. </a:t>
            </a:r>
            <a:endParaRPr lang="en-GB" dirty="0"/>
          </a:p>
        </p:txBody>
      </p:sp>
      <p:sp>
        <p:nvSpPr>
          <p:cNvPr id="4" name="Slide Number Placeholder 3"/>
          <p:cNvSpPr>
            <a:spLocks noGrp="1"/>
          </p:cNvSpPr>
          <p:nvPr>
            <p:ph type="sldNum" sz="quarter" idx="10"/>
          </p:nvPr>
        </p:nvSpPr>
        <p:spPr/>
        <p:txBody>
          <a:bodyPr/>
          <a:lstStyle/>
          <a:p>
            <a:fld id="{B6094CB9-8EFC-4197-B1F4-D28F63499BCD}" type="slidenum">
              <a:rPr lang="en-GB" smtClean="0"/>
              <a:t>8</a:t>
            </a:fld>
            <a:endParaRPr lang="en-GB"/>
          </a:p>
        </p:txBody>
      </p:sp>
    </p:spTree>
    <p:extLst>
      <p:ext uri="{BB962C8B-B14F-4D97-AF65-F5344CB8AC3E}">
        <p14:creationId xmlns:p14="http://schemas.microsoft.com/office/powerpoint/2010/main" val="2193074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addition to general overarching principles, the hearing cannot make an MRC unless satisfied that these specific criteria apply.</a:t>
            </a:r>
          </a:p>
          <a:p>
            <a:endParaRPr lang="en-GB" dirty="0" smtClean="0"/>
          </a:p>
        </p:txBody>
      </p:sp>
      <p:sp>
        <p:nvSpPr>
          <p:cNvPr id="4" name="Slide Number Placeholder 3"/>
          <p:cNvSpPr>
            <a:spLocks noGrp="1"/>
          </p:cNvSpPr>
          <p:nvPr>
            <p:ph type="sldNum" sz="quarter" idx="10"/>
          </p:nvPr>
        </p:nvSpPr>
        <p:spPr/>
        <p:txBody>
          <a:bodyPr/>
          <a:lstStyle/>
          <a:p>
            <a:fld id="{B6094CB9-8EFC-4197-B1F4-D28F63499BCD}" type="slidenum">
              <a:rPr lang="en-GB" smtClean="0"/>
              <a:t>9</a:t>
            </a:fld>
            <a:endParaRPr lang="en-GB"/>
          </a:p>
        </p:txBody>
      </p:sp>
    </p:spTree>
    <p:extLst>
      <p:ext uri="{BB962C8B-B14F-4D97-AF65-F5344CB8AC3E}">
        <p14:creationId xmlns:p14="http://schemas.microsoft.com/office/powerpoint/2010/main" val="219307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Untitled-1"/>
          <p:cNvPicPr preferRelativeResize="0">
            <a:picLocks noChangeArrowheads="1"/>
          </p:cNvPicPr>
          <p:nvPr userDrawn="1"/>
        </p:nvPicPr>
        <p:blipFill>
          <a:blip r:embed="rId4"/>
          <a:srcRect/>
          <a:stretch>
            <a:fillRect/>
          </a:stretch>
        </p:blipFill>
        <p:spPr bwMode="auto">
          <a:xfrm>
            <a:off x="-71438" y="6742113"/>
            <a:ext cx="9251951" cy="115887"/>
          </a:xfrm>
          <a:prstGeom prst="rect">
            <a:avLst/>
          </a:prstGeom>
          <a:noFill/>
          <a:ln w="9525">
            <a:noFill/>
            <a:miter lim="800000"/>
            <a:headEnd/>
            <a:tailEnd/>
          </a:ln>
        </p:spPr>
      </p:pic>
      <p:pic>
        <p:nvPicPr>
          <p:cNvPr id="1027" name="Picture 15" descr="FN0270701-IMG03"/>
          <p:cNvPicPr>
            <a:picLocks noChangeAspect="1" noChangeArrowheads="1"/>
          </p:cNvPicPr>
          <p:nvPr userDrawn="1"/>
        </p:nvPicPr>
        <p:blipFill>
          <a:blip r:embed="rId5"/>
          <a:srcRect r="9761" b="12404"/>
          <a:stretch>
            <a:fillRect/>
          </a:stretch>
        </p:blipFill>
        <p:spPr bwMode="auto">
          <a:xfrm>
            <a:off x="5849938" y="4305300"/>
            <a:ext cx="3294062" cy="2438400"/>
          </a:xfrm>
          <a:prstGeom prst="rect">
            <a:avLst/>
          </a:prstGeom>
          <a:noFill/>
          <a:ln w="9525" algn="in">
            <a:noFill/>
            <a:miter lim="800000"/>
            <a:headEnd/>
            <a:tailEnd/>
          </a:ln>
        </p:spPr>
      </p:pic>
      <p:sp>
        <p:nvSpPr>
          <p:cNvPr id="1028" name="Text Box 20"/>
          <p:cNvSpPr txBox="1">
            <a:spLocks noChangeArrowheads="1"/>
          </p:cNvSpPr>
          <p:nvPr userDrawn="1"/>
        </p:nvSpPr>
        <p:spPr bwMode="auto">
          <a:xfrm>
            <a:off x="7924800" y="6286500"/>
            <a:ext cx="1117600" cy="228600"/>
          </a:xfrm>
          <a:prstGeom prst="rect">
            <a:avLst/>
          </a:prstGeom>
          <a:noFill/>
          <a:ln w="9525">
            <a:noFill/>
            <a:miter lim="800000"/>
            <a:headEnd/>
            <a:tailEnd/>
          </a:ln>
        </p:spPr>
        <p:txBody>
          <a:bodyPr wrap="none">
            <a:spAutoFit/>
          </a:bodyPr>
          <a:lstStyle/>
          <a:p>
            <a:pPr algn="ctr">
              <a:defRPr/>
            </a:pPr>
            <a:r>
              <a:rPr lang="en-GB" sz="900" b="1">
                <a:solidFill>
                  <a:srgbClr val="3B91C1"/>
                </a:solidFill>
                <a:cs typeface="Arial" charset="0"/>
              </a:rPr>
              <a:t>www.scra.gov.uk</a:t>
            </a:r>
          </a:p>
        </p:txBody>
      </p:sp>
      <p:pic>
        <p:nvPicPr>
          <p:cNvPr id="1029" name="Picture 21" descr="SCR logo3"/>
          <p:cNvPicPr preferRelativeResize="0">
            <a:picLocks noChangeAspect="1" noChangeArrowheads="1"/>
          </p:cNvPicPr>
          <p:nvPr userDrawn="1"/>
        </p:nvPicPr>
        <p:blipFill>
          <a:blip r:embed="rId6">
            <a:clrChange>
              <a:clrFrom>
                <a:srgbClr val="FDFDFD"/>
              </a:clrFrom>
              <a:clrTo>
                <a:srgbClr val="FDFDFD">
                  <a:alpha val="0"/>
                </a:srgbClr>
              </a:clrTo>
            </a:clrChange>
          </a:blip>
          <a:srcRect/>
          <a:stretch>
            <a:fillRect/>
          </a:stretch>
        </p:blipFill>
        <p:spPr bwMode="auto">
          <a:xfrm>
            <a:off x="7924800" y="5715000"/>
            <a:ext cx="1143000"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6" r:id="rId2"/>
  </p:sldLayoutIdLst>
  <p:txStyles>
    <p:titleStyle>
      <a:lvl1pPr algn="l" rtl="0" eaLnBrk="0" fontAlgn="base" hangingPunct="0">
        <a:spcBef>
          <a:spcPct val="0"/>
        </a:spcBef>
        <a:spcAft>
          <a:spcPct val="0"/>
        </a:spcAft>
        <a:defRPr sz="3600" kern="1200">
          <a:solidFill>
            <a:srgbClr val="5F6A6E"/>
          </a:solidFill>
          <a:latin typeface="+mj-lt"/>
          <a:ea typeface="+mj-ea"/>
          <a:cs typeface="+mj-cs"/>
        </a:defRPr>
      </a:lvl1pPr>
      <a:lvl2pPr algn="l" rtl="0" eaLnBrk="0" fontAlgn="base" hangingPunct="0">
        <a:spcBef>
          <a:spcPct val="0"/>
        </a:spcBef>
        <a:spcAft>
          <a:spcPct val="0"/>
        </a:spcAft>
        <a:defRPr sz="3600">
          <a:solidFill>
            <a:srgbClr val="5F6A6E"/>
          </a:solidFill>
          <a:latin typeface="Arial" charset="0"/>
        </a:defRPr>
      </a:lvl2pPr>
      <a:lvl3pPr algn="l" rtl="0" eaLnBrk="0" fontAlgn="base" hangingPunct="0">
        <a:spcBef>
          <a:spcPct val="0"/>
        </a:spcBef>
        <a:spcAft>
          <a:spcPct val="0"/>
        </a:spcAft>
        <a:defRPr sz="3600">
          <a:solidFill>
            <a:srgbClr val="5F6A6E"/>
          </a:solidFill>
          <a:latin typeface="Arial" charset="0"/>
        </a:defRPr>
      </a:lvl3pPr>
      <a:lvl4pPr algn="l" rtl="0" eaLnBrk="0" fontAlgn="base" hangingPunct="0">
        <a:spcBef>
          <a:spcPct val="0"/>
        </a:spcBef>
        <a:spcAft>
          <a:spcPct val="0"/>
        </a:spcAft>
        <a:defRPr sz="3600">
          <a:solidFill>
            <a:srgbClr val="5F6A6E"/>
          </a:solidFill>
          <a:latin typeface="Arial" charset="0"/>
        </a:defRPr>
      </a:lvl4pPr>
      <a:lvl5pPr algn="l" rtl="0" eaLnBrk="0" fontAlgn="base" hangingPunct="0">
        <a:spcBef>
          <a:spcPct val="0"/>
        </a:spcBef>
        <a:spcAft>
          <a:spcPct val="0"/>
        </a:spcAft>
        <a:defRPr sz="3600">
          <a:solidFill>
            <a:srgbClr val="5F6A6E"/>
          </a:solidFill>
          <a:latin typeface="Arial" charset="0"/>
        </a:defRPr>
      </a:lvl5pPr>
      <a:lvl6pPr marL="457200" algn="l" rtl="0" fontAlgn="base">
        <a:spcBef>
          <a:spcPct val="0"/>
        </a:spcBef>
        <a:spcAft>
          <a:spcPct val="0"/>
        </a:spcAft>
        <a:defRPr sz="3600">
          <a:solidFill>
            <a:srgbClr val="5F6A6E"/>
          </a:solidFill>
          <a:latin typeface="Arial" charset="0"/>
        </a:defRPr>
      </a:lvl6pPr>
      <a:lvl7pPr marL="914400" algn="l" rtl="0" fontAlgn="base">
        <a:spcBef>
          <a:spcPct val="0"/>
        </a:spcBef>
        <a:spcAft>
          <a:spcPct val="0"/>
        </a:spcAft>
        <a:defRPr sz="3600">
          <a:solidFill>
            <a:srgbClr val="5F6A6E"/>
          </a:solidFill>
          <a:latin typeface="Arial" charset="0"/>
        </a:defRPr>
      </a:lvl7pPr>
      <a:lvl8pPr marL="1371600" algn="l" rtl="0" fontAlgn="base">
        <a:spcBef>
          <a:spcPct val="0"/>
        </a:spcBef>
        <a:spcAft>
          <a:spcPct val="0"/>
        </a:spcAft>
        <a:defRPr sz="3600">
          <a:solidFill>
            <a:srgbClr val="5F6A6E"/>
          </a:solidFill>
          <a:latin typeface="Arial" charset="0"/>
        </a:defRPr>
      </a:lvl8pPr>
      <a:lvl9pPr marL="1828800" algn="l" rtl="0" fontAlgn="base">
        <a:spcBef>
          <a:spcPct val="0"/>
        </a:spcBef>
        <a:spcAft>
          <a:spcPct val="0"/>
        </a:spcAft>
        <a:defRPr sz="3600">
          <a:solidFill>
            <a:srgbClr val="5F6A6E"/>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3.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9" descr="Untitled-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2" name="Rectangle 3"/>
          <p:cNvSpPr>
            <a:spLocks noChangeArrowheads="1"/>
          </p:cNvSpPr>
          <p:nvPr/>
        </p:nvSpPr>
        <p:spPr bwMode="auto">
          <a:xfrm>
            <a:off x="0" y="0"/>
            <a:ext cx="9144000" cy="6858000"/>
          </a:xfrm>
          <a:prstGeom prst="rect">
            <a:avLst/>
          </a:prstGeom>
          <a:solidFill>
            <a:srgbClr val="3B91C1">
              <a:alpha val="30196"/>
            </a:srgbClr>
          </a:solidFill>
          <a:ln w="9525">
            <a:solidFill>
              <a:schemeClr val="tx1"/>
            </a:solidFill>
            <a:miter lim="800000"/>
            <a:headEnd/>
            <a:tailEnd/>
          </a:ln>
        </p:spPr>
        <p:txBody>
          <a:bodyPr wrap="none" anchor="ctr"/>
          <a:lstStyle/>
          <a:p>
            <a:pPr algn="ctr"/>
            <a:endParaRPr lang="en-GB">
              <a:solidFill>
                <a:srgbClr val="3B91C1"/>
              </a:solidFill>
            </a:endParaRPr>
          </a:p>
        </p:txBody>
      </p:sp>
      <p:pic>
        <p:nvPicPr>
          <p:cNvPr id="5123" name="Picture 15" descr="FN0270701-IMG03"/>
          <p:cNvPicPr>
            <a:picLocks noChangeAspect="1" noChangeArrowheads="1"/>
          </p:cNvPicPr>
          <p:nvPr/>
        </p:nvPicPr>
        <p:blipFill>
          <a:blip r:embed="rId4"/>
          <a:srcRect r="9761" b="12404"/>
          <a:stretch>
            <a:fillRect/>
          </a:stretch>
        </p:blipFill>
        <p:spPr bwMode="auto">
          <a:xfrm>
            <a:off x="3733800" y="2852738"/>
            <a:ext cx="5410200" cy="4005262"/>
          </a:xfrm>
          <a:prstGeom prst="rect">
            <a:avLst/>
          </a:prstGeom>
          <a:noFill/>
          <a:ln w="9525" algn="in">
            <a:noFill/>
            <a:miter lim="800000"/>
            <a:headEnd/>
            <a:tailEnd/>
          </a:ln>
        </p:spPr>
      </p:pic>
      <p:sp>
        <p:nvSpPr>
          <p:cNvPr id="5124" name="Text Box 30"/>
          <p:cNvSpPr txBox="1">
            <a:spLocks noChangeArrowheads="1"/>
          </p:cNvSpPr>
          <p:nvPr/>
        </p:nvSpPr>
        <p:spPr bwMode="auto">
          <a:xfrm>
            <a:off x="304800" y="381000"/>
            <a:ext cx="6629400" cy="2739211"/>
          </a:xfrm>
          <a:prstGeom prst="rect">
            <a:avLst/>
          </a:prstGeom>
          <a:noFill/>
          <a:ln w="9525">
            <a:noFill/>
            <a:miter lim="800000"/>
            <a:headEnd/>
            <a:tailEnd/>
          </a:ln>
        </p:spPr>
        <p:txBody>
          <a:bodyPr>
            <a:spAutoFit/>
          </a:bodyPr>
          <a:lstStyle/>
          <a:p>
            <a:r>
              <a:rPr lang="en-GB" sz="3200" b="1" dirty="0">
                <a:solidFill>
                  <a:schemeClr val="bg1"/>
                </a:solidFill>
                <a:latin typeface="Calibri" pitchFamily="34" charset="0"/>
              </a:rPr>
              <a:t>Presentation Title</a:t>
            </a:r>
            <a:r>
              <a:rPr lang="en-GB" sz="3200" b="1" dirty="0" smtClean="0">
                <a:solidFill>
                  <a:schemeClr val="bg1"/>
                </a:solidFill>
                <a:latin typeface="Calibri" pitchFamily="34" charset="0"/>
              </a:rPr>
              <a:t>:  Children’s Hearings and </a:t>
            </a:r>
            <a:r>
              <a:rPr lang="en-GB" sz="3200" b="1" dirty="0" err="1" smtClean="0">
                <a:solidFill>
                  <a:schemeClr val="bg1"/>
                </a:solidFill>
                <a:latin typeface="Calibri" pitchFamily="34" charset="0"/>
              </a:rPr>
              <a:t>MRCs</a:t>
            </a:r>
            <a:endParaRPr lang="en-GB" sz="3200" b="1" dirty="0">
              <a:solidFill>
                <a:schemeClr val="bg1"/>
              </a:solidFill>
              <a:latin typeface="Calibri" pitchFamily="34" charset="0"/>
            </a:endParaRPr>
          </a:p>
          <a:p>
            <a:endParaRPr lang="en-GB" sz="2400" b="1" dirty="0">
              <a:solidFill>
                <a:schemeClr val="bg1"/>
              </a:solidFill>
              <a:latin typeface="Calibri" pitchFamily="34" charset="0"/>
            </a:endParaRPr>
          </a:p>
          <a:p>
            <a:r>
              <a:rPr lang="en-GB" sz="2400" b="1" dirty="0">
                <a:solidFill>
                  <a:schemeClr val="bg1"/>
                </a:solidFill>
                <a:latin typeface="Calibri" pitchFamily="34" charset="0"/>
              </a:rPr>
              <a:t>Date</a:t>
            </a:r>
            <a:r>
              <a:rPr lang="en-GB" sz="2400" b="1" dirty="0" smtClean="0">
                <a:solidFill>
                  <a:schemeClr val="bg1"/>
                </a:solidFill>
                <a:latin typeface="Calibri" pitchFamily="34" charset="0"/>
              </a:rPr>
              <a:t>:  26 May 2015</a:t>
            </a:r>
            <a:endParaRPr lang="en-GB" sz="2400" b="1" dirty="0">
              <a:solidFill>
                <a:schemeClr val="bg1"/>
              </a:solidFill>
              <a:latin typeface="Calibri" pitchFamily="34" charset="0"/>
            </a:endParaRPr>
          </a:p>
          <a:p>
            <a:endParaRPr lang="en-GB" sz="2400" b="1" dirty="0">
              <a:solidFill>
                <a:schemeClr val="bg1"/>
              </a:solidFill>
              <a:latin typeface="Calibri" pitchFamily="34" charset="0"/>
            </a:endParaRPr>
          </a:p>
          <a:p>
            <a:pPr>
              <a:spcBef>
                <a:spcPct val="50000"/>
              </a:spcBef>
            </a:pPr>
            <a:endParaRPr lang="en-GB" sz="2400" b="1" dirty="0">
              <a:solidFill>
                <a:schemeClr val="bg1"/>
              </a:solidFill>
              <a:latin typeface="Waiting for the Sunrise" pitchFamily="2" charset="0"/>
            </a:endParaRPr>
          </a:p>
        </p:txBody>
      </p:sp>
      <p:sp>
        <p:nvSpPr>
          <p:cNvPr id="5125" name="Text Box 20"/>
          <p:cNvSpPr txBox="1">
            <a:spLocks noChangeArrowheads="1"/>
          </p:cNvSpPr>
          <p:nvPr/>
        </p:nvSpPr>
        <p:spPr bwMode="auto">
          <a:xfrm>
            <a:off x="7620000" y="6324600"/>
            <a:ext cx="1117600" cy="228600"/>
          </a:xfrm>
          <a:prstGeom prst="rect">
            <a:avLst/>
          </a:prstGeom>
          <a:noFill/>
          <a:ln w="9525">
            <a:noFill/>
            <a:miter lim="800000"/>
            <a:headEnd/>
            <a:tailEnd/>
          </a:ln>
        </p:spPr>
        <p:txBody>
          <a:bodyPr wrap="none">
            <a:spAutoFit/>
          </a:bodyPr>
          <a:lstStyle/>
          <a:p>
            <a:pPr algn="ctr"/>
            <a:r>
              <a:rPr lang="en-GB" sz="900" b="1">
                <a:solidFill>
                  <a:srgbClr val="3B91C1"/>
                </a:solidFill>
                <a:cs typeface="Arial" charset="0"/>
              </a:rPr>
              <a:t>www.scra.gov.uk</a:t>
            </a:r>
          </a:p>
        </p:txBody>
      </p:sp>
      <p:pic>
        <p:nvPicPr>
          <p:cNvPr id="5126" name="Picture 21" descr="SCR logo3"/>
          <p:cNvPicPr preferRelativeResize="0">
            <a:picLocks noChangeAspect="1" noChangeArrowheads="1"/>
          </p:cNvPicPr>
          <p:nvPr/>
        </p:nvPicPr>
        <p:blipFill>
          <a:blip r:embed="rId5">
            <a:clrChange>
              <a:clrFrom>
                <a:srgbClr val="FDFDFD"/>
              </a:clrFrom>
              <a:clrTo>
                <a:srgbClr val="FDFDFD">
                  <a:alpha val="0"/>
                </a:srgbClr>
              </a:clrTo>
            </a:clrChange>
          </a:blip>
          <a:srcRect/>
          <a:stretch>
            <a:fillRect/>
          </a:stretch>
        </p:blipFill>
        <p:spPr bwMode="auto">
          <a:xfrm>
            <a:off x="7467600" y="5562600"/>
            <a:ext cx="1382713" cy="649288"/>
          </a:xfrm>
          <a:prstGeom prst="rect">
            <a:avLst/>
          </a:prstGeom>
          <a:noFill/>
          <a:ln w="9525">
            <a:noFill/>
            <a:miter lim="800000"/>
            <a:headEnd/>
            <a:tailEnd/>
          </a:ln>
        </p:spPr>
      </p:pic>
      <p:pic>
        <p:nvPicPr>
          <p:cNvPr id="5127" name="Picture 7" descr="Untitled-1"/>
          <p:cNvPicPr preferRelativeResize="0">
            <a:picLocks noChangeArrowheads="1"/>
          </p:cNvPicPr>
          <p:nvPr/>
        </p:nvPicPr>
        <p:blipFill>
          <a:blip r:embed="rId6"/>
          <a:srcRect/>
          <a:stretch>
            <a:fillRect/>
          </a:stretch>
        </p:blipFill>
        <p:spPr bwMode="auto">
          <a:xfrm>
            <a:off x="-71438" y="6742113"/>
            <a:ext cx="9251951" cy="1158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Good practice before making MRC</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smtClean="0">
                <a:solidFill>
                  <a:srgbClr val="3B91C1"/>
                </a:solidFill>
                <a:latin typeface="Calibri" pitchFamily="34" charset="0"/>
              </a:rPr>
              <a:t>Child’s Plan</a:t>
            </a:r>
          </a:p>
          <a:p>
            <a:pPr marL="6350" indent="-6350">
              <a:spcBef>
                <a:spcPct val="20000"/>
              </a:spcBef>
              <a:buFont typeface="Webdings" pitchFamily="18" charset="2"/>
              <a:buChar char="&lt;"/>
            </a:pPr>
            <a:r>
              <a:rPr lang="en-GB" sz="2800" b="1" dirty="0" smtClean="0">
                <a:solidFill>
                  <a:srgbClr val="3B91C1"/>
                </a:solidFill>
                <a:latin typeface="Calibri" pitchFamily="34" charset="0"/>
              </a:rPr>
              <a:t>Guidance</a:t>
            </a:r>
          </a:p>
          <a:p>
            <a:pPr>
              <a:spcBef>
                <a:spcPct val="20000"/>
              </a:spcBef>
            </a:pPr>
            <a:endParaRPr lang="en-GB" sz="2800" b="1" dirty="0" smtClean="0">
              <a:solidFill>
                <a:srgbClr val="3B91C1"/>
              </a:solidFill>
              <a:latin typeface="Calibri" pitchFamily="34" charset="0"/>
            </a:endParaRPr>
          </a:p>
        </p:txBody>
      </p:sp>
    </p:spTree>
    <p:extLst>
      <p:ext uri="{BB962C8B-B14F-4D97-AF65-F5344CB8AC3E}">
        <p14:creationId xmlns:p14="http://schemas.microsoft.com/office/powerpoint/2010/main" val="1437153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Legal representation</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smtClean="0">
                <a:solidFill>
                  <a:srgbClr val="3B91C1"/>
                </a:solidFill>
                <a:latin typeface="Calibri" pitchFamily="34" charset="0"/>
              </a:rPr>
              <a:t>Duty solicitor only if hearing considering secure accommodation authorisation</a:t>
            </a:r>
          </a:p>
          <a:p>
            <a:pPr marL="6350" indent="-6350">
              <a:spcBef>
                <a:spcPct val="20000"/>
              </a:spcBef>
              <a:buFont typeface="Webdings" pitchFamily="18" charset="2"/>
              <a:buChar char="&lt;"/>
            </a:pPr>
            <a:r>
              <a:rPr lang="en-GB" sz="2800" b="1" dirty="0" smtClean="0">
                <a:solidFill>
                  <a:srgbClr val="3B91C1"/>
                </a:solidFill>
                <a:latin typeface="Calibri" pitchFamily="34" charset="0"/>
              </a:rPr>
              <a:t>Hearing can determine that child needs solicitor for effective participation, and that child unlikely to arrange</a:t>
            </a:r>
          </a:p>
          <a:p>
            <a:pPr marL="6350" indent="-6350">
              <a:spcBef>
                <a:spcPct val="20000"/>
              </a:spcBef>
              <a:buFont typeface="Webdings" pitchFamily="18" charset="2"/>
              <a:buChar char="&lt;"/>
            </a:pPr>
            <a:r>
              <a:rPr lang="en-GB" sz="2800" b="1" dirty="0" smtClean="0">
                <a:solidFill>
                  <a:srgbClr val="3B91C1"/>
                </a:solidFill>
                <a:latin typeface="Calibri" pitchFamily="34" charset="0"/>
              </a:rPr>
              <a:t>Starts a process of getting a solicitor to contact child – normal client/solicitor </a:t>
            </a:r>
          </a:p>
          <a:p>
            <a:pPr>
              <a:spcBef>
                <a:spcPct val="20000"/>
              </a:spcBef>
            </a:pPr>
            <a:endParaRPr lang="en-GB" sz="2800" b="1" dirty="0" smtClean="0">
              <a:solidFill>
                <a:srgbClr val="3B91C1"/>
              </a:solidFill>
              <a:latin typeface="Calibri" pitchFamily="34" charset="0"/>
            </a:endParaRPr>
          </a:p>
        </p:txBody>
      </p:sp>
    </p:spTree>
    <p:extLst>
      <p:ext uri="{BB962C8B-B14F-4D97-AF65-F5344CB8AC3E}">
        <p14:creationId xmlns:p14="http://schemas.microsoft.com/office/powerpoint/2010/main" val="2007052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Requirements for valid MRC</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smtClean="0">
                <a:solidFill>
                  <a:srgbClr val="3B91C1"/>
                </a:solidFill>
                <a:latin typeface="Calibri" pitchFamily="34" charset="0"/>
              </a:rPr>
              <a:t>Mandatory restrictions </a:t>
            </a:r>
          </a:p>
          <a:p>
            <a:pPr marL="6350" indent="-6350">
              <a:spcBef>
                <a:spcPct val="20000"/>
              </a:spcBef>
              <a:buFont typeface="Webdings" pitchFamily="18" charset="2"/>
              <a:buChar char="&lt;"/>
            </a:pPr>
            <a:r>
              <a:rPr lang="en-GB" sz="2800" b="1" dirty="0" smtClean="0">
                <a:solidFill>
                  <a:srgbClr val="3B91C1"/>
                </a:solidFill>
                <a:latin typeface="Calibri" pitchFamily="34" charset="0"/>
              </a:rPr>
              <a:t>Period for which MRC to have effect (not exceeding 6 months)</a:t>
            </a:r>
          </a:p>
          <a:p>
            <a:pPr marL="6350" indent="-6350">
              <a:spcBef>
                <a:spcPct val="20000"/>
              </a:spcBef>
              <a:buFont typeface="Webdings" pitchFamily="18" charset="2"/>
              <a:buChar char="&lt;"/>
            </a:pPr>
            <a:r>
              <a:rPr lang="en-GB" sz="2800" b="1" dirty="0" smtClean="0">
                <a:solidFill>
                  <a:srgbClr val="3B91C1"/>
                </a:solidFill>
                <a:latin typeface="Calibri" pitchFamily="34" charset="0"/>
              </a:rPr>
              <a:t>Hearing must set review date</a:t>
            </a:r>
          </a:p>
          <a:p>
            <a:pPr>
              <a:spcBef>
                <a:spcPct val="20000"/>
              </a:spcBef>
            </a:pPr>
            <a:endParaRPr lang="en-GB" sz="2800" b="1" dirty="0">
              <a:solidFill>
                <a:srgbClr val="3B91C1"/>
              </a:solidFill>
              <a:latin typeface="Calibri" pitchFamily="34" charset="0"/>
            </a:endParaRPr>
          </a:p>
        </p:txBody>
      </p:sp>
    </p:spTree>
    <p:extLst>
      <p:ext uri="{BB962C8B-B14F-4D97-AF65-F5344CB8AC3E}">
        <p14:creationId xmlns:p14="http://schemas.microsoft.com/office/powerpoint/2010/main" val="3516604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Mandatory restrictions</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smtClean="0">
                <a:solidFill>
                  <a:srgbClr val="3B91C1"/>
                </a:solidFill>
                <a:latin typeface="Calibri" pitchFamily="34" charset="0"/>
              </a:rPr>
              <a:t>Place child required to reside</a:t>
            </a:r>
          </a:p>
          <a:p>
            <a:pPr marL="6350" indent="-6350">
              <a:spcBef>
                <a:spcPct val="20000"/>
              </a:spcBef>
              <a:buFont typeface="Webdings" pitchFamily="18" charset="2"/>
              <a:buChar char="&lt;"/>
            </a:pPr>
            <a:r>
              <a:rPr lang="en-GB" sz="2800" b="1" dirty="0" smtClean="0">
                <a:solidFill>
                  <a:srgbClr val="3B91C1"/>
                </a:solidFill>
                <a:latin typeface="Calibri" pitchFamily="34" charset="0"/>
              </a:rPr>
              <a:t>Days of the week and periods required to remain there</a:t>
            </a:r>
          </a:p>
          <a:p>
            <a:pPr marL="6350" indent="-6350">
              <a:spcBef>
                <a:spcPct val="20000"/>
              </a:spcBef>
              <a:buFont typeface="Webdings" pitchFamily="18" charset="2"/>
              <a:buChar char="&lt;"/>
            </a:pPr>
            <a:r>
              <a:rPr lang="en-GB" sz="2800" b="1" dirty="0" smtClean="0">
                <a:solidFill>
                  <a:srgbClr val="3B91C1"/>
                </a:solidFill>
                <a:latin typeface="Calibri" pitchFamily="34" charset="0"/>
              </a:rPr>
              <a:t>Statement re radio and electronic monitoring per regulations</a:t>
            </a:r>
          </a:p>
          <a:p>
            <a:pPr marL="6350" indent="-6350">
              <a:spcBef>
                <a:spcPct val="20000"/>
              </a:spcBef>
              <a:buFont typeface="Webdings" pitchFamily="18" charset="2"/>
              <a:buChar char="&lt;"/>
            </a:pPr>
            <a:r>
              <a:rPr lang="en-GB" sz="2800" b="1" dirty="0" smtClean="0">
                <a:solidFill>
                  <a:srgbClr val="3B91C1"/>
                </a:solidFill>
                <a:latin typeface="Calibri" pitchFamily="34" charset="0"/>
              </a:rPr>
              <a:t>Named person for monitoring compliance</a:t>
            </a:r>
          </a:p>
          <a:p>
            <a:pPr marL="6350" indent="-6350">
              <a:spcBef>
                <a:spcPct val="20000"/>
              </a:spcBef>
              <a:buFont typeface="Webdings" pitchFamily="18" charset="2"/>
              <a:buChar char="&lt;"/>
            </a:pPr>
            <a:r>
              <a:rPr lang="en-GB" sz="2800" b="1" dirty="0" smtClean="0">
                <a:solidFill>
                  <a:srgbClr val="3B91C1"/>
                </a:solidFill>
                <a:latin typeface="Calibri" pitchFamily="34" charset="0"/>
              </a:rPr>
              <a:t>Named service for electronic monitoring</a:t>
            </a:r>
          </a:p>
          <a:p>
            <a:pPr>
              <a:spcBef>
                <a:spcPct val="20000"/>
              </a:spcBef>
            </a:pPr>
            <a:endParaRPr lang="en-GB" sz="2800" b="1" dirty="0">
              <a:solidFill>
                <a:srgbClr val="3B91C1"/>
              </a:solidFill>
              <a:latin typeface="Calibri" pitchFamily="34" charset="0"/>
            </a:endParaRPr>
          </a:p>
        </p:txBody>
      </p:sp>
    </p:spTree>
    <p:extLst>
      <p:ext uri="{BB962C8B-B14F-4D97-AF65-F5344CB8AC3E}">
        <p14:creationId xmlns:p14="http://schemas.microsoft.com/office/powerpoint/2010/main" val="2698455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Additional restrictions and monitoring</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smtClean="0">
                <a:solidFill>
                  <a:srgbClr val="3B91C1"/>
                </a:solidFill>
                <a:latin typeface="Calibri" pitchFamily="34" charset="0"/>
              </a:rPr>
              <a:t>Address/location required not to enter</a:t>
            </a:r>
          </a:p>
          <a:p>
            <a:pPr marL="6350" indent="-6350">
              <a:spcBef>
                <a:spcPct val="20000"/>
              </a:spcBef>
              <a:buFont typeface="Webdings" pitchFamily="18" charset="2"/>
              <a:buChar char="&lt;"/>
            </a:pPr>
            <a:r>
              <a:rPr lang="en-GB" sz="2800" b="1" dirty="0" smtClean="0">
                <a:solidFill>
                  <a:srgbClr val="3B91C1"/>
                </a:solidFill>
                <a:latin typeface="Calibri" pitchFamily="34" charset="0"/>
              </a:rPr>
              <a:t>Requirements to allow named person to monitor compliance</a:t>
            </a:r>
          </a:p>
          <a:p>
            <a:pPr marL="6350" indent="-6350">
              <a:spcBef>
                <a:spcPct val="20000"/>
              </a:spcBef>
              <a:buFont typeface="Webdings" pitchFamily="18" charset="2"/>
              <a:buChar char="&lt;"/>
            </a:pPr>
            <a:r>
              <a:rPr lang="en-GB" sz="2800" b="1" dirty="0" smtClean="0">
                <a:solidFill>
                  <a:srgbClr val="3B91C1"/>
                </a:solidFill>
                <a:latin typeface="Calibri" pitchFamily="34" charset="0"/>
              </a:rPr>
              <a:t>Requirement to co-operate with child’s plan</a:t>
            </a:r>
          </a:p>
          <a:p>
            <a:pPr marL="6350" indent="-6350">
              <a:spcBef>
                <a:spcPct val="20000"/>
              </a:spcBef>
              <a:buFont typeface="Webdings" pitchFamily="18" charset="2"/>
              <a:buChar char="&lt;"/>
            </a:pPr>
            <a:r>
              <a:rPr lang="en-GB" sz="2800" b="1" dirty="0" smtClean="0">
                <a:solidFill>
                  <a:srgbClr val="3B91C1"/>
                </a:solidFill>
                <a:latin typeface="Calibri" pitchFamily="34" charset="0"/>
              </a:rPr>
              <a:t>Contingency or planned respite</a:t>
            </a:r>
          </a:p>
          <a:p>
            <a:pPr marL="6350" indent="-6350">
              <a:spcBef>
                <a:spcPct val="20000"/>
              </a:spcBef>
              <a:buFont typeface="Webdings" pitchFamily="18" charset="2"/>
              <a:buChar char="&lt;"/>
            </a:pPr>
            <a:r>
              <a:rPr lang="en-GB" sz="2800" b="1" dirty="0" smtClean="0">
                <a:solidFill>
                  <a:srgbClr val="3B91C1"/>
                </a:solidFill>
                <a:latin typeface="Calibri" pitchFamily="34" charset="0"/>
              </a:rPr>
              <a:t>If not contained in MRC cannot be electronically monitored</a:t>
            </a:r>
          </a:p>
          <a:p>
            <a:pPr marL="6350" indent="-6350">
              <a:spcBef>
                <a:spcPct val="20000"/>
              </a:spcBef>
              <a:buFont typeface="Webdings" pitchFamily="18" charset="2"/>
              <a:buChar char="&lt;"/>
            </a:pPr>
            <a:endParaRPr lang="en-GB" sz="2800" b="1" dirty="0" smtClean="0">
              <a:solidFill>
                <a:srgbClr val="3B91C1"/>
              </a:solidFill>
              <a:latin typeface="Calibri" pitchFamily="34" charset="0"/>
            </a:endParaRPr>
          </a:p>
        </p:txBody>
      </p:sp>
    </p:spTree>
    <p:extLst>
      <p:ext uri="{BB962C8B-B14F-4D97-AF65-F5344CB8AC3E}">
        <p14:creationId xmlns:p14="http://schemas.microsoft.com/office/powerpoint/2010/main" val="2790602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Non-compliance</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smtClean="0">
                <a:solidFill>
                  <a:srgbClr val="3B91C1"/>
                </a:solidFill>
                <a:latin typeface="Calibri" pitchFamily="34" charset="0"/>
              </a:rPr>
              <a:t>“Breach” does not result in automatic referral to hearing </a:t>
            </a:r>
          </a:p>
          <a:p>
            <a:pPr marL="6350" indent="-6350">
              <a:spcBef>
                <a:spcPct val="20000"/>
              </a:spcBef>
              <a:buFont typeface="Webdings" pitchFamily="18" charset="2"/>
              <a:buChar char="&lt;"/>
            </a:pPr>
            <a:r>
              <a:rPr lang="en-GB" sz="2800" b="1" dirty="0" smtClean="0">
                <a:solidFill>
                  <a:srgbClr val="3B91C1"/>
                </a:solidFill>
                <a:latin typeface="Calibri" pitchFamily="34" charset="0"/>
              </a:rPr>
              <a:t>If not complied with, must request a review – will be arranged as soon as possible </a:t>
            </a:r>
          </a:p>
          <a:p>
            <a:pPr marL="6350" indent="-6350">
              <a:spcBef>
                <a:spcPct val="20000"/>
              </a:spcBef>
              <a:buFont typeface="Webdings" pitchFamily="18" charset="2"/>
              <a:buChar char="&lt;"/>
            </a:pPr>
            <a:r>
              <a:rPr lang="en-GB" sz="2800" b="1" dirty="0" smtClean="0">
                <a:solidFill>
                  <a:srgbClr val="3B91C1"/>
                </a:solidFill>
                <a:latin typeface="Calibri" pitchFamily="34" charset="0"/>
              </a:rPr>
              <a:t>7 clear days notice of hearing</a:t>
            </a:r>
          </a:p>
        </p:txBody>
      </p:sp>
    </p:spTree>
    <p:extLst>
      <p:ext uri="{BB962C8B-B14F-4D97-AF65-F5344CB8AC3E}">
        <p14:creationId xmlns:p14="http://schemas.microsoft.com/office/powerpoint/2010/main" val="2790602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Change of circumstances</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a:solidFill>
                  <a:srgbClr val="3B91C1"/>
                </a:solidFill>
                <a:latin typeface="Calibri" pitchFamily="34" charset="0"/>
              </a:rPr>
              <a:t>To monitor contingency/respite placement this must be specified in MRC</a:t>
            </a:r>
          </a:p>
          <a:p>
            <a:pPr marL="6350" indent="-6350">
              <a:spcBef>
                <a:spcPct val="20000"/>
              </a:spcBef>
              <a:buFont typeface="Webdings" pitchFamily="18" charset="2"/>
              <a:buChar char="&lt;"/>
            </a:pPr>
            <a:r>
              <a:rPr lang="en-GB" sz="2800" b="1" dirty="0" smtClean="0">
                <a:solidFill>
                  <a:srgbClr val="3B91C1"/>
                </a:solidFill>
                <a:latin typeface="Calibri" pitchFamily="34" charset="0"/>
              </a:rPr>
              <a:t>Other emergency powers e.g.</a:t>
            </a:r>
          </a:p>
          <a:p>
            <a:pPr marL="463550" lvl="1" indent="-6350">
              <a:spcBef>
                <a:spcPct val="20000"/>
              </a:spcBef>
              <a:buFont typeface="Webdings" pitchFamily="18" charset="2"/>
              <a:buChar char="&lt;"/>
            </a:pPr>
            <a:r>
              <a:rPr lang="en-GB" sz="2800" b="1" dirty="0" smtClean="0">
                <a:solidFill>
                  <a:srgbClr val="3B91C1"/>
                </a:solidFill>
                <a:latin typeface="Calibri" pitchFamily="34" charset="0"/>
              </a:rPr>
              <a:t>Emergency transfer under section 143</a:t>
            </a:r>
          </a:p>
          <a:p>
            <a:pPr marL="463550" lvl="1" indent="-6350">
              <a:spcBef>
                <a:spcPct val="20000"/>
              </a:spcBef>
              <a:buFont typeface="Webdings" pitchFamily="18" charset="2"/>
              <a:buChar char="&lt;"/>
            </a:pPr>
            <a:r>
              <a:rPr lang="en-GB" sz="2800" b="1" dirty="0" smtClean="0">
                <a:solidFill>
                  <a:srgbClr val="3B91C1"/>
                </a:solidFill>
                <a:latin typeface="Calibri" pitchFamily="34" charset="0"/>
              </a:rPr>
              <a:t>Transfer to secure under Secure Accommodation Regulations</a:t>
            </a:r>
          </a:p>
          <a:p>
            <a:pPr marL="463550" lvl="1" indent="-6350">
              <a:spcBef>
                <a:spcPct val="20000"/>
              </a:spcBef>
              <a:buFont typeface="Webdings" pitchFamily="18" charset="2"/>
              <a:buChar char="&lt;"/>
            </a:pPr>
            <a:r>
              <a:rPr lang="en-GB" sz="2800" b="1" dirty="0" err="1" smtClean="0">
                <a:solidFill>
                  <a:srgbClr val="3B91C1"/>
                </a:solidFill>
                <a:latin typeface="Calibri" pitchFamily="34" charset="0"/>
              </a:rPr>
              <a:t>CPO</a:t>
            </a:r>
            <a:endParaRPr lang="en-GB" sz="2800" b="1" dirty="0" smtClean="0">
              <a:solidFill>
                <a:srgbClr val="3B91C1"/>
              </a:solidFill>
              <a:latin typeface="Calibri" pitchFamily="34" charset="0"/>
            </a:endParaRPr>
          </a:p>
        </p:txBody>
      </p:sp>
    </p:spTree>
    <p:extLst>
      <p:ext uri="{BB962C8B-B14F-4D97-AF65-F5344CB8AC3E}">
        <p14:creationId xmlns:p14="http://schemas.microsoft.com/office/powerpoint/2010/main" val="893583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Expectations</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smtClean="0">
                <a:solidFill>
                  <a:srgbClr val="3B91C1"/>
                </a:solidFill>
                <a:latin typeface="Calibri" pitchFamily="34" charset="0"/>
              </a:rPr>
              <a:t>Caveat – must seek own advice</a:t>
            </a:r>
          </a:p>
          <a:p>
            <a:pPr marL="6350" indent="-6350">
              <a:spcBef>
                <a:spcPct val="20000"/>
              </a:spcBef>
              <a:buFont typeface="Webdings" pitchFamily="18" charset="2"/>
              <a:buChar char="&lt;"/>
            </a:pPr>
            <a:r>
              <a:rPr lang="en-GB" sz="2800" b="1" dirty="0" smtClean="0">
                <a:solidFill>
                  <a:srgbClr val="3B91C1"/>
                </a:solidFill>
                <a:latin typeface="Calibri" pitchFamily="34" charset="0"/>
              </a:rPr>
              <a:t>Lead Professional checklist in guidance</a:t>
            </a:r>
          </a:p>
          <a:p>
            <a:pPr marL="6350" indent="-6350">
              <a:spcBef>
                <a:spcPct val="20000"/>
              </a:spcBef>
              <a:buFont typeface="Webdings" pitchFamily="18" charset="2"/>
              <a:buChar char="&lt;"/>
            </a:pPr>
            <a:r>
              <a:rPr lang="en-GB" sz="2800" b="1" dirty="0" smtClean="0">
                <a:solidFill>
                  <a:srgbClr val="3B91C1"/>
                </a:solidFill>
                <a:latin typeface="Calibri" pitchFamily="34" charset="0"/>
              </a:rPr>
              <a:t>Well evidenced and accurate report</a:t>
            </a:r>
          </a:p>
          <a:p>
            <a:pPr marL="6350" indent="-6350">
              <a:spcBef>
                <a:spcPct val="20000"/>
              </a:spcBef>
              <a:buFont typeface="Webdings" pitchFamily="18" charset="2"/>
              <a:buChar char="&lt;"/>
            </a:pPr>
            <a:r>
              <a:rPr lang="en-GB" sz="2800" b="1" dirty="0" smtClean="0">
                <a:solidFill>
                  <a:srgbClr val="3B91C1"/>
                </a:solidFill>
                <a:latin typeface="Calibri" pitchFamily="34" charset="0"/>
              </a:rPr>
              <a:t>Providing relevant and sufficient reasons for all aspects of recommendation</a:t>
            </a:r>
          </a:p>
          <a:p>
            <a:pPr marL="6350" indent="-6350">
              <a:spcBef>
                <a:spcPct val="20000"/>
              </a:spcBef>
              <a:buFont typeface="Webdings" pitchFamily="18" charset="2"/>
              <a:buChar char="&lt;"/>
            </a:pPr>
            <a:r>
              <a:rPr lang="en-GB" sz="2800" b="1" dirty="0" smtClean="0">
                <a:solidFill>
                  <a:srgbClr val="3B91C1"/>
                </a:solidFill>
                <a:latin typeface="Calibri" pitchFamily="34" charset="0"/>
              </a:rPr>
              <a:t>Address MRC criteria specifically</a:t>
            </a:r>
          </a:p>
          <a:p>
            <a:pPr marL="6350" indent="-6350">
              <a:spcBef>
                <a:spcPct val="20000"/>
              </a:spcBef>
              <a:buFont typeface="Webdings" pitchFamily="18" charset="2"/>
              <a:buChar char="&lt;"/>
            </a:pPr>
            <a:r>
              <a:rPr lang="en-GB" sz="2800" b="1" dirty="0" smtClean="0">
                <a:solidFill>
                  <a:srgbClr val="3B91C1"/>
                </a:solidFill>
                <a:latin typeface="Calibri" pitchFamily="34" charset="0"/>
              </a:rPr>
              <a:t>Clear about ideal date for review</a:t>
            </a:r>
          </a:p>
          <a:p>
            <a:pPr marL="6350" indent="-6350">
              <a:spcBef>
                <a:spcPct val="20000"/>
              </a:spcBef>
              <a:buFont typeface="Webdings" pitchFamily="18" charset="2"/>
              <a:buChar char="&lt;"/>
            </a:pPr>
            <a:r>
              <a:rPr lang="en-GB" sz="2800" b="1" dirty="0" smtClean="0">
                <a:solidFill>
                  <a:srgbClr val="3B91C1"/>
                </a:solidFill>
                <a:latin typeface="Calibri" pitchFamily="34" charset="0"/>
              </a:rPr>
              <a:t>Specify measures with high level of detail</a:t>
            </a:r>
          </a:p>
          <a:p>
            <a:pPr marL="6350" indent="-6350">
              <a:spcBef>
                <a:spcPct val="20000"/>
              </a:spcBef>
              <a:buFont typeface="Webdings" pitchFamily="18" charset="2"/>
              <a:buChar char="&lt;"/>
            </a:pPr>
            <a:endParaRPr lang="en-GB" sz="2800" b="1" dirty="0" smtClean="0">
              <a:solidFill>
                <a:srgbClr val="3B91C1"/>
              </a:solidFill>
              <a:latin typeface="Calibri" pitchFamily="34" charset="0"/>
            </a:endParaRPr>
          </a:p>
        </p:txBody>
      </p:sp>
    </p:spTree>
    <p:extLst>
      <p:ext uri="{BB962C8B-B14F-4D97-AF65-F5344CB8AC3E}">
        <p14:creationId xmlns:p14="http://schemas.microsoft.com/office/powerpoint/2010/main" val="827892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6"/>
          <p:cNvSpPr>
            <a:spLocks noChangeArrowheads="1"/>
          </p:cNvSpPr>
          <p:nvPr/>
        </p:nvSpPr>
        <p:spPr bwMode="auto">
          <a:xfrm>
            <a:off x="1676400" y="1143000"/>
            <a:ext cx="8229600" cy="4525963"/>
          </a:xfrm>
          <a:prstGeom prst="rect">
            <a:avLst/>
          </a:prstGeom>
          <a:noFill/>
          <a:ln w="9525">
            <a:noFill/>
            <a:miter lim="800000"/>
            <a:headEnd/>
            <a:tailEnd/>
          </a:ln>
        </p:spPr>
        <p:txBody>
          <a:bodyPr/>
          <a:lstStyle/>
          <a:p>
            <a:pPr marL="342900" indent="-342900">
              <a:spcBef>
                <a:spcPct val="20000"/>
              </a:spcBef>
              <a:buFont typeface="Arial" charset="0"/>
              <a:buNone/>
            </a:pPr>
            <a:endParaRPr lang="en-GB" sz="3200" dirty="0">
              <a:solidFill>
                <a:schemeClr val="tx2"/>
              </a:solidFill>
              <a:latin typeface="Arial Narrow" pitchFamily="34" charset="0"/>
            </a:endParaRPr>
          </a:p>
          <a:p>
            <a:pPr marL="342900" indent="-342900">
              <a:spcBef>
                <a:spcPct val="20000"/>
              </a:spcBef>
              <a:buFont typeface="Arial" charset="0"/>
              <a:buNone/>
            </a:pPr>
            <a:endParaRPr lang="en-GB" sz="3200" dirty="0">
              <a:solidFill>
                <a:schemeClr val="tx2"/>
              </a:solidFill>
              <a:latin typeface="Arial Narrow" pitchFamily="34" charset="0"/>
            </a:endParaRPr>
          </a:p>
          <a:p>
            <a:pPr marL="342900" indent="-342900">
              <a:spcBef>
                <a:spcPct val="20000"/>
              </a:spcBef>
              <a:buFont typeface="Arial" charset="0"/>
              <a:buNone/>
            </a:pPr>
            <a:r>
              <a:rPr lang="en-GB" sz="2800" b="1" dirty="0" smtClean="0">
                <a:solidFill>
                  <a:srgbClr val="3B91C1"/>
                </a:solidFill>
                <a:latin typeface="Calibri" pitchFamily="34" charset="0"/>
              </a:rPr>
              <a:t>Margaret Main</a:t>
            </a:r>
            <a:endParaRPr lang="en-GB" sz="2800" b="1" dirty="0">
              <a:solidFill>
                <a:srgbClr val="3B91C1"/>
              </a:solidFill>
              <a:latin typeface="Calibri" pitchFamily="34" charset="0"/>
            </a:endParaRPr>
          </a:p>
          <a:p>
            <a:pPr marL="342900" indent="-342900">
              <a:spcBef>
                <a:spcPct val="20000"/>
              </a:spcBef>
              <a:buFont typeface="Arial" charset="0"/>
              <a:buNone/>
            </a:pPr>
            <a:r>
              <a:rPr lang="en-GB" sz="2800" b="1" dirty="0" smtClean="0">
                <a:solidFill>
                  <a:srgbClr val="3B91C1"/>
                </a:solidFill>
                <a:latin typeface="Calibri" pitchFamily="34" charset="0"/>
              </a:rPr>
              <a:t>(Practice Reporter, </a:t>
            </a:r>
          </a:p>
          <a:p>
            <a:pPr marL="342900" indent="-342900">
              <a:spcBef>
                <a:spcPct val="20000"/>
              </a:spcBef>
              <a:buFont typeface="Arial" charset="0"/>
              <a:buNone/>
            </a:pPr>
            <a:r>
              <a:rPr lang="en-GB" sz="2800" b="1" dirty="0" smtClean="0">
                <a:solidFill>
                  <a:srgbClr val="3B91C1"/>
                </a:solidFill>
                <a:latin typeface="Calibri" pitchFamily="34" charset="0"/>
              </a:rPr>
              <a:t>Scottish Children’s Reporter Administration)</a:t>
            </a:r>
            <a:endParaRPr lang="en-GB" sz="2800" b="1" dirty="0">
              <a:solidFill>
                <a:srgbClr val="3B91C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Overview </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smtClean="0">
                <a:solidFill>
                  <a:srgbClr val="3B91C1"/>
                </a:solidFill>
                <a:latin typeface="Calibri" pitchFamily="34" charset="0"/>
              </a:rPr>
              <a:t>Children’s hearing and children’s reporters</a:t>
            </a:r>
          </a:p>
          <a:p>
            <a:pPr marL="6350" indent="-6350">
              <a:spcBef>
                <a:spcPct val="20000"/>
              </a:spcBef>
              <a:buFont typeface="Webdings" pitchFamily="18" charset="2"/>
              <a:buChar char="&lt;"/>
            </a:pPr>
            <a:r>
              <a:rPr lang="en-GB" sz="2800" b="1" dirty="0" smtClean="0">
                <a:solidFill>
                  <a:srgbClr val="3B91C1"/>
                </a:solidFill>
                <a:latin typeface="Calibri" pitchFamily="34" charset="0"/>
              </a:rPr>
              <a:t>Overarching principles for hearings</a:t>
            </a:r>
          </a:p>
          <a:p>
            <a:pPr marL="6350" indent="-6350">
              <a:spcBef>
                <a:spcPct val="20000"/>
              </a:spcBef>
              <a:buFont typeface="Webdings" pitchFamily="18" charset="2"/>
              <a:buChar char="&lt;"/>
            </a:pPr>
            <a:r>
              <a:rPr lang="en-GB" sz="2800" b="1" dirty="0" smtClean="0">
                <a:solidFill>
                  <a:srgbClr val="3B91C1"/>
                </a:solidFill>
                <a:latin typeface="Calibri" pitchFamily="34" charset="0"/>
              </a:rPr>
              <a:t>Criteria for MRC</a:t>
            </a:r>
          </a:p>
          <a:p>
            <a:pPr marL="6350" indent="-6350">
              <a:spcBef>
                <a:spcPct val="20000"/>
              </a:spcBef>
              <a:buFont typeface="Webdings" pitchFamily="18" charset="2"/>
              <a:buChar char="&lt;"/>
            </a:pPr>
            <a:r>
              <a:rPr lang="en-GB" sz="2800" b="1" dirty="0" smtClean="0">
                <a:solidFill>
                  <a:srgbClr val="3B91C1"/>
                </a:solidFill>
                <a:latin typeface="Calibri" pitchFamily="34" charset="0"/>
              </a:rPr>
              <a:t>Legal representation</a:t>
            </a:r>
          </a:p>
          <a:p>
            <a:pPr marL="6350" indent="-6350">
              <a:spcBef>
                <a:spcPct val="20000"/>
              </a:spcBef>
              <a:buFont typeface="Webdings" pitchFamily="18" charset="2"/>
              <a:buChar char="&lt;"/>
            </a:pPr>
            <a:r>
              <a:rPr lang="en-GB" sz="2800" b="1" dirty="0" smtClean="0">
                <a:solidFill>
                  <a:srgbClr val="3B91C1"/>
                </a:solidFill>
                <a:latin typeface="Calibri" pitchFamily="34" charset="0"/>
              </a:rPr>
              <a:t>Mandatory and additional restrictions</a:t>
            </a:r>
          </a:p>
          <a:p>
            <a:pPr marL="6350" indent="-6350">
              <a:spcBef>
                <a:spcPct val="20000"/>
              </a:spcBef>
              <a:buFont typeface="Webdings" pitchFamily="18" charset="2"/>
              <a:buChar char="&lt;"/>
            </a:pPr>
            <a:r>
              <a:rPr lang="en-GB" sz="2800" b="1" dirty="0" smtClean="0">
                <a:solidFill>
                  <a:srgbClr val="3B91C1"/>
                </a:solidFill>
                <a:latin typeface="Calibri" pitchFamily="34" charset="0"/>
              </a:rPr>
              <a:t>Contingency and respite arrangements</a:t>
            </a:r>
          </a:p>
          <a:p>
            <a:pPr marL="6350" indent="-6350">
              <a:spcBef>
                <a:spcPct val="20000"/>
              </a:spcBef>
              <a:buFont typeface="Webdings" pitchFamily="18" charset="2"/>
              <a:buChar char="&lt;"/>
            </a:pPr>
            <a:r>
              <a:rPr lang="en-GB" sz="2800" b="1" dirty="0" smtClean="0">
                <a:solidFill>
                  <a:srgbClr val="3B91C1"/>
                </a:solidFill>
                <a:latin typeface="Calibri" pitchFamily="34" charset="0"/>
              </a:rPr>
              <a:t>Non compliance or change of circs</a:t>
            </a:r>
          </a:p>
          <a:p>
            <a:pPr marL="6350" indent="-6350">
              <a:spcBef>
                <a:spcPct val="20000"/>
              </a:spcBef>
              <a:buFont typeface="Webdings" pitchFamily="18" charset="2"/>
              <a:buChar char="&lt;"/>
            </a:pPr>
            <a:r>
              <a:rPr lang="en-GB" sz="2800" b="1" dirty="0" smtClean="0">
                <a:solidFill>
                  <a:srgbClr val="3B91C1"/>
                </a:solidFill>
                <a:latin typeface="Calibri" pitchFamily="34" charset="0"/>
              </a:rPr>
              <a:t>Expectations of hearings</a:t>
            </a:r>
            <a:endParaRPr lang="en-GB" sz="2800" b="1"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Children’s hearing and children’s reporter</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lvl="0" indent="-6350">
              <a:spcBef>
                <a:spcPct val="20000"/>
              </a:spcBef>
              <a:buFont typeface="Webdings" pitchFamily="18" charset="2"/>
              <a:buChar char="&lt;"/>
            </a:pPr>
            <a:r>
              <a:rPr lang="en-GB" sz="2800" b="1" dirty="0" smtClean="0">
                <a:solidFill>
                  <a:srgbClr val="3B91C1"/>
                </a:solidFill>
                <a:latin typeface="Calibri" pitchFamily="34" charset="0"/>
                <a:cs typeface="Calibri" pitchFamily="34" charset="0"/>
              </a:rPr>
              <a:t>Both set up by statute</a:t>
            </a:r>
          </a:p>
          <a:p>
            <a:pPr marL="6350" indent="-6350">
              <a:spcBef>
                <a:spcPct val="20000"/>
              </a:spcBef>
              <a:buFont typeface="Webdings" pitchFamily="18" charset="2"/>
              <a:buChar char="&lt;"/>
            </a:pPr>
            <a:r>
              <a:rPr lang="en-GB" sz="2800" b="1" dirty="0">
                <a:solidFill>
                  <a:srgbClr val="3B91C1"/>
                </a:solidFill>
                <a:latin typeface="Calibri" pitchFamily="34" charset="0"/>
                <a:cs typeface="Calibri" pitchFamily="34" charset="0"/>
              </a:rPr>
              <a:t>Principal </a:t>
            </a:r>
            <a:r>
              <a:rPr lang="en-GB" sz="2800" b="1" dirty="0" smtClean="0">
                <a:solidFill>
                  <a:srgbClr val="3B91C1"/>
                </a:solidFill>
                <a:latin typeface="Calibri" pitchFamily="34" charset="0"/>
                <a:cs typeface="Calibri" pitchFamily="34" charset="0"/>
              </a:rPr>
              <a:t>Reporter</a:t>
            </a:r>
          </a:p>
          <a:p>
            <a:pPr marL="6350" lvl="0" indent="-6350">
              <a:spcBef>
                <a:spcPct val="20000"/>
              </a:spcBef>
              <a:buFont typeface="Webdings" pitchFamily="18" charset="2"/>
              <a:buChar char="&lt;"/>
            </a:pPr>
            <a:r>
              <a:rPr lang="en-GB" sz="2800" b="1" dirty="0" smtClean="0">
                <a:solidFill>
                  <a:srgbClr val="3B91C1"/>
                </a:solidFill>
                <a:latin typeface="Calibri" pitchFamily="34" charset="0"/>
                <a:cs typeface="Calibri" pitchFamily="34" charset="0"/>
              </a:rPr>
              <a:t>Children’s Hearings (Scotland) Act 2011</a:t>
            </a:r>
          </a:p>
          <a:p>
            <a:pPr marL="6350" lvl="0" indent="-6350">
              <a:spcBef>
                <a:spcPct val="20000"/>
              </a:spcBef>
              <a:buFont typeface="Webdings" pitchFamily="18" charset="2"/>
              <a:buChar char="&lt;"/>
            </a:pPr>
            <a:r>
              <a:rPr lang="en-GB" sz="2800" b="1" dirty="0" smtClean="0">
                <a:solidFill>
                  <a:srgbClr val="3B91C1"/>
                </a:solidFill>
                <a:latin typeface="Calibri" pitchFamily="34" charset="0"/>
                <a:cs typeface="Calibri" pitchFamily="34" charset="0"/>
              </a:rPr>
              <a:t>Children’s Hearings Scotland </a:t>
            </a:r>
          </a:p>
          <a:p>
            <a:pPr marL="6350" lvl="0" indent="-6350">
              <a:spcBef>
                <a:spcPct val="20000"/>
              </a:spcBef>
              <a:buFont typeface="Webdings" pitchFamily="18" charset="2"/>
              <a:buChar char="&lt;"/>
            </a:pPr>
            <a:r>
              <a:rPr lang="en-GB" sz="2800" b="1" dirty="0" smtClean="0">
                <a:solidFill>
                  <a:srgbClr val="3B91C1"/>
                </a:solidFill>
                <a:latin typeface="Calibri" pitchFamily="34" charset="0"/>
                <a:cs typeface="Calibri" pitchFamily="34" charset="0"/>
              </a:rPr>
              <a:t>SCRA and reporters entirely separate and independent from any other body</a:t>
            </a:r>
          </a:p>
        </p:txBody>
      </p:sp>
    </p:spTree>
    <p:extLst>
      <p:ext uri="{BB962C8B-B14F-4D97-AF65-F5344CB8AC3E}">
        <p14:creationId xmlns:p14="http://schemas.microsoft.com/office/powerpoint/2010/main" val="1728984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Role of Children’s Reporters</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smtClean="0">
                <a:solidFill>
                  <a:srgbClr val="3B91C1"/>
                </a:solidFill>
                <a:latin typeface="Calibri" pitchFamily="34" charset="0"/>
              </a:rPr>
              <a:t>Decides whether a child is referred to a children’s hearing</a:t>
            </a:r>
          </a:p>
          <a:p>
            <a:pPr marL="6350" indent="-6350">
              <a:spcBef>
                <a:spcPct val="20000"/>
              </a:spcBef>
              <a:buFont typeface="Webdings" pitchFamily="18" charset="2"/>
              <a:buChar char="&lt;"/>
            </a:pPr>
            <a:r>
              <a:rPr lang="en-GB" sz="2800" b="1" dirty="0" smtClean="0">
                <a:solidFill>
                  <a:srgbClr val="3B91C1"/>
                </a:solidFill>
                <a:latin typeface="Calibri" pitchFamily="34" charset="0"/>
              </a:rPr>
              <a:t>Considers evidential issues and need for </a:t>
            </a:r>
            <a:r>
              <a:rPr lang="en-GB" sz="2800" b="1" dirty="0" err="1" smtClean="0">
                <a:solidFill>
                  <a:srgbClr val="3B91C1"/>
                </a:solidFill>
                <a:latin typeface="Calibri" pitchFamily="34" charset="0"/>
              </a:rPr>
              <a:t>CSO</a:t>
            </a:r>
            <a:endParaRPr lang="en-GB" sz="2800" b="1" dirty="0" smtClean="0">
              <a:solidFill>
                <a:srgbClr val="3B91C1"/>
              </a:solidFill>
              <a:latin typeface="Calibri" pitchFamily="34" charset="0"/>
            </a:endParaRPr>
          </a:p>
          <a:p>
            <a:pPr marL="6350" indent="-6350">
              <a:spcBef>
                <a:spcPct val="20000"/>
              </a:spcBef>
              <a:buFont typeface="Webdings" pitchFamily="18" charset="2"/>
              <a:buChar char="&lt;"/>
            </a:pPr>
            <a:r>
              <a:rPr lang="en-GB" sz="2800" b="1" dirty="0" smtClean="0">
                <a:solidFill>
                  <a:srgbClr val="3B91C1"/>
                </a:solidFill>
                <a:latin typeface="Calibri" pitchFamily="34" charset="0"/>
              </a:rPr>
              <a:t>No decision-making role within hearing but records outcome and supports fair process</a:t>
            </a:r>
          </a:p>
          <a:p>
            <a:pPr marL="6350" indent="-6350">
              <a:spcBef>
                <a:spcPct val="20000"/>
              </a:spcBef>
              <a:buFont typeface="Webdings" pitchFamily="18" charset="2"/>
              <a:buChar char="&lt;"/>
            </a:pPr>
            <a:r>
              <a:rPr lang="en-GB" sz="2800" b="1" dirty="0" smtClean="0">
                <a:solidFill>
                  <a:srgbClr val="3B91C1"/>
                </a:solidFill>
                <a:latin typeface="Calibri" pitchFamily="34" charset="0"/>
              </a:rPr>
              <a:t>Arranges review hearings as required</a:t>
            </a:r>
          </a:p>
          <a:p>
            <a:endParaRPr lang="en-GB" sz="2800" dirty="0">
              <a:solidFill>
                <a:srgbClr val="FF0000"/>
              </a:solidFill>
            </a:endParaRPr>
          </a:p>
          <a:p>
            <a:pPr marL="6350" indent="-6350">
              <a:spcBef>
                <a:spcPct val="20000"/>
              </a:spcBef>
              <a:buFont typeface="Webdings" pitchFamily="18" charset="2"/>
              <a:buChar char="&lt;"/>
            </a:pPr>
            <a:endParaRPr lang="en-GB" sz="2800" b="1" dirty="0">
              <a:solidFill>
                <a:srgbClr val="3B91C1"/>
              </a:solidFill>
              <a:latin typeface="Calibri" pitchFamily="34" charset="0"/>
            </a:endParaRPr>
          </a:p>
          <a:p>
            <a:pPr>
              <a:spcBef>
                <a:spcPct val="20000"/>
              </a:spcBef>
            </a:pPr>
            <a:endParaRPr lang="en-GB" sz="2800" b="1" dirty="0" smtClean="0">
              <a:solidFill>
                <a:srgbClr val="3B91C1"/>
              </a:solidFill>
              <a:latin typeface="Calibri" pitchFamily="34" charset="0"/>
            </a:endParaRPr>
          </a:p>
          <a:p>
            <a:pPr marL="6350" indent="-6350">
              <a:spcBef>
                <a:spcPct val="20000"/>
              </a:spcBef>
              <a:buFont typeface="Webdings" pitchFamily="18" charset="2"/>
              <a:buChar char="&lt;"/>
            </a:pPr>
            <a:endParaRPr lang="en-GB" sz="2800" b="1" dirty="0">
              <a:solidFill>
                <a:srgbClr val="3B91C1"/>
              </a:solidFill>
              <a:latin typeface="Calibri" pitchFamily="34" charset="0"/>
            </a:endParaRPr>
          </a:p>
        </p:txBody>
      </p:sp>
    </p:spTree>
    <p:extLst>
      <p:ext uri="{BB962C8B-B14F-4D97-AF65-F5344CB8AC3E}">
        <p14:creationId xmlns:p14="http://schemas.microsoft.com/office/powerpoint/2010/main" val="3296936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Children’s hearing</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lvl="0" indent="-6350">
              <a:spcBef>
                <a:spcPct val="20000"/>
              </a:spcBef>
              <a:buFont typeface="Webdings" pitchFamily="18" charset="2"/>
              <a:buChar char="&lt;"/>
            </a:pPr>
            <a:r>
              <a:rPr lang="en-GB" sz="2800" b="1" dirty="0" smtClean="0">
                <a:solidFill>
                  <a:srgbClr val="3B91C1"/>
                </a:solidFill>
                <a:latin typeface="Calibri" pitchFamily="34" charset="0"/>
                <a:cs typeface="Calibri" pitchFamily="34" charset="0"/>
              </a:rPr>
              <a:t>Hearing makes decision on </a:t>
            </a:r>
            <a:r>
              <a:rPr lang="en-GB" sz="2800" b="1" dirty="0" err="1" smtClean="0">
                <a:solidFill>
                  <a:srgbClr val="3B91C1"/>
                </a:solidFill>
                <a:latin typeface="Calibri" pitchFamily="34" charset="0"/>
                <a:cs typeface="Calibri" pitchFamily="34" charset="0"/>
              </a:rPr>
              <a:t>CSO</a:t>
            </a:r>
            <a:r>
              <a:rPr lang="en-GB" sz="2800" b="1" dirty="0" smtClean="0">
                <a:solidFill>
                  <a:srgbClr val="3B91C1"/>
                </a:solidFill>
                <a:latin typeface="Calibri" pitchFamily="34" charset="0"/>
                <a:cs typeface="Calibri" pitchFamily="34" charset="0"/>
              </a:rPr>
              <a:t> and measures</a:t>
            </a:r>
          </a:p>
          <a:p>
            <a:pPr marL="6350" lvl="0" indent="-6350">
              <a:spcBef>
                <a:spcPct val="20000"/>
              </a:spcBef>
              <a:buFont typeface="Webdings" pitchFamily="18" charset="2"/>
              <a:buChar char="&lt;"/>
            </a:pPr>
            <a:r>
              <a:rPr lang="en-GB" sz="2800" b="1" dirty="0" smtClean="0">
                <a:solidFill>
                  <a:srgbClr val="3B91C1"/>
                </a:solidFill>
                <a:latin typeface="Calibri" pitchFamily="34" charset="0"/>
                <a:cs typeface="Calibri" pitchFamily="34" charset="0"/>
              </a:rPr>
              <a:t>must be independent and impartial – Article 6</a:t>
            </a:r>
          </a:p>
          <a:p>
            <a:pPr>
              <a:spcBef>
                <a:spcPct val="20000"/>
              </a:spcBef>
            </a:pPr>
            <a:endParaRPr lang="en-GB" sz="2800" b="1" dirty="0">
              <a:solidFill>
                <a:schemeClr val="tx2"/>
              </a:solidFill>
              <a:latin typeface="Calibri" pitchFamily="34" charset="0"/>
            </a:endParaRPr>
          </a:p>
        </p:txBody>
      </p:sp>
    </p:spTree>
    <p:extLst>
      <p:ext uri="{BB962C8B-B14F-4D97-AF65-F5344CB8AC3E}">
        <p14:creationId xmlns:p14="http://schemas.microsoft.com/office/powerpoint/2010/main" val="304230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Overarching principles</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lvl="0" indent="-6350">
              <a:spcBef>
                <a:spcPct val="20000"/>
              </a:spcBef>
              <a:buFont typeface="Webdings" pitchFamily="18" charset="2"/>
              <a:buChar char="&lt;"/>
            </a:pPr>
            <a:r>
              <a:rPr lang="en-GB" sz="2800" b="1" dirty="0" smtClean="0">
                <a:solidFill>
                  <a:srgbClr val="3B91C1"/>
                </a:solidFill>
                <a:latin typeface="Calibri" pitchFamily="34" charset="0"/>
                <a:cs typeface="Calibri" pitchFamily="34" charset="0"/>
              </a:rPr>
              <a:t>Safeguarding and promoting the welfare of the child is the paramount consideration unless protecting public from serious harm</a:t>
            </a:r>
          </a:p>
          <a:p>
            <a:pPr marL="6350" lvl="0" indent="-6350">
              <a:spcBef>
                <a:spcPct val="20000"/>
              </a:spcBef>
              <a:buFont typeface="Webdings" pitchFamily="18" charset="2"/>
              <a:buChar char="&lt;"/>
            </a:pPr>
            <a:r>
              <a:rPr lang="en-GB" sz="2800" b="1" dirty="0" smtClean="0">
                <a:solidFill>
                  <a:srgbClr val="3B91C1"/>
                </a:solidFill>
                <a:latin typeface="Calibri" pitchFamily="34" charset="0"/>
                <a:cs typeface="Calibri" pitchFamily="34" charset="0"/>
              </a:rPr>
              <a:t>Child </a:t>
            </a:r>
            <a:r>
              <a:rPr lang="en-GB" sz="2800" b="1" dirty="0">
                <a:solidFill>
                  <a:srgbClr val="3B91C1"/>
                </a:solidFill>
                <a:latin typeface="Calibri" pitchFamily="34" charset="0"/>
                <a:cs typeface="Calibri" pitchFamily="34" charset="0"/>
              </a:rPr>
              <a:t>must be given an opportunity to express his/her views – regard must be had to any views </a:t>
            </a:r>
            <a:r>
              <a:rPr lang="en-GB" sz="2800" b="1" dirty="0" smtClean="0">
                <a:solidFill>
                  <a:srgbClr val="3B91C1"/>
                </a:solidFill>
                <a:latin typeface="Calibri" pitchFamily="34" charset="0"/>
                <a:cs typeface="Calibri" pitchFamily="34" charset="0"/>
              </a:rPr>
              <a:t>expressed</a:t>
            </a:r>
          </a:p>
          <a:p>
            <a:pPr marL="6350" lvl="0" indent="-6350">
              <a:spcBef>
                <a:spcPct val="20000"/>
              </a:spcBef>
              <a:buFont typeface="Webdings" pitchFamily="18" charset="2"/>
              <a:buChar char="&lt;"/>
            </a:pPr>
            <a:r>
              <a:rPr lang="en-GB" sz="2800" b="1" dirty="0" smtClean="0">
                <a:solidFill>
                  <a:srgbClr val="3B91C1"/>
                </a:solidFill>
                <a:latin typeface="Calibri" pitchFamily="34" charset="0"/>
                <a:cs typeface="Calibri" pitchFamily="34" charset="0"/>
              </a:rPr>
              <a:t>“Minimum </a:t>
            </a:r>
            <a:r>
              <a:rPr lang="en-GB" sz="2800" b="1" dirty="0">
                <a:solidFill>
                  <a:srgbClr val="3B91C1"/>
                </a:solidFill>
                <a:latin typeface="Calibri" pitchFamily="34" charset="0"/>
                <a:cs typeface="Calibri" pitchFamily="34" charset="0"/>
              </a:rPr>
              <a:t>intervention” or “no order” </a:t>
            </a:r>
            <a:r>
              <a:rPr lang="en-GB" sz="2800" b="1" dirty="0" smtClean="0">
                <a:solidFill>
                  <a:srgbClr val="3B91C1"/>
                </a:solidFill>
                <a:latin typeface="Calibri" pitchFamily="34" charset="0"/>
                <a:cs typeface="Calibri" pitchFamily="34" charset="0"/>
              </a:rPr>
              <a:t>principle - proportionality</a:t>
            </a:r>
          </a:p>
          <a:p>
            <a:pPr>
              <a:spcBef>
                <a:spcPct val="20000"/>
              </a:spcBef>
            </a:pPr>
            <a:endParaRPr lang="en-GB" sz="2800" b="1" dirty="0">
              <a:solidFill>
                <a:schemeClr val="tx2"/>
              </a:solidFill>
              <a:latin typeface="Calibri" pitchFamily="34" charset="0"/>
            </a:endParaRPr>
          </a:p>
        </p:txBody>
      </p:sp>
    </p:spTree>
    <p:extLst>
      <p:ext uri="{BB962C8B-B14F-4D97-AF65-F5344CB8AC3E}">
        <p14:creationId xmlns:p14="http://schemas.microsoft.com/office/powerpoint/2010/main" val="3603407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Statutory provisions for </a:t>
            </a:r>
            <a:r>
              <a:rPr lang="en-GB" sz="2800" b="1" dirty="0" err="1" smtClean="0">
                <a:solidFill>
                  <a:srgbClr val="3B91C1"/>
                </a:solidFill>
                <a:latin typeface="Calibri" pitchFamily="34" charset="0"/>
              </a:rPr>
              <a:t>MRCs</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smtClean="0">
                <a:solidFill>
                  <a:srgbClr val="3B91C1"/>
                </a:solidFill>
                <a:latin typeface="Calibri" pitchFamily="34" charset="0"/>
              </a:rPr>
              <a:t>Children’s Hearings (Scotland) Act 2011</a:t>
            </a:r>
          </a:p>
          <a:p>
            <a:pPr>
              <a:spcBef>
                <a:spcPct val="20000"/>
              </a:spcBef>
            </a:pPr>
            <a:r>
              <a:rPr lang="en-GB" sz="2800" b="1" dirty="0" smtClean="0">
                <a:solidFill>
                  <a:srgbClr val="3B91C1"/>
                </a:solidFill>
                <a:latin typeface="Calibri" pitchFamily="34" charset="0"/>
              </a:rPr>
              <a:t>AND</a:t>
            </a:r>
          </a:p>
          <a:p>
            <a:pPr marL="6350" indent="-6350">
              <a:spcBef>
                <a:spcPct val="20000"/>
              </a:spcBef>
              <a:buFont typeface="Webdings" pitchFamily="18" charset="2"/>
              <a:buChar char="&lt;"/>
            </a:pPr>
            <a:r>
              <a:rPr lang="en-GB" sz="2800" b="1" dirty="0" smtClean="0">
                <a:solidFill>
                  <a:srgbClr val="3B91C1"/>
                </a:solidFill>
                <a:latin typeface="Calibri" pitchFamily="34" charset="0"/>
              </a:rPr>
              <a:t>The Children’s Hearings (Scotland) Act 2011 (Movement Restriction Conditions Regulations) 2013</a:t>
            </a:r>
          </a:p>
        </p:txBody>
      </p:sp>
    </p:spTree>
    <p:extLst>
      <p:ext uri="{BB962C8B-B14F-4D97-AF65-F5344CB8AC3E}">
        <p14:creationId xmlns:p14="http://schemas.microsoft.com/office/powerpoint/2010/main" val="163217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1665288" y="781050"/>
            <a:ext cx="6781800" cy="1143000"/>
          </a:xfrm>
          <a:prstGeom prst="rect">
            <a:avLst/>
          </a:prstGeom>
          <a:noFill/>
          <a:ln w="9525">
            <a:noFill/>
            <a:miter lim="800000"/>
            <a:headEnd/>
            <a:tailEnd/>
          </a:ln>
        </p:spPr>
        <p:txBody>
          <a:bodyPr anchor="ctr"/>
          <a:lstStyle/>
          <a:p>
            <a:r>
              <a:rPr lang="en-GB" sz="2800" b="1" dirty="0" smtClean="0">
                <a:solidFill>
                  <a:srgbClr val="3B91C1"/>
                </a:solidFill>
                <a:latin typeface="Calibri" pitchFamily="34" charset="0"/>
              </a:rPr>
              <a:t>Specific criteria for MRC</a:t>
            </a:r>
            <a:endParaRPr lang="en-GB" sz="2800" b="1" dirty="0">
              <a:solidFill>
                <a:srgbClr val="3B91C1"/>
              </a:solidFill>
              <a:latin typeface="Calibri" pitchFamily="34" charset="0"/>
            </a:endParaRPr>
          </a:p>
        </p:txBody>
      </p:sp>
      <p:sp>
        <p:nvSpPr>
          <p:cNvPr id="7170" name="Rectangle 3"/>
          <p:cNvSpPr>
            <a:spLocks noChangeArrowheads="1"/>
          </p:cNvSpPr>
          <p:nvPr/>
        </p:nvSpPr>
        <p:spPr bwMode="auto">
          <a:xfrm>
            <a:off x="1676400" y="2362200"/>
            <a:ext cx="6781800" cy="4270375"/>
          </a:xfrm>
          <a:prstGeom prst="rect">
            <a:avLst/>
          </a:prstGeom>
          <a:noFill/>
          <a:ln w="9525">
            <a:noFill/>
            <a:miter lim="800000"/>
            <a:headEnd/>
            <a:tailEnd/>
          </a:ln>
        </p:spPr>
        <p:txBody>
          <a:bodyPr/>
          <a:lstStyle/>
          <a:p>
            <a:pPr marL="6350" indent="-6350">
              <a:spcBef>
                <a:spcPct val="20000"/>
              </a:spcBef>
              <a:buFont typeface="Webdings" pitchFamily="18" charset="2"/>
              <a:buChar char="&lt;"/>
            </a:pPr>
            <a:r>
              <a:rPr lang="en-GB" sz="2800" b="1" dirty="0" smtClean="0">
                <a:solidFill>
                  <a:srgbClr val="3B91C1"/>
                </a:solidFill>
                <a:latin typeface="Calibri" pitchFamily="34" charset="0"/>
              </a:rPr>
              <a:t>Hearing satisfied MRC necessary</a:t>
            </a:r>
          </a:p>
          <a:p>
            <a:pPr>
              <a:spcBef>
                <a:spcPct val="20000"/>
              </a:spcBef>
            </a:pPr>
            <a:r>
              <a:rPr lang="en-GB" sz="2800" b="1" dirty="0" smtClean="0">
                <a:solidFill>
                  <a:srgbClr val="3B91C1"/>
                </a:solidFill>
                <a:latin typeface="Calibri" pitchFamily="34" charset="0"/>
              </a:rPr>
              <a:t>AND one or more of following</a:t>
            </a:r>
          </a:p>
          <a:p>
            <a:pPr marL="6350" indent="-6350">
              <a:spcBef>
                <a:spcPct val="20000"/>
              </a:spcBef>
              <a:buFont typeface="Webdings" pitchFamily="18" charset="2"/>
              <a:buChar char="&lt;"/>
            </a:pPr>
            <a:r>
              <a:rPr lang="en-GB" sz="2800" b="1" dirty="0" smtClean="0">
                <a:solidFill>
                  <a:srgbClr val="3B91C1"/>
                </a:solidFill>
                <a:latin typeface="Calibri" pitchFamily="34" charset="0"/>
              </a:rPr>
              <a:t>Child has previously absconded and is likely to abscond and if so, likely that physical mental or moral welfare at risk</a:t>
            </a:r>
          </a:p>
          <a:p>
            <a:pPr marL="6350" indent="-6350">
              <a:spcBef>
                <a:spcPct val="20000"/>
              </a:spcBef>
              <a:buFont typeface="Webdings" pitchFamily="18" charset="2"/>
              <a:buChar char="&lt;"/>
            </a:pPr>
            <a:r>
              <a:rPr lang="en-GB" sz="2800" b="1" dirty="0" smtClean="0">
                <a:solidFill>
                  <a:srgbClr val="3B91C1"/>
                </a:solidFill>
                <a:latin typeface="Calibri" pitchFamily="34" charset="0"/>
              </a:rPr>
              <a:t>Likely to engage in self harming conduct</a:t>
            </a:r>
          </a:p>
          <a:p>
            <a:pPr marL="6350" indent="-6350">
              <a:spcBef>
                <a:spcPct val="20000"/>
              </a:spcBef>
              <a:buFont typeface="Webdings" pitchFamily="18" charset="2"/>
              <a:buChar char="&lt;"/>
            </a:pPr>
            <a:r>
              <a:rPr lang="en-GB" sz="2800" b="1" dirty="0" smtClean="0">
                <a:solidFill>
                  <a:srgbClr val="3B91C1"/>
                </a:solidFill>
                <a:latin typeface="Calibri" pitchFamily="34" charset="0"/>
              </a:rPr>
              <a:t>Likely to cause injury to another person</a:t>
            </a:r>
          </a:p>
          <a:p>
            <a:pPr>
              <a:spcBef>
                <a:spcPct val="20000"/>
              </a:spcBef>
            </a:pPr>
            <a:endParaRPr lang="en-GB" sz="2800" b="1" dirty="0" smtClean="0">
              <a:solidFill>
                <a:srgbClr val="3B91C1"/>
              </a:solidFill>
              <a:latin typeface="Calibri" pitchFamily="34" charset="0"/>
            </a:endParaRPr>
          </a:p>
        </p:txBody>
      </p:sp>
    </p:spTree>
    <p:extLst>
      <p:ext uri="{BB962C8B-B14F-4D97-AF65-F5344CB8AC3E}">
        <p14:creationId xmlns:p14="http://schemas.microsoft.com/office/powerpoint/2010/main" val="2790602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ckLayouts Investment Advisor FN019">
  <a:themeElements>
    <a:clrScheme name="Custom 1">
      <a:dk1>
        <a:sysClr val="windowText" lastClr="000000"/>
      </a:dk1>
      <a:lt1>
        <a:sysClr val="window" lastClr="FFFFFF"/>
      </a:lt1>
      <a:dk2>
        <a:srgbClr val="5F6A6E"/>
      </a:dk2>
      <a:lt2>
        <a:srgbClr val="B7AFA1"/>
      </a:lt2>
      <a:accent1>
        <a:srgbClr val="D8C884"/>
      </a:accent1>
      <a:accent2>
        <a:srgbClr val="AFAD6F"/>
      </a:accent2>
      <a:accent3>
        <a:srgbClr val="C26C4A"/>
      </a:accent3>
      <a:accent4>
        <a:srgbClr val="5F6A6E"/>
      </a:accent4>
      <a:accent5>
        <a:srgbClr val="9AB1BA"/>
      </a:accent5>
      <a:accent6>
        <a:srgbClr val="7030A0"/>
      </a:accent6>
      <a:hlink>
        <a:srgbClr val="0000FF"/>
      </a:hlink>
      <a:folHlink>
        <a:srgbClr val="800080"/>
      </a:folHlink>
    </a:clrScheme>
    <a:fontScheme name="Custom 2">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19E364CCD144DA976F540C74DBEE7" ma:contentTypeVersion="0" ma:contentTypeDescription="Create a new document." ma:contentTypeScope="" ma:versionID="49f1367e495597de06f60043407bdf48">
  <xsd:schema xmlns:xsd="http://www.w3.org/2001/XMLSchema" xmlns:xs="http://www.w3.org/2001/XMLSchema" xmlns:p="http://schemas.microsoft.com/office/2006/metadata/properties" xmlns:ns2="7dd52917-8266-4bd8-abeb-88033497c638" targetNamespace="http://schemas.microsoft.com/office/2006/metadata/properties" ma:root="true" ma:fieldsID="4c7e40510a7d7b2e62f89a5c12560084" ns2:_="">
    <xsd:import namespace="7dd52917-8266-4bd8-abeb-88033497c63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52917-8266-4bd8-abeb-88033497c6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dd52917-8266-4bd8-abeb-88033497c638">STRATHCYCJ-27-828</_dlc_DocId>
    <_dlc_DocIdUrl xmlns="7dd52917-8266-4bd8-abeb-88033497c638">
      <Url>https://moss.strath.ac.uk/cycj/_layouts/DocIdRedir.aspx?ID=STRATHCYCJ-27-828</Url>
      <Description>STRATHCYCJ-27-828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DA669B0-F31A-4557-AAB4-26C9A6FC0B27}"/>
</file>

<file path=customXml/itemProps2.xml><?xml version="1.0" encoding="utf-8"?>
<ds:datastoreItem xmlns:ds="http://schemas.openxmlformats.org/officeDocument/2006/customXml" ds:itemID="{9365C428-EB84-487C-ACFC-C5B718C85CE2}"/>
</file>

<file path=customXml/itemProps3.xml><?xml version="1.0" encoding="utf-8"?>
<ds:datastoreItem xmlns:ds="http://schemas.openxmlformats.org/officeDocument/2006/customXml" ds:itemID="{2F6F1962-D205-4466-8FDD-79C5CBDC3221}"/>
</file>

<file path=customXml/itemProps4.xml><?xml version="1.0" encoding="utf-8"?>
<ds:datastoreItem xmlns:ds="http://schemas.openxmlformats.org/officeDocument/2006/customXml" ds:itemID="{41516E51-1C90-44C0-8494-2C3FD012E44E}"/>
</file>

<file path=docProps/app.xml><?xml version="1.0" encoding="utf-8"?>
<Properties xmlns="http://schemas.openxmlformats.org/officeDocument/2006/extended-properties" xmlns:vt="http://schemas.openxmlformats.org/officeDocument/2006/docPropsVTypes">
  <Template/>
  <TotalTime>1775</TotalTime>
  <Words>2141</Words>
  <Application>Microsoft Office PowerPoint</Application>
  <PresentationFormat>On-screen Show (4:3)</PresentationFormat>
  <Paragraphs>203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StockLayouts Investment Advisor FN019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StockLayouts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Temp</cp:lastModifiedBy>
  <cp:revision>170</cp:revision>
  <cp:lastPrinted>2015-05-22T11:26:07Z</cp:lastPrinted>
  <dcterms:created xsi:type="dcterms:W3CDTF">2010-07-09T22:21:36Z</dcterms:created>
  <dcterms:modified xsi:type="dcterms:W3CDTF">2015-05-27T12:33:02Z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0x010100EFF19E364CCD144DA976F540C74DBEE7</vt:lpwstr>
  </property>
  <property fmtid="{D5CDD505-2E9C-101B-9397-08002B2CF9AE}" pid="3" name="Templates">
    <vt:lpwstr>Powerpoint Presentation</vt:lpwstr>
  </property>
  <property fmtid="{D5CDD505-2E9C-101B-9397-08002B2CF9AE}" pid="4" name="xd_ProgID">
    <vt:lpwstr/>
  </property>
  <property fmtid="{D5CDD505-2E9C-101B-9397-08002B2CF9AE}" pid="5" name="TemplateUrl">
    <vt:lpwstr/>
  </property>
  <property fmtid="{D5CDD505-2E9C-101B-9397-08002B2CF9AE}" pid="6" name="_dlc_DocIdItemGuid">
    <vt:lpwstr>816108a2-4e56-4730-bdbf-2b7e5d92e4e2</vt:lpwstr>
  </property>
</Properties>
</file>