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3" r:id="rId3"/>
    <p:sldId id="279" r:id="rId4"/>
    <p:sldId id="291" r:id="rId5"/>
    <p:sldId id="284" r:id="rId6"/>
    <p:sldId id="290" r:id="rId7"/>
    <p:sldId id="292" r:id="rId8"/>
    <p:sldId id="293" r:id="rId9"/>
    <p:sldId id="294" r:id="rId10"/>
    <p:sldId id="287" r:id="rId11"/>
    <p:sldId id="288" r:id="rId12"/>
    <p:sldId id="289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0D2A0-8BEA-44EA-AD5E-21E934BA195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F4109-5F0E-413A-820B-A080AAD66F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009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F4109-5F0E-413A-820B-A080AAD66F3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24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40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00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0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08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72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55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86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20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53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74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40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6DA74-00E8-4C3C-B308-41D5E7510624}" type="datetimeFigureOut">
              <a:rPr lang="en-GB" smtClean="0"/>
              <a:t>22/10/2015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A40F-89DA-4F0B-8CA6-EEE22EBDC8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73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.uk/url?url=http://www.abbotstreetstudios.co.uk/news.html?limit=4&amp;newsId=116&amp;rct=j&amp;frm=1&amp;q=&amp;esrc=s&amp;sa=U&amp;ei=puSeU8OwEYmYPZG-gOgI&amp;ved=0CBoQ9QEwAg&amp;usg=AFQjCNE0qdU0kwhujXUA7x9MnegaokWI0Q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uk/url?url=http://www.business-stream.co.uk/about-us/our-services/case-studies/glasgow-city-council&amp;rct=j&amp;frm=1&amp;q=&amp;esrc=s&amp;sa=U&amp;ei=uGjKVJyrIsyxacfygtgJ&amp;ved=0CCQQ9QEwBw&amp;usg=AFQjCNFX85A2UZ3HjK8CzAkP8GdAlo1R1Q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url=http://www.scotland.police.uk/whats-happening/news/&amp;rct=j&amp;frm=1&amp;q=&amp;esrc=s&amp;sa=U&amp;ei=amjKVP2OBYP2ao23geAB&amp;ved=0CBgQ9QEwAQ&amp;usg=AFQjCNGEnoY9GTfA8leWyymYFvUqo1ZrXw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url=http://grayfords.co.uk/miss-malaysias-500-million-divorce-branded-control-judge/&amp;rct=j&amp;frm=1&amp;q=&amp;esrc=s&amp;sa=U&amp;ei=4ujIVKucJ9jWatyvgJgB&amp;ved=0CB4Q9QEwBDgU&amp;usg=AFQjCNEZ7lwSdxk3wtDAAtDRCiqeJxLlww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urbanrealm.com/images/news/news_3371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uk/url?url=http://www.huffingtonpost.com/travelzoo/how-to-travel-like-a-loca_b_5002421.html&amp;rct=j&amp;frm=1&amp;q=&amp;esrc=s&amp;sa=U&amp;ei=iOjIVPG2O8z1aMLQgIAD&amp;ved=0CBwQ9QEwAw&amp;usg=AFQjCNHfUOT9BSNCBEy9VY-eCzBDqQMztA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5" Type="http://schemas.openxmlformats.org/officeDocument/2006/relationships/image" Target="../media/image11.png"/><Relationship Id="rId10" Type="http://schemas.openxmlformats.org/officeDocument/2006/relationships/hyperlink" Target="http://www.google.co.uk/url?url=http://en.wikipedia.org/wiki/Yacht&amp;rct=j&amp;frm=1&amp;q=&amp;esrc=s&amp;sa=U&amp;ei=CunIVJCBL4GzUuPZgtgF&amp;ved=0CBgQ9QEwAA&amp;usg=AFQjCNF5Sa_m-z4tDTVNCpeUkbD4mnm9Ew" TargetMode="External"/><Relationship Id="rId4" Type="http://schemas.openxmlformats.org/officeDocument/2006/relationships/hyperlink" Target="http://www.google.co.uk/url?url=http://www.mediauk.com/newspapers/13725/daily-record/logo-archive&amp;rct=j&amp;frm=1&amp;q=&amp;esrc=s&amp;sa=U&amp;ei=kObIVLSXH8XbatHJgdgF&amp;ved=0CBgQ9QEwAQ&amp;usg=AFQjCNH9VEmt59MgzOiPZsFrmtfXePbAYw" TargetMode="External"/><Relationship Id="rId9" Type="http://schemas.openxmlformats.org/officeDocument/2006/relationships/image" Target="../media/image8.jpeg"/><Relationship Id="rId14" Type="http://schemas.openxmlformats.org/officeDocument/2006/relationships/hyperlink" Target="http://www.google.co.uk/url?url=http://www.stv.tv/stvhd/&amp;rct=j&amp;frm=1&amp;q=&amp;esrc=s&amp;sa=U&amp;ei=PuzIVMaRKqbT7QbBpoHgCQ&amp;ved=0CBwQ9QEwAw&amp;usg=AFQjCNEWciXC3X5_HF1yTl1H_Q05ffhZX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url=http://www.clker.com/clipart-human-head-silhouette-avatar.html&amp;rct=j&amp;frm=1&amp;q=&amp;esrc=s&amp;sa=U&amp;ei=-Pm8VJWBF4TxavSjgpAF&amp;ved=0CDAQ9QEwDQ&amp;usg=AFQjCNFdZmaByUpF5ZJ87127x_PmvgTRK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.uk/url?url=http://www.scotland.police.uk/whats-happening/news/&amp;rct=j&amp;frm=1&amp;q=&amp;esrc=s&amp;sa=U&amp;ei=amjKVP2OBYP2ao23geAB&amp;ved=0CBgQ9QEwAQ&amp;usg=AFQjCNGEnoY9GTfA8leWyymYFvUqo1ZrX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uk/url?url=http://www.business-stream.co.uk/about-us/our-services/case-studies/glasgow-city-council&amp;rct=j&amp;frm=1&amp;q=&amp;esrc=s&amp;sa=U&amp;ei=uGjKVJyrIsyxacfygtgJ&amp;ved=0CCQQ9QEwBw&amp;usg=AFQjCNFX85A2UZ3HjK8CzAkP8GdAlo1R1Q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google.co.uk/url?url=http://www.abbotstreetstudios.co.uk/news.html?limit=4&amp;newsId=116&amp;rct=j&amp;frm=1&amp;q=&amp;esrc=s&amp;sa=U&amp;ei=puSeU8OwEYmYPZG-gOgI&amp;ved=0CBoQ9QEwAg&amp;usg=AFQjCNE0qdU0kwhujXUA7x9MnegaokWI0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STgHJ51ozqwoSYBh0anpgQSlzKtNkg75KnrUbaSvGHJcrqzSWUVwo5Q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404664"/>
            <a:ext cx="1008113" cy="95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15616" y="1916832"/>
            <a:ext cx="64807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Intervention:</a:t>
            </a:r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GB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Evidence and Impact</a:t>
            </a:r>
            <a:endParaRPr lang="en-GB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688" y="4210345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 smtClean="0">
                <a:solidFill>
                  <a:schemeClr val="bg1">
                    <a:lumMod val="50000"/>
                  </a:schemeClr>
                </a:solidFill>
              </a:rPr>
              <a:t>Empowering young people to make                                                positive changes in their lives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https://encrypted-tbn1.gstatic.com/images?q=tbn:ANd9GcTXFEP-WEAsnRm-uQvR2bUlzFlcyL6VsnJXiTSR8OnutV5djtcquaCRKHQ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92696"/>
            <a:ext cx="122872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3.gstatic.com/images?q=tbn:ANd9GcSeESPjJuHvUItXWIGVpNA1CjovEucpadPoGMA4j2QPaqTvjsBCyTxN7PcD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990" y="548680"/>
            <a:ext cx="11620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60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365104"/>
            <a:ext cx="1847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endParaRPr lang="en-GB" sz="3200" u="sng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869" y="692696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Context:</a:t>
            </a:r>
          </a:p>
          <a:p>
            <a:pPr marL="457200" indent="-3600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Social Work involved pre-12 years of age</a:t>
            </a:r>
          </a:p>
          <a:p>
            <a:pPr marL="457200" indent="-3600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Mother currently in custody (intent to supply)</a:t>
            </a:r>
          </a:p>
          <a:p>
            <a:pPr marL="457200" indent="-3600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Pro </a:t>
            </a:r>
            <a:r>
              <a:rPr lang="en-US" sz="2800" b="1" dirty="0">
                <a:ln w="11430"/>
                <a:solidFill>
                  <a:schemeClr val="bg1">
                    <a:lumMod val="50000"/>
                  </a:schemeClr>
                </a:solidFill>
              </a:rPr>
              <a:t>criminal family connected to </a:t>
            </a: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one of Scotland’s premier OCGs</a:t>
            </a:r>
            <a:endParaRPr lang="en-US" sz="2800" b="1" dirty="0">
              <a:ln w="11430"/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8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Role Model: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Sister aged 20 years – a high profile drug dealer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Perceived as having complete protection from OCG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“Zoe” identified as ‘leader’ amongst her peers</a:t>
            </a:r>
          </a:p>
          <a:p>
            <a:r>
              <a:rPr lang="en-US" sz="28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OCGs:</a:t>
            </a:r>
            <a:endParaRPr lang="en-US" sz="2800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n w="11430"/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ined up as sister’s replacement (minimal disruption)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Home raided by Police Scotland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“Zoe” arrested for dealing – had £2,400 in cash</a:t>
            </a:r>
            <a:endParaRPr lang="en-US" sz="2800" b="1" dirty="0">
              <a:ln w="11430"/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Out of control generally; </a:t>
            </a:r>
            <a:r>
              <a:rPr lang="en-US" sz="2800" b="1" dirty="0" err="1" smtClean="0">
                <a:ln w="11430"/>
                <a:solidFill>
                  <a:schemeClr val="bg1">
                    <a:lumMod val="50000"/>
                  </a:schemeClr>
                </a:solidFill>
              </a:rPr>
              <a:t>organised</a:t>
            </a: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 younger runners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592" y="67271"/>
            <a:ext cx="698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“Zoe”: 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Female Aged 17</a:t>
            </a:r>
          </a:p>
        </p:txBody>
      </p:sp>
    </p:spTree>
    <p:extLst>
      <p:ext uri="{BB962C8B-B14F-4D97-AF65-F5344CB8AC3E}">
        <p14:creationId xmlns:p14="http://schemas.microsoft.com/office/powerpoint/2010/main" val="3314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365104"/>
            <a:ext cx="1847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endParaRPr lang="en-GB" sz="3200" u="sng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235" y="692696"/>
            <a:ext cx="885176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Multi Agency Plan:</a:t>
            </a:r>
          </a:p>
          <a:p>
            <a:pPr marL="457200" indent="-3600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Targeted through Social Worker</a:t>
            </a:r>
            <a:endParaRPr lang="en-US" sz="2800" b="1" dirty="0">
              <a:ln w="11430"/>
              <a:solidFill>
                <a:schemeClr val="bg1">
                  <a:lumMod val="50000"/>
                </a:schemeClr>
              </a:solidFill>
            </a:endParaRPr>
          </a:p>
          <a:p>
            <a:pPr marL="457200" indent="-3600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1:1 work with female worker and Peer Mentor</a:t>
            </a:r>
          </a:p>
          <a:p>
            <a:pPr marL="457200" indent="-3600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Introduced gradually to group work  </a:t>
            </a:r>
          </a:p>
          <a:p>
            <a:pPr marL="457200" indent="-3600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Re-engaged with education/training</a:t>
            </a:r>
          </a:p>
          <a:p>
            <a:r>
              <a:rPr lang="en-US" sz="28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Outcomes to Date:</a:t>
            </a:r>
            <a:endParaRPr lang="en-US" sz="2800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ln w="11430"/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en-GB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6% </a:t>
            </a:r>
            <a:r>
              <a:rPr lang="en-GB" sz="2800" b="1" dirty="0">
                <a:ln w="11430"/>
                <a:solidFill>
                  <a:schemeClr val="bg1">
                    <a:lumMod val="50000"/>
                  </a:schemeClr>
                </a:solidFill>
              </a:rPr>
              <a:t>programme engagement rate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No new convictions or charges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Completed six week personal development course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Gained Duke of Edinburgh, Saltire &amp; ASDAN Awards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Successful paid work placement as Youth Worker</a:t>
            </a:r>
          </a:p>
          <a:p>
            <a:r>
              <a:rPr lang="en-US" sz="2800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Future:</a:t>
            </a:r>
            <a:endParaRPr lang="en-US" sz="2800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Identified for Community Jobs Scotland Post with </a:t>
            </a:r>
            <a:r>
              <a:rPr lang="en-GB" sz="2800" b="1" dirty="0" err="1" smtClean="0">
                <a:ln w="11430"/>
                <a:solidFill>
                  <a:schemeClr val="bg1">
                    <a:lumMod val="50000"/>
                  </a:schemeClr>
                </a:solidFill>
              </a:rPr>
              <a:t>AfC</a:t>
            </a:r>
            <a:endParaRPr lang="en-GB" sz="2800" b="1" dirty="0" smtClean="0">
              <a:ln w="11430"/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Ambition to be a Peer Mentor/Youth Worker</a:t>
            </a:r>
          </a:p>
        </p:txBody>
      </p:sp>
      <p:sp>
        <p:nvSpPr>
          <p:cNvPr id="7" name="Rectangle 6"/>
          <p:cNvSpPr/>
          <p:nvPr/>
        </p:nvSpPr>
        <p:spPr>
          <a:xfrm>
            <a:off x="971600" y="-27384"/>
            <a:ext cx="698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“Zoe”: Her Journey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260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365104"/>
            <a:ext cx="1847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endParaRPr lang="en-GB" sz="3200" u="sng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869" y="1052736"/>
            <a:ext cx="86926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Service embedded </a:t>
            </a:r>
            <a:r>
              <a:rPr lang="en-US" sz="3200" b="1" dirty="0">
                <a:ln w="11430"/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local credibility established </a:t>
            </a:r>
            <a:endParaRPr lang="en-US" sz="3200" b="1" dirty="0">
              <a:ln w="11430"/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Young </a:t>
            </a:r>
            <a:r>
              <a:rPr lang="en-US" sz="3200" b="1" dirty="0">
                <a:ln w="11430"/>
                <a:solidFill>
                  <a:schemeClr val="bg1">
                    <a:lumMod val="50000"/>
                  </a:schemeClr>
                </a:solidFill>
              </a:rPr>
              <a:t>people </a:t>
            </a:r>
            <a:r>
              <a:rPr lang="en-US" sz="3200" b="1" dirty="0" err="1" smtClean="0">
                <a:ln w="11430"/>
                <a:solidFill>
                  <a:schemeClr val="bg1">
                    <a:lumMod val="50000"/>
                  </a:schemeClr>
                </a:solidFill>
              </a:rPr>
              <a:t>stabilised</a:t>
            </a: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 with clear future plan</a:t>
            </a:r>
            <a:endParaRPr lang="en-US" sz="3200" b="1" dirty="0">
              <a:ln w="11430"/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Multi Agency data sharing, protocols &amp; operational guidance in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ln w="11430"/>
                <a:solidFill>
                  <a:schemeClr val="bg1">
                    <a:lumMod val="50000"/>
                  </a:schemeClr>
                </a:solidFill>
              </a:rPr>
              <a:t>Edinburgh </a:t>
            </a: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University Evaluation – initial findings show that </a:t>
            </a: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Intervention </a:t>
            </a: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is achieving: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Disassociation from offenders/OCGs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Positive role models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Sense of direction/self-awareness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Diversion, engagement &amp; positive activity</a:t>
            </a:r>
            <a:endParaRPr lang="en-US" sz="3200" b="1" dirty="0">
              <a:ln w="11430"/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Transferable Model – potential service roll-out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0" y="116632"/>
            <a:ext cx="7488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Impact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686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3243" y="188230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              “Lyons </a:t>
            </a:r>
            <a:r>
              <a:rPr lang="en-GB" b="1" i="1" dirty="0">
                <a:solidFill>
                  <a:schemeClr val="tx2">
                    <a:lumMod val="75000"/>
                  </a:schemeClr>
                </a:solidFill>
              </a:rPr>
              <a:t>crime clan feeling the </a:t>
            </a:r>
            <a:r>
              <a:rPr lang="en-GB" b="1" i="1" dirty="0" smtClean="0">
                <a:solidFill>
                  <a:schemeClr val="tx2">
                    <a:lumMod val="75000"/>
                  </a:schemeClr>
                </a:solidFill>
              </a:rPr>
              <a:t>heat” </a:t>
            </a:r>
            <a:r>
              <a:rPr lang="en-GB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b="1" dirty="0" smtClean="0"/>
              <a:t>NINE </a:t>
            </a:r>
            <a:r>
              <a:rPr lang="en-GB" b="1" dirty="0"/>
              <a:t>members of the notorious Lyons crime clan have jetted to </a:t>
            </a:r>
            <a:r>
              <a:rPr lang="en-GB" b="1" dirty="0" smtClean="0"/>
              <a:t>Barbados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36" y="1882307"/>
            <a:ext cx="864096" cy="307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2117707"/>
            <a:ext cx="251520" cy="366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6654" rIns="71415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2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oliday ... David Ly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05637"/>
            <a:ext cx="752606" cy="10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220072" y="2440399"/>
            <a:ext cx="3776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Daniel brothers top Scotland's underworld rich list </a:t>
            </a:r>
            <a:endParaRPr lang="en-GB" b="1" dirty="0">
              <a:effectLst/>
            </a:endParaRPr>
          </a:p>
        </p:txBody>
      </p:sp>
      <p:pic>
        <p:nvPicPr>
          <p:cNvPr id="1031" name="Picture 7" descr="https://encrypted-tbn3.gstatic.com/images?q=tbn:ANd9GcSShU8asi5QHIrjMPqtu5fWdk4-sK2-0g874B9kCrQB_pVkoW1LzIhT2_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97167"/>
            <a:ext cx="10287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encrypted-tbn3.gstatic.com/images?q=tbn:ANd9GcQZZpiOdWDW7wGaXfa6ji0YazZHW3MNQhmZ8bJMaoobkEFbHTBGhrDkELPB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130" y="2901410"/>
            <a:ext cx="2091039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encrypted-tbn3.gstatic.com/images?q=tbn:ANd9GcTgVB1sScAIe3wQPTnHOKSmje2yF_Q429ONMijdNpiCuuc8tW4h3CO3kA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17" y="2996952"/>
            <a:ext cx="1104900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s://encrypted-tbn3.gstatic.com/images?q=tbn:ANd9GcRwTp3F64yiyZkXOm2PJS9AXfyhuQMr7DhcId0Ngy9LTbbHu7cOVznU-JU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971" y="3016917"/>
            <a:ext cx="1082229" cy="72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Gated Gleneagles community hosts Scotland’s most expensive developer home ">
            <a:hlinkClick r:id="rId12" tooltip="Gated Gleneagles community hosts Scotland’s most expensive developer home 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5013176"/>
            <a:ext cx="2058513" cy="140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s://encrypted-tbn2.gstatic.com/images?q=tbn:ANd9GcQ2cygjfgTOhD9YQf_BfvqdHT9AQgob5TJvJGLy8Cv7VIg42hEhiSzQkA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504" y="4396029"/>
            <a:ext cx="10858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22138" y="4509120"/>
            <a:ext cx="2546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Scotland’s Drug Mansion</a:t>
            </a:r>
            <a:endParaRPr lang="en-GB" b="1" dirty="0"/>
          </a:p>
        </p:txBody>
      </p:sp>
      <p:sp>
        <p:nvSpPr>
          <p:cNvPr id="17" name="Rectangle 16"/>
          <p:cNvSpPr/>
          <p:nvPr/>
        </p:nvSpPr>
        <p:spPr>
          <a:xfrm>
            <a:off x="354113" y="83569"/>
            <a:ext cx="82081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Intervention</a:t>
            </a:r>
            <a:endParaRPr lang="en-US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Targeting Young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People Aged 12-18 </a:t>
            </a: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 Involved In OCGs Or At Risk of OC Involvement and Diverting them from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Career </a:t>
            </a: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Criminality</a:t>
            </a:r>
          </a:p>
          <a:p>
            <a:pPr algn="ctr"/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7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1331640" y="33265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84" name="Picture 83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1268760"/>
            <a:ext cx="685800" cy="579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3" name="Picture 3" descr="https://encrypted-tbn0.gstatic.com/images?q=tbn:ANd9GcTXhgirsCE7KpnEWM31aq80_EtKaTvtcJmIOxqtHSi1dkXbu2EXnRPE1F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36912"/>
            <a:ext cx="5429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2" name="Picture 4" descr="https://encrypted-tbn0.gstatic.com/images?q=tbn:ANd9GcTXhgirsCE7KpnEWM31aq80_EtKaTvtcJmIOxqtHSi1dkXbu2EXnRPE1F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09" y="2708920"/>
            <a:ext cx="523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1" name="Picture 26" descr="https://encrypted-tbn0.gstatic.com/images?q=tbn:ANd9GcTXhgirsCE7KpnEWM31aq80_EtKaTvtcJmIOxqtHSi1dkXbu2EXnRPE1F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249" y="2683768"/>
            <a:ext cx="5429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0" name="Picture 27" descr="https://encrypted-tbn0.gstatic.com/images?q=tbn:ANd9GcTXhgirsCE7KpnEWM31aq80_EtKaTvtcJmIOxqtHSi1dkXbu2EXnRPE1F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083" y="2683768"/>
            <a:ext cx="5429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2" name="Straight Arrow Connector 91"/>
          <p:cNvCxnSpPr/>
          <p:nvPr/>
        </p:nvCxnSpPr>
        <p:spPr>
          <a:xfrm>
            <a:off x="4131497" y="2132856"/>
            <a:ext cx="9525" cy="552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88"/>
          <p:cNvSpPr>
            <a:spLocks noChangeArrowheads="1"/>
          </p:cNvSpPr>
          <p:nvPr/>
        </p:nvSpPr>
        <p:spPr bwMode="auto">
          <a:xfrm>
            <a:off x="0" y="203285"/>
            <a:ext cx="1847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8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1A0DAB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90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1A0DAB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9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1A0DAB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779912" y="1844824"/>
            <a:ext cx="7230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latin typeface="Arial" pitchFamily="34" charset="0"/>
                <a:cs typeface="Arial" pitchFamily="34" charset="0"/>
              </a:rPr>
              <a:t>Head</a:t>
            </a:r>
            <a:endParaRPr lang="en-GB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9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4141022" y="3501008"/>
            <a:ext cx="9525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95"/>
          <p:cNvSpPr>
            <a:spLocks noChangeArrowheads="1"/>
          </p:cNvSpPr>
          <p:nvPr/>
        </p:nvSpPr>
        <p:spPr bwMode="auto">
          <a:xfrm>
            <a:off x="467658" y="3166810"/>
            <a:ext cx="79927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Taxi </a:t>
            </a:r>
            <a:r>
              <a:rPr lang="en-GB" alt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irms/Drugs/Scrap Metal/Counterfeit Goods/Murder/Extortion/Guns/Trafficking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48" name="Picture 11" descr="https://encrypted-tbn0.gstatic.com/images?q=tbn:ANd9GcTXhgirsCE7KpnEWM31aq80_EtKaTvtcJmIOxqtHSi1dkXbu2EXnRPE1F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755" y="3933056"/>
            <a:ext cx="495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7" name="Picture 28" descr="https://encrypted-tbn0.gstatic.com/images?q=tbn:ANd9GcTXhgirsCE7KpnEWM31aq80_EtKaTvtcJmIOxqtHSi1dkXbu2EXnRPE1F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055" y="3933056"/>
            <a:ext cx="495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6" name="Picture 29" descr="https://encrypted-tbn0.gstatic.com/images?q=tbn:ANd9GcTXhgirsCE7KpnEWM31aq80_EtKaTvtcJmIOxqtHSi1dkXbu2EXnRPE1F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037" y="3933056"/>
            <a:ext cx="495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5" name="Picture 30" descr="https://encrypted-tbn0.gstatic.com/images?q=tbn:ANd9GcTXhgirsCE7KpnEWM31aq80_EtKaTvtcJmIOxqtHSi1dkXbu2EXnRPE1F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927" y="3933056"/>
            <a:ext cx="495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4" name="Picture 31" descr="https://encrypted-tbn0.gstatic.com/images?q=tbn:ANd9GcTXhgirsCE7KpnEWM31aq80_EtKaTvtcJmIOxqtHSi1dkXbu2EXnRPE1F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627" y="3946004"/>
            <a:ext cx="495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10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10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8" name="Rectangle 103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9" name="Rectangle 104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0" name="Rectangle 105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1" name="Rectangle 10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4162023" y="4670276"/>
            <a:ext cx="1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108"/>
          <p:cNvSpPr>
            <a:spLocks noChangeArrowheads="1"/>
          </p:cNvSpPr>
          <p:nvPr/>
        </p:nvSpPr>
        <p:spPr bwMode="auto">
          <a:xfrm>
            <a:off x="3006836" y="4404311"/>
            <a:ext cx="224933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Lieutenants/Enforcers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1" name="Picture 120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386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Picture 121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695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Picture 122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970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Picture 123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245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Picture 124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829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Picture 125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865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Picture 126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590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Picture 127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597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Picture 128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Picture 129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347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Picture 130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861" y="5052288"/>
            <a:ext cx="295275" cy="248920"/>
          </a:xfrm>
          <a:prstGeom prst="rect">
            <a:avLst/>
          </a:prstGeom>
          <a:noFill/>
          <a:ln>
            <a:noFill/>
          </a:ln>
        </p:spPr>
      </p:pic>
      <p:sp>
        <p:nvSpPr>
          <p:cNvPr id="2093" name="Rectangle 1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4162023" y="5589240"/>
            <a:ext cx="1" cy="27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4" name="Rectangle 114"/>
          <p:cNvSpPr>
            <a:spLocks noChangeArrowheads="1"/>
          </p:cNvSpPr>
          <p:nvPr/>
        </p:nvSpPr>
        <p:spPr bwMode="auto">
          <a:xfrm>
            <a:off x="1726278" y="5262736"/>
            <a:ext cx="46538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Direct Community Suppliers (aged 22-30 years)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9" name="Picture 138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386" y="5943947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Picture 139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687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Picture 140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943947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Picture 141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177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20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949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258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Picture 145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67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Picture 146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989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Picture 147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298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Picture 148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607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Picture 149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067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Picture 150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050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Picture 151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741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Picture 152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692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Picture 153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28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Picture 154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093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Picture 155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89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Picture 156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163" y="5949280"/>
            <a:ext cx="265309" cy="22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Picture 157" descr="https://encrypted-tbn0.gstatic.com/images?q=tbn:ANd9GcTXhgirsCE7KpnEWM31aq80_EtKaTvtcJmIOxqtHSi1dkXbu2EXnRPE1F0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854" y="5943947"/>
            <a:ext cx="265309" cy="221357"/>
          </a:xfrm>
          <a:prstGeom prst="rect">
            <a:avLst/>
          </a:prstGeom>
          <a:noFill/>
          <a:ln>
            <a:noFill/>
          </a:ln>
        </p:spPr>
      </p:pic>
      <p:sp>
        <p:nvSpPr>
          <p:cNvPr id="2096" name="Rectangle 2095"/>
          <p:cNvSpPr/>
          <p:nvPr/>
        </p:nvSpPr>
        <p:spPr>
          <a:xfrm>
            <a:off x="2023660" y="6300182"/>
            <a:ext cx="50686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Street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Dealers/Runners (primarily aged 14-18 years)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71600" y="355303"/>
            <a:ext cx="698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OC Group Network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49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2" grpId="0"/>
      <p:bldP spid="2094" grpId="0"/>
      <p:bldP spid="20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365104"/>
            <a:ext cx="1847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endParaRPr lang="en-GB" sz="3200" u="sng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6876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Innovative partnership with Police Scotland and GCC Social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err="1">
                <a:ln w="11430"/>
                <a:solidFill>
                  <a:schemeClr val="bg1">
                    <a:lumMod val="50000"/>
                  </a:schemeClr>
                </a:solidFill>
              </a:rPr>
              <a:t>Possil</a:t>
            </a:r>
            <a:r>
              <a:rPr lang="en-US" sz="3200" b="1" dirty="0">
                <a:ln w="11430"/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US" sz="3200" b="1" dirty="0" err="1" smtClean="0">
                <a:ln w="11430"/>
                <a:solidFill>
                  <a:schemeClr val="bg1">
                    <a:lumMod val="50000"/>
                  </a:schemeClr>
                </a:solidFill>
              </a:rPr>
              <a:t>Govan</a:t>
            </a: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3200" b="1" smtClean="0">
                <a:ln w="11430"/>
                <a:solidFill>
                  <a:schemeClr val="bg1">
                    <a:lumMod val="50000"/>
                  </a:schemeClr>
                </a:solidFill>
              </a:rPr>
              <a:t>recruiting OCGs</a:t>
            </a: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, temperature high, community concerns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Intelligence-led </a:t>
            </a:r>
            <a:r>
              <a:rPr lang="en-US" sz="3200" b="1" dirty="0">
                <a:ln w="11430"/>
                <a:solidFill>
                  <a:schemeClr val="bg1">
                    <a:lumMod val="50000"/>
                  </a:schemeClr>
                </a:solidFill>
              </a:rPr>
              <a:t>targeting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Young people involved in or at-risk of involvement in </a:t>
            </a:r>
            <a:r>
              <a:rPr lang="en-US" sz="3200" b="1" dirty="0" err="1" smtClean="0">
                <a:ln w="11430"/>
                <a:solidFill>
                  <a:schemeClr val="bg1">
                    <a:lumMod val="50000"/>
                  </a:schemeClr>
                </a:solidFill>
              </a:rPr>
              <a:t>Organised</a:t>
            </a: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 Crime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Everything tried previously had failed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Perennial non-engagers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971600" y="332656"/>
            <a:ext cx="734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Context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721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365104"/>
            <a:ext cx="18473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endParaRPr lang="en-GB" sz="3200" u="sng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2348880"/>
            <a:ext cx="777686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n w="11430"/>
                <a:solidFill>
                  <a:schemeClr val="bg1">
                    <a:lumMod val="50000"/>
                  </a:schemeClr>
                </a:solidFill>
              </a:rPr>
              <a:t>Shared intelligence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Headhunted staff with OGC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Individual </a:t>
            </a:r>
            <a:r>
              <a:rPr lang="en-US" sz="2800" b="1" dirty="0">
                <a:ln w="11430"/>
                <a:solidFill>
                  <a:schemeClr val="bg1">
                    <a:lumMod val="50000"/>
                  </a:schemeClr>
                </a:solidFill>
              </a:rPr>
              <a:t>and group dynamics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ln w="11430"/>
                <a:solidFill>
                  <a:schemeClr val="bg1">
                    <a:lumMod val="50000"/>
                  </a:schemeClr>
                </a:solidFill>
              </a:rPr>
              <a:t>Bespoke </a:t>
            </a: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Action Plan for each individual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How and where we targeted them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Who could be approached in their network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Who could be a barrier</a:t>
            </a:r>
            <a:endParaRPr lang="en-GB" sz="2400" b="1" dirty="0">
              <a:ln w="11430"/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Workers matched with particular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Engage at peak offending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ln w="11430"/>
                <a:solidFill>
                  <a:schemeClr val="bg1">
                    <a:lumMod val="50000"/>
                  </a:schemeClr>
                </a:solidFill>
              </a:rPr>
              <a:t>Stabilise</a:t>
            </a:r>
            <a:r>
              <a:rPr lang="en-US" sz="2800" b="1" dirty="0" smtClean="0">
                <a:ln w="11430"/>
                <a:solidFill>
                  <a:schemeClr val="bg1">
                    <a:lumMod val="50000"/>
                  </a:schemeClr>
                </a:solidFill>
              </a:rPr>
              <a:t> and engage in the </a:t>
            </a:r>
            <a:r>
              <a:rPr lang="en-US" sz="2800" b="1" dirty="0" err="1" smtClean="0">
                <a:ln w="11430"/>
                <a:solidFill>
                  <a:schemeClr val="bg1">
                    <a:lumMod val="50000"/>
                  </a:schemeClr>
                </a:solidFill>
              </a:rPr>
              <a:t>programme</a:t>
            </a:r>
            <a:endParaRPr lang="en-US" sz="2800" b="1" dirty="0">
              <a:ln w="11430"/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404664"/>
            <a:ext cx="698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Joint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Plan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https://encrypted-tbn1.gstatic.com/images?q=tbn:ANd9GcTXFEP-WEAsnRm-uQvR2bUlzFlcyL6VsnJXiTSR8OnutV5djtcquaCRKH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32249"/>
            <a:ext cx="122872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encrypted-tbn1.gstatic.com/images?q=tbn:ANd9GcSTgHJ51ozqwoSYBh0anpgQSlzKtNkg75KnrUbaSvGHJcrqzSWUVwo5Q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24719"/>
            <a:ext cx="1008113" cy="95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3.gstatic.com/images?q=tbn:ANd9GcSeESPjJuHvUItXWIGVpNA1CjovEucpadPoGMA4j2QPaqTvjsBCyTxN7PcD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12776"/>
            <a:ext cx="11620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00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900" y="287813"/>
            <a:ext cx="7520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Journey </a:t>
            </a:r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Change </a:t>
            </a:r>
          </a:p>
        </p:txBody>
      </p:sp>
      <p:sp>
        <p:nvSpPr>
          <p:cNvPr id="6" name="Chevron 5"/>
          <p:cNvSpPr/>
          <p:nvPr/>
        </p:nvSpPr>
        <p:spPr>
          <a:xfrm>
            <a:off x="165102" y="1052736"/>
            <a:ext cx="2616198" cy="590440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3868" y="1124744"/>
            <a:ext cx="119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cs typeface="Arial" panose="020B0604020202020204" pitchFamily="34" charset="0"/>
              </a:rPr>
              <a:t>BEFORE</a:t>
            </a:r>
          </a:p>
        </p:txBody>
      </p:sp>
      <p:sp>
        <p:nvSpPr>
          <p:cNvPr id="8" name="Chevron 7"/>
          <p:cNvSpPr/>
          <p:nvPr/>
        </p:nvSpPr>
        <p:spPr>
          <a:xfrm>
            <a:off x="2627785" y="1052736"/>
            <a:ext cx="4629300" cy="597826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1124744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cs typeface="Arial" panose="020B0604020202020204" pitchFamily="34" charset="0"/>
              </a:rPr>
              <a:t>DURING</a:t>
            </a:r>
          </a:p>
        </p:txBody>
      </p:sp>
      <p:sp>
        <p:nvSpPr>
          <p:cNvPr id="10" name="Chevron 9"/>
          <p:cNvSpPr/>
          <p:nvPr/>
        </p:nvSpPr>
        <p:spPr>
          <a:xfrm>
            <a:off x="7088708" y="1052736"/>
            <a:ext cx="1839376" cy="582219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2320" y="1095127"/>
            <a:ext cx="1498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cs typeface="Arial" panose="020B0604020202020204" pitchFamily="34" charset="0"/>
              </a:rPr>
              <a:t>FUTURE</a:t>
            </a:r>
            <a:endParaRPr lang="en-GB" sz="2400" b="1" dirty="0"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8774" y="1822178"/>
            <a:ext cx="2594404" cy="28987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Intelligence-led t</a:t>
            </a:r>
            <a:r>
              <a:rPr lang="en-GB" dirty="0" smtClean="0">
                <a:solidFill>
                  <a:schemeClr val="tx1"/>
                </a:solidFill>
              </a:rPr>
              <a:t>argeting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Assertive </a:t>
            </a:r>
            <a:r>
              <a:rPr lang="en-GB" dirty="0" smtClean="0">
                <a:solidFill>
                  <a:schemeClr val="tx1"/>
                </a:solidFill>
              </a:rPr>
              <a:t>outreach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Matching to Peer Mentor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Assessment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Relationship building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tx1"/>
                </a:solidFill>
              </a:rPr>
              <a:t>Family </a:t>
            </a:r>
            <a:r>
              <a:rPr lang="en-GB" dirty="0" smtClean="0">
                <a:solidFill>
                  <a:schemeClr val="tx1"/>
                </a:solidFill>
              </a:rPr>
              <a:t>Support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08186" y="1818959"/>
            <a:ext cx="4356102" cy="29259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5" name="Rounded Rectangle 14"/>
          <p:cNvSpPr/>
          <p:nvPr/>
        </p:nvSpPr>
        <p:spPr>
          <a:xfrm>
            <a:off x="7257085" y="1831966"/>
            <a:ext cx="1754467" cy="28352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75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Clear Future Goal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Ongoing Support &amp; Training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</a:rPr>
              <a:t>Long-term tracking &amp; evaluation</a:t>
            </a:r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74418" y="4931138"/>
            <a:ext cx="1358900" cy="1079495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9" name="TextBox 18"/>
          <p:cNvSpPr txBox="1"/>
          <p:nvPr/>
        </p:nvSpPr>
        <p:spPr>
          <a:xfrm>
            <a:off x="251520" y="5085184"/>
            <a:ext cx="109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Target &amp; </a:t>
            </a:r>
            <a:r>
              <a:rPr lang="en-GB" sz="2000" b="1" dirty="0" smtClean="0"/>
              <a:t>Engage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20" name="7-Point Star 19"/>
          <p:cNvSpPr/>
          <p:nvPr/>
        </p:nvSpPr>
        <p:spPr>
          <a:xfrm>
            <a:off x="6804248" y="5475565"/>
            <a:ext cx="2286811" cy="1193795"/>
          </a:xfrm>
          <a:prstGeom prst="star7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cs typeface="Arial" panose="020B0604020202020204" pitchFamily="34" charset="0"/>
              </a:rPr>
              <a:t>SUSTAINED CHANGE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44801" y="1809757"/>
            <a:ext cx="20827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</a:pPr>
            <a:endParaRPr lang="en-GB" sz="1350" dirty="0"/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GB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5016491" y="1822457"/>
            <a:ext cx="20827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</a:pPr>
            <a:endParaRPr lang="en-GB" sz="1350" dirty="0"/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GB" sz="1350" dirty="0"/>
          </a:p>
        </p:txBody>
      </p:sp>
      <p:sp>
        <p:nvSpPr>
          <p:cNvPr id="24" name="Hexagon 23"/>
          <p:cNvSpPr/>
          <p:nvPr/>
        </p:nvSpPr>
        <p:spPr>
          <a:xfrm>
            <a:off x="2814152" y="5529911"/>
            <a:ext cx="1554385" cy="1133003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Action </a:t>
            </a:r>
            <a:r>
              <a:rPr lang="en-GB" sz="2000" b="1" dirty="0">
                <a:solidFill>
                  <a:schemeClr val="tx1"/>
                </a:solidFill>
              </a:rPr>
              <a:t>Planning</a:t>
            </a:r>
          </a:p>
        </p:txBody>
      </p:sp>
      <p:sp>
        <p:nvSpPr>
          <p:cNvPr id="27" name="Hexagon 26"/>
          <p:cNvSpPr/>
          <p:nvPr/>
        </p:nvSpPr>
        <p:spPr>
          <a:xfrm>
            <a:off x="1340396" y="5661248"/>
            <a:ext cx="495300" cy="393786"/>
          </a:xfrm>
          <a:prstGeom prst="hex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8" name="Oval 27"/>
          <p:cNvSpPr/>
          <p:nvPr/>
        </p:nvSpPr>
        <p:spPr>
          <a:xfrm rot="1277450">
            <a:off x="1864966" y="5851464"/>
            <a:ext cx="368288" cy="2361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9" name="Flowchart: Connector 28"/>
          <p:cNvSpPr/>
          <p:nvPr/>
        </p:nvSpPr>
        <p:spPr>
          <a:xfrm rot="1003529">
            <a:off x="2292933" y="5989636"/>
            <a:ext cx="311272" cy="20962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0" name="Flowchart: Connector 29"/>
          <p:cNvSpPr/>
          <p:nvPr/>
        </p:nvSpPr>
        <p:spPr>
          <a:xfrm rot="1003529">
            <a:off x="2620515" y="6191921"/>
            <a:ext cx="206545" cy="146753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1" name="Hexagon 30"/>
          <p:cNvSpPr/>
          <p:nvPr/>
        </p:nvSpPr>
        <p:spPr>
          <a:xfrm>
            <a:off x="4750727" y="5517232"/>
            <a:ext cx="1477457" cy="963747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Stabilise </a:t>
            </a:r>
            <a:r>
              <a:rPr lang="en-GB" sz="2000" b="1" dirty="0">
                <a:solidFill>
                  <a:schemeClr val="tx1"/>
                </a:solidFill>
              </a:rPr>
              <a:t>&amp; Equip</a:t>
            </a:r>
          </a:p>
        </p:txBody>
      </p:sp>
      <p:sp>
        <p:nvSpPr>
          <p:cNvPr id="33" name="Hexagon 32"/>
          <p:cNvSpPr/>
          <p:nvPr/>
        </p:nvSpPr>
        <p:spPr>
          <a:xfrm>
            <a:off x="6012160" y="4819659"/>
            <a:ext cx="1573258" cy="763760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Retain &amp; Progress</a:t>
            </a:r>
          </a:p>
        </p:txBody>
      </p:sp>
      <p:sp>
        <p:nvSpPr>
          <p:cNvPr id="35" name="Flowchart: Connector 34"/>
          <p:cNvSpPr/>
          <p:nvPr/>
        </p:nvSpPr>
        <p:spPr>
          <a:xfrm rot="19538853">
            <a:off x="4238776" y="6334839"/>
            <a:ext cx="311272" cy="20962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7" name="Flowchart: Connector 36"/>
          <p:cNvSpPr/>
          <p:nvPr/>
        </p:nvSpPr>
        <p:spPr>
          <a:xfrm rot="1003529">
            <a:off x="4534846" y="6045068"/>
            <a:ext cx="127688" cy="18246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8" name="Flowchart: Connector 37"/>
          <p:cNvSpPr/>
          <p:nvPr/>
        </p:nvSpPr>
        <p:spPr>
          <a:xfrm rot="1003529">
            <a:off x="4624572" y="5790810"/>
            <a:ext cx="131298" cy="1346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9" name="Flowchart: Connector 38"/>
          <p:cNvSpPr/>
          <p:nvPr/>
        </p:nvSpPr>
        <p:spPr>
          <a:xfrm rot="1003529" flipH="1">
            <a:off x="5765426" y="5167570"/>
            <a:ext cx="139085" cy="259973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0" name="Flowchart: Connector 39"/>
          <p:cNvSpPr/>
          <p:nvPr/>
        </p:nvSpPr>
        <p:spPr>
          <a:xfrm rot="1003529">
            <a:off x="5909987" y="4941311"/>
            <a:ext cx="131298" cy="1346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1" name="Flowchart: Connector 40"/>
          <p:cNvSpPr/>
          <p:nvPr/>
        </p:nvSpPr>
        <p:spPr>
          <a:xfrm rot="1003529">
            <a:off x="7883218" y="5251325"/>
            <a:ext cx="131298" cy="13466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2" name="Flowchart: Connector 41"/>
          <p:cNvSpPr/>
          <p:nvPr/>
        </p:nvSpPr>
        <p:spPr>
          <a:xfrm rot="1003529">
            <a:off x="7635336" y="5010542"/>
            <a:ext cx="231032" cy="210503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44" name="Down Arrow 43"/>
          <p:cNvSpPr/>
          <p:nvPr/>
        </p:nvSpPr>
        <p:spPr>
          <a:xfrm>
            <a:off x="8201620" y="4722591"/>
            <a:ext cx="515473" cy="866649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4" name="Flowchart: Connector 33"/>
          <p:cNvSpPr/>
          <p:nvPr/>
        </p:nvSpPr>
        <p:spPr>
          <a:xfrm rot="1003529">
            <a:off x="7511904" y="4811355"/>
            <a:ext cx="206545" cy="146753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" name="TextBox 2"/>
          <p:cNvSpPr txBox="1"/>
          <p:nvPr/>
        </p:nvSpPr>
        <p:spPr>
          <a:xfrm>
            <a:off x="3025211" y="2060848"/>
            <a:ext cx="39950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Peer Mentoring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Goal Setting and Action Planning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Holistic Support </a:t>
            </a:r>
            <a:r>
              <a:rPr lang="en-GB" dirty="0" smtClean="0"/>
              <a:t>– health, life skills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Cognitive Behaviour Modules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PX2 Motivational Programme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Personal Development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Conflict Resolution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Employability Training Awards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 smtClean="0"/>
              <a:t>Sports Coaching Course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4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900" y="287813"/>
            <a:ext cx="7520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Journey </a:t>
            </a:r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Change </a:t>
            </a:r>
          </a:p>
        </p:txBody>
      </p:sp>
      <p:sp>
        <p:nvSpPr>
          <p:cNvPr id="6" name="Chevron 5"/>
          <p:cNvSpPr/>
          <p:nvPr/>
        </p:nvSpPr>
        <p:spPr>
          <a:xfrm>
            <a:off x="1115616" y="1337542"/>
            <a:ext cx="6624736" cy="6512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1268760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cs typeface="Arial" panose="020B0604020202020204" pitchFamily="34" charset="0"/>
              </a:rPr>
              <a:t>BEFORE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115616" y="2276872"/>
            <a:ext cx="6624736" cy="42031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7" name="TextBox 16"/>
          <p:cNvSpPr txBox="1"/>
          <p:nvPr/>
        </p:nvSpPr>
        <p:spPr>
          <a:xfrm>
            <a:off x="1619672" y="2318489"/>
            <a:ext cx="59406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/>
              <a:t>Existing cohort of </a:t>
            </a:r>
            <a:r>
              <a:rPr lang="en-GB" sz="2400" dirty="0" smtClean="0"/>
              <a:t>18 </a:t>
            </a:r>
            <a:r>
              <a:rPr lang="en-GB" sz="2400" dirty="0"/>
              <a:t>young </a:t>
            </a:r>
            <a:r>
              <a:rPr lang="en-GB" sz="2400" dirty="0" smtClean="0"/>
              <a:t>people 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80% </a:t>
            </a:r>
            <a:r>
              <a:rPr lang="en-GB" sz="2400" dirty="0"/>
              <a:t>aged 16 – 18 </a:t>
            </a:r>
            <a:r>
              <a:rPr lang="en-GB" sz="2400" dirty="0" smtClean="0"/>
              <a:t>years 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Youngest is 13 years of age</a:t>
            </a:r>
            <a:endParaRPr lang="en-GB" sz="2400" dirty="0"/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93% previous social work involvement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31% known to social work since birth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50% </a:t>
            </a:r>
            <a:r>
              <a:rPr lang="en-GB" sz="2400" dirty="0"/>
              <a:t>previous history of </a:t>
            </a:r>
            <a:r>
              <a:rPr lang="en-GB" sz="2400" dirty="0" smtClean="0"/>
              <a:t>care/kinship </a:t>
            </a:r>
            <a:r>
              <a:rPr lang="en-GB" sz="2400" dirty="0"/>
              <a:t>care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43% </a:t>
            </a:r>
            <a:r>
              <a:rPr lang="en-GB" sz="2400" dirty="0"/>
              <a:t>previous period of secure care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87% pro-criminal family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100% disengaged from education/refused to attend school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100% known to Police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183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900" y="116632"/>
            <a:ext cx="7520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Journey </a:t>
            </a:r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Change </a:t>
            </a:r>
          </a:p>
        </p:txBody>
      </p:sp>
      <p:sp>
        <p:nvSpPr>
          <p:cNvPr id="8" name="Chevron 7"/>
          <p:cNvSpPr/>
          <p:nvPr/>
        </p:nvSpPr>
        <p:spPr>
          <a:xfrm>
            <a:off x="323528" y="998145"/>
            <a:ext cx="8280920" cy="630655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1824" y="908720"/>
            <a:ext cx="2210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cs typeface="Arial" panose="020B0604020202020204" pitchFamily="34" charset="0"/>
              </a:rPr>
              <a:t>DURING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3528" y="1987555"/>
            <a:ext cx="8280920" cy="44657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2" name="TextBox 21"/>
          <p:cNvSpPr txBox="1"/>
          <p:nvPr/>
        </p:nvSpPr>
        <p:spPr>
          <a:xfrm>
            <a:off x="755576" y="2009303"/>
            <a:ext cx="3667960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100</a:t>
            </a:r>
            <a:r>
              <a:rPr lang="en-GB" sz="2400" dirty="0"/>
              <a:t>% involved in or being groomed by OCG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/>
              <a:t>95% drug misusers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81% distributing </a:t>
            </a:r>
            <a:r>
              <a:rPr lang="en-GB" sz="2400" dirty="0"/>
              <a:t>&amp; selling OC products </a:t>
            </a:r>
            <a:r>
              <a:rPr lang="en-GB" sz="2400" dirty="0" err="1"/>
              <a:t>incl</a:t>
            </a:r>
            <a:r>
              <a:rPr lang="en-GB" sz="2400" dirty="0"/>
              <a:t> drugs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75% </a:t>
            </a:r>
            <a:r>
              <a:rPr lang="en-GB" sz="2400" dirty="0"/>
              <a:t>at risk of secure care or custodial sentence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31% with siblings involved </a:t>
            </a:r>
            <a:r>
              <a:rPr lang="en-GB" sz="2400" dirty="0"/>
              <a:t>in </a:t>
            </a:r>
            <a:r>
              <a:rPr lang="en-GB" sz="2400" dirty="0" smtClean="0"/>
              <a:t>OC/pro-criminal 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56% </a:t>
            </a:r>
            <a:r>
              <a:rPr lang="en-GB" sz="2400" dirty="0"/>
              <a:t>parents in </a:t>
            </a:r>
            <a:r>
              <a:rPr lang="en-GB" sz="2400" dirty="0" smtClean="0"/>
              <a:t>custody, addict </a:t>
            </a:r>
            <a:r>
              <a:rPr lang="en-GB" sz="2400" dirty="0"/>
              <a:t>or </a:t>
            </a:r>
            <a:r>
              <a:rPr lang="en-GB" sz="2400" dirty="0" smtClean="0"/>
              <a:t>dead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GB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4423536" y="1772816"/>
            <a:ext cx="4108904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</a:pPr>
            <a:endParaRPr lang="en-GB" sz="1350" dirty="0"/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/>
              <a:t>100% </a:t>
            </a:r>
            <a:r>
              <a:rPr lang="en-GB" sz="2400" dirty="0" smtClean="0"/>
              <a:t>matched </a:t>
            </a:r>
            <a:r>
              <a:rPr lang="en-GB" sz="2400" dirty="0"/>
              <a:t>to a Peer </a:t>
            </a:r>
            <a:r>
              <a:rPr lang="en-GB" sz="2400" dirty="0" smtClean="0"/>
              <a:t>Mentor/positive role model</a:t>
            </a:r>
            <a:endParaRPr lang="en-GB" sz="2400" dirty="0"/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/>
              <a:t>100% </a:t>
            </a:r>
            <a:r>
              <a:rPr lang="en-GB" sz="2400" dirty="0" smtClean="0"/>
              <a:t>agreed a bespoke Action </a:t>
            </a:r>
            <a:r>
              <a:rPr lang="en-GB" sz="2400" dirty="0"/>
              <a:t>Plan 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75% consistent contact </a:t>
            </a:r>
            <a:r>
              <a:rPr lang="en-GB" sz="2400" dirty="0"/>
              <a:t>&amp; </a:t>
            </a:r>
            <a:r>
              <a:rPr lang="en-GB" sz="2400" dirty="0" smtClean="0"/>
              <a:t>regular engagement with </a:t>
            </a:r>
            <a:r>
              <a:rPr lang="en-GB" sz="2400" dirty="0" smtClean="0"/>
              <a:t>Intervention service</a:t>
            </a:r>
            <a:endParaRPr lang="en-GB" sz="2400" dirty="0" smtClean="0"/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/>
              <a:t>62% engaged in pro-social activities/training and employability with clear future goal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034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900" y="287813"/>
            <a:ext cx="7520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r>
              <a:rPr lang="en-GB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ourney </a:t>
            </a:r>
            <a:r>
              <a:rPr lang="en-GB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Change </a:t>
            </a:r>
          </a:p>
        </p:txBody>
      </p:sp>
      <p:sp>
        <p:nvSpPr>
          <p:cNvPr id="10" name="Chevron 9"/>
          <p:cNvSpPr/>
          <p:nvPr/>
        </p:nvSpPr>
        <p:spPr>
          <a:xfrm>
            <a:off x="1043609" y="1119839"/>
            <a:ext cx="6984775" cy="589739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29102" y="996577"/>
            <a:ext cx="2174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cs typeface="Arial" panose="020B0604020202020204" pitchFamily="34" charset="0"/>
              </a:rPr>
              <a:t>FUTURE</a:t>
            </a:r>
            <a:endParaRPr lang="en-GB" sz="4400" b="1" dirty="0"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47758" y="1852331"/>
            <a:ext cx="7180626" cy="31608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75% stabilised and no </a:t>
            </a:r>
            <a:r>
              <a:rPr lang="en-GB" sz="2400" dirty="0">
                <a:solidFill>
                  <a:schemeClr val="tx1"/>
                </a:solidFill>
              </a:rPr>
              <a:t>new </a:t>
            </a:r>
            <a:r>
              <a:rPr lang="en-GB" sz="2400" dirty="0" smtClean="0">
                <a:solidFill>
                  <a:schemeClr val="tx1"/>
                </a:solidFill>
              </a:rPr>
              <a:t>offences </a:t>
            </a:r>
            <a:endParaRPr lang="en-GB" sz="2400" dirty="0">
              <a:solidFill>
                <a:schemeClr val="tx1"/>
              </a:solidFill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2 young people continuing to offend – </a:t>
            </a:r>
            <a:r>
              <a:rPr lang="en-GB" sz="2400" dirty="0">
                <a:solidFill>
                  <a:schemeClr val="tx1"/>
                </a:solidFill>
              </a:rPr>
              <a:t>but </a:t>
            </a:r>
            <a:r>
              <a:rPr lang="en-GB" sz="2400" dirty="0" smtClean="0">
                <a:solidFill>
                  <a:schemeClr val="tx1"/>
                </a:solidFill>
              </a:rPr>
              <a:t>now intermittent &amp; reduced frequency/seriousness, on the periphery of OC (opportunistic offending) 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One young person in secure care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One young person in </a:t>
            </a:r>
            <a:r>
              <a:rPr lang="en-GB" sz="2400" dirty="0" err="1" smtClean="0">
                <a:solidFill>
                  <a:schemeClr val="tx1"/>
                </a:solidFill>
              </a:rPr>
              <a:t>Polmont</a:t>
            </a:r>
            <a:r>
              <a:rPr lang="en-GB" sz="2400" dirty="0" smtClean="0">
                <a:solidFill>
                  <a:schemeClr val="tx1"/>
                </a:solidFill>
              </a:rPr>
              <a:t> YOI</a:t>
            </a:r>
            <a:endParaRPr lang="en-GB" sz="24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AIM </a:t>
            </a:r>
            <a:r>
              <a:rPr lang="en-GB" sz="2400" dirty="0">
                <a:solidFill>
                  <a:schemeClr val="tx1"/>
                </a:solidFill>
              </a:rPr>
              <a:t>– </a:t>
            </a:r>
            <a:r>
              <a:rPr lang="en-GB" sz="2400" dirty="0" smtClean="0">
                <a:solidFill>
                  <a:schemeClr val="tx1"/>
                </a:solidFill>
              </a:rPr>
              <a:t>	Ongoing Support and Training </a:t>
            </a:r>
          </a:p>
          <a:p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         	Long-term Tracking and Evaluation</a:t>
            </a:r>
            <a:endParaRPr lang="en-GB" sz="2400" dirty="0">
              <a:solidFill>
                <a:schemeClr val="tx1"/>
              </a:solidFill>
            </a:endParaRPr>
          </a:p>
          <a:p>
            <a:pPr marL="214313" indent="-214313" algn="ctr">
              <a:buFont typeface="Wingdings" panose="05000000000000000000" pitchFamily="2" charset="2"/>
              <a:buChar char="§"/>
            </a:pPr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8201" y="2646851"/>
            <a:ext cx="20827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</a:pPr>
            <a:endParaRPr lang="en-GB" sz="1350" dirty="0"/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GB" sz="1350" dirty="0"/>
          </a:p>
        </p:txBody>
      </p:sp>
      <p:sp>
        <p:nvSpPr>
          <p:cNvPr id="20" name="7-Point Star 19"/>
          <p:cNvSpPr/>
          <p:nvPr/>
        </p:nvSpPr>
        <p:spPr>
          <a:xfrm>
            <a:off x="3228500" y="5589240"/>
            <a:ext cx="2567636" cy="1193795"/>
          </a:xfrm>
          <a:prstGeom prst="star7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cs typeface="Arial" panose="020B0604020202020204" pitchFamily="34" charset="0"/>
              </a:rPr>
              <a:t>SUSTAINED CHANGE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16491" y="1822457"/>
            <a:ext cx="20827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</a:pPr>
            <a:endParaRPr lang="en-GB" sz="1350" dirty="0"/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en-GB" sz="1350" dirty="0"/>
          </a:p>
        </p:txBody>
      </p:sp>
      <p:sp>
        <p:nvSpPr>
          <p:cNvPr id="44" name="Down Arrow 43"/>
          <p:cNvSpPr/>
          <p:nvPr/>
        </p:nvSpPr>
        <p:spPr>
          <a:xfrm>
            <a:off x="4211960" y="5013176"/>
            <a:ext cx="652342" cy="520505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062461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714</Words>
  <Application>Microsoft Office PowerPoint</Application>
  <PresentationFormat>On-screen Show (4:3)</PresentationFormat>
  <Paragraphs>141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Action for Children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Cox</dc:creator>
  <cp:lastModifiedBy>Hass</cp:lastModifiedBy>
  <cp:revision>145</cp:revision>
  <cp:lastPrinted>2015-06-15T11:26:32Z</cp:lastPrinted>
  <dcterms:created xsi:type="dcterms:W3CDTF">2014-06-16T12:34:36Z</dcterms:created>
  <dcterms:modified xsi:type="dcterms:W3CDTF">2015-10-22T09:03:20Z</dcterms:modified>
</cp:coreProperties>
</file>