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Lst>
  <p:notesMasterIdLst>
    <p:notesMasterId r:id="rId46"/>
  </p:notesMasterIdLst>
  <p:sldIdLst>
    <p:sldId id="256" r:id="rId6"/>
    <p:sldId id="262" r:id="rId7"/>
    <p:sldId id="264" r:id="rId8"/>
    <p:sldId id="285" r:id="rId9"/>
    <p:sldId id="257" r:id="rId10"/>
    <p:sldId id="286" r:id="rId11"/>
    <p:sldId id="265" r:id="rId12"/>
    <p:sldId id="287" r:id="rId13"/>
    <p:sldId id="260" r:id="rId14"/>
    <p:sldId id="288" r:id="rId15"/>
    <p:sldId id="261" r:id="rId16"/>
    <p:sldId id="268" r:id="rId17"/>
    <p:sldId id="289" r:id="rId18"/>
    <p:sldId id="269" r:id="rId19"/>
    <p:sldId id="290" r:id="rId20"/>
    <p:sldId id="270" r:id="rId21"/>
    <p:sldId id="271" r:id="rId22"/>
    <p:sldId id="272" r:id="rId23"/>
    <p:sldId id="278" r:id="rId24"/>
    <p:sldId id="273" r:id="rId25"/>
    <p:sldId id="291" r:id="rId26"/>
    <p:sldId id="279" r:id="rId27"/>
    <p:sldId id="274" r:id="rId28"/>
    <p:sldId id="292" r:id="rId29"/>
    <p:sldId id="280" r:id="rId30"/>
    <p:sldId id="275" r:id="rId31"/>
    <p:sldId id="293" r:id="rId32"/>
    <p:sldId id="281" r:id="rId33"/>
    <p:sldId id="276" r:id="rId34"/>
    <p:sldId id="294" r:id="rId35"/>
    <p:sldId id="283" r:id="rId36"/>
    <p:sldId id="277" r:id="rId37"/>
    <p:sldId id="295" r:id="rId38"/>
    <p:sldId id="284" r:id="rId39"/>
    <p:sldId id="296" r:id="rId40"/>
    <p:sldId id="263" r:id="rId41"/>
    <p:sldId id="297" r:id="rId42"/>
    <p:sldId id="267" r:id="rId43"/>
    <p:sldId id="259" r:id="rId44"/>
    <p:sldId id="282" r:id="rId45"/>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67579" autoAdjust="0"/>
  </p:normalViewPr>
  <p:slideViewPr>
    <p:cSldViewPr>
      <p:cViewPr>
        <p:scale>
          <a:sx n="60" d="100"/>
          <a:sy n="60" d="100"/>
        </p:scale>
        <p:origin x="-1164" y="-354"/>
      </p:cViewPr>
      <p:guideLst>
        <p:guide orient="horz" pos="2160"/>
        <p:guide pos="2880"/>
      </p:guideLst>
    </p:cSldViewPr>
  </p:slideViewPr>
  <p:notesTextViewPr>
    <p:cViewPr>
      <p:scale>
        <a:sx n="1" d="1"/>
        <a:sy n="1" d="1"/>
      </p:scale>
      <p:origin x="0" y="0"/>
    </p:cViewPr>
  </p:notesTextViewPr>
  <p:notesViewPr>
    <p:cSldViewPr>
      <p:cViewPr>
        <p:scale>
          <a:sx n="80" d="100"/>
          <a:sy n="80" d="100"/>
        </p:scale>
        <p:origin x="-2982" y="-72"/>
      </p:cViewPr>
      <p:guideLst>
        <p:guide orient="horz" pos="3132"/>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viewProps" Target="viewProp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15D31777-D334-44EF-929E-6F428EC4102E}" type="datetimeFigureOut">
              <a:rPr lang="en-GB" smtClean="0"/>
              <a:pPr/>
              <a:t>02/11/2015</a:t>
            </a:fld>
            <a:endParaRPr lang="en-GB"/>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D8742C69-2965-48A4-AD08-00DEAF3CC811}" type="slidenum">
              <a:rPr lang="en-GB" smtClean="0"/>
              <a:pPr/>
              <a:t>‹#›</a:t>
            </a:fld>
            <a:endParaRPr lang="en-GB"/>
          </a:p>
        </p:txBody>
      </p:sp>
    </p:spTree>
    <p:extLst>
      <p:ext uri="{BB962C8B-B14F-4D97-AF65-F5344CB8AC3E}">
        <p14:creationId xmlns:p14="http://schemas.microsoft.com/office/powerpoint/2010/main" val="2694871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200" b="0" i="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D8742C69-2965-48A4-AD08-00DEAF3CC811}"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742C69-2965-48A4-AD08-00DEAF3CC811}" type="slidenum">
              <a:rPr lang="en-GB" smtClean="0"/>
              <a:pPr/>
              <a:t>16</a:t>
            </a:fld>
            <a:endParaRPr lang="en-GB"/>
          </a:p>
        </p:txBody>
      </p:sp>
    </p:spTree>
    <p:extLst>
      <p:ext uri="{BB962C8B-B14F-4D97-AF65-F5344CB8AC3E}">
        <p14:creationId xmlns:p14="http://schemas.microsoft.com/office/powerpoint/2010/main" val="37275384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742C69-2965-48A4-AD08-00DEAF3CC811}" type="slidenum">
              <a:rPr lang="en-GB" smtClean="0"/>
              <a:pPr/>
              <a:t>17</a:t>
            </a:fld>
            <a:endParaRPr lang="en-GB"/>
          </a:p>
        </p:txBody>
      </p:sp>
    </p:spTree>
    <p:extLst>
      <p:ext uri="{BB962C8B-B14F-4D97-AF65-F5344CB8AC3E}">
        <p14:creationId xmlns:p14="http://schemas.microsoft.com/office/powerpoint/2010/main" val="715852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742C69-2965-48A4-AD08-00DEAF3CC811}" type="slidenum">
              <a:rPr lang="en-GB" smtClean="0"/>
              <a:pPr/>
              <a:t>18</a:t>
            </a:fld>
            <a:endParaRPr lang="en-GB"/>
          </a:p>
        </p:txBody>
      </p:sp>
    </p:spTree>
    <p:extLst>
      <p:ext uri="{BB962C8B-B14F-4D97-AF65-F5344CB8AC3E}">
        <p14:creationId xmlns:p14="http://schemas.microsoft.com/office/powerpoint/2010/main" val="34740169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742C69-2965-48A4-AD08-00DEAF3CC811}" type="slidenum">
              <a:rPr lang="en-GB" smtClean="0"/>
              <a:pPr/>
              <a:t>19</a:t>
            </a:fld>
            <a:endParaRPr lang="en-GB"/>
          </a:p>
        </p:txBody>
      </p:sp>
    </p:spTree>
    <p:extLst>
      <p:ext uri="{BB962C8B-B14F-4D97-AF65-F5344CB8AC3E}">
        <p14:creationId xmlns:p14="http://schemas.microsoft.com/office/powerpoint/2010/main" val="2437801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742C69-2965-48A4-AD08-00DEAF3CC811}" type="slidenum">
              <a:rPr lang="en-GB" smtClean="0"/>
              <a:pPr/>
              <a:t>20</a:t>
            </a:fld>
            <a:endParaRPr lang="en-GB"/>
          </a:p>
        </p:txBody>
      </p:sp>
    </p:spTree>
    <p:extLst>
      <p:ext uri="{BB962C8B-B14F-4D97-AF65-F5344CB8AC3E}">
        <p14:creationId xmlns:p14="http://schemas.microsoft.com/office/powerpoint/2010/main" val="17662770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742C69-2965-48A4-AD08-00DEAF3CC811}" type="slidenum">
              <a:rPr lang="en-GB" smtClean="0"/>
              <a:pPr/>
              <a:t>22</a:t>
            </a:fld>
            <a:endParaRPr lang="en-GB"/>
          </a:p>
        </p:txBody>
      </p:sp>
    </p:spTree>
    <p:extLst>
      <p:ext uri="{BB962C8B-B14F-4D97-AF65-F5344CB8AC3E}">
        <p14:creationId xmlns:p14="http://schemas.microsoft.com/office/powerpoint/2010/main" val="1633973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742C69-2965-48A4-AD08-00DEAF3CC811}" type="slidenum">
              <a:rPr lang="en-GB" smtClean="0"/>
              <a:pPr/>
              <a:t>23</a:t>
            </a:fld>
            <a:endParaRPr lang="en-GB"/>
          </a:p>
        </p:txBody>
      </p:sp>
    </p:spTree>
    <p:extLst>
      <p:ext uri="{BB962C8B-B14F-4D97-AF65-F5344CB8AC3E}">
        <p14:creationId xmlns:p14="http://schemas.microsoft.com/office/powerpoint/2010/main" val="29867427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742C69-2965-48A4-AD08-00DEAF3CC811}" type="slidenum">
              <a:rPr lang="en-GB" smtClean="0"/>
              <a:pPr/>
              <a:t>25</a:t>
            </a:fld>
            <a:endParaRPr lang="en-GB"/>
          </a:p>
        </p:txBody>
      </p:sp>
    </p:spTree>
    <p:extLst>
      <p:ext uri="{BB962C8B-B14F-4D97-AF65-F5344CB8AC3E}">
        <p14:creationId xmlns:p14="http://schemas.microsoft.com/office/powerpoint/2010/main" val="40162883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742C69-2965-48A4-AD08-00DEAF3CC811}" type="slidenum">
              <a:rPr lang="en-GB" smtClean="0"/>
              <a:pPr/>
              <a:t>26</a:t>
            </a:fld>
            <a:endParaRPr lang="en-GB"/>
          </a:p>
        </p:txBody>
      </p:sp>
    </p:spTree>
    <p:extLst>
      <p:ext uri="{BB962C8B-B14F-4D97-AF65-F5344CB8AC3E}">
        <p14:creationId xmlns:p14="http://schemas.microsoft.com/office/powerpoint/2010/main" val="34117023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742C69-2965-48A4-AD08-00DEAF3CC811}" type="slidenum">
              <a:rPr lang="en-GB" smtClean="0"/>
              <a:pPr/>
              <a:t>28</a:t>
            </a:fld>
            <a:endParaRPr lang="en-GB"/>
          </a:p>
        </p:txBody>
      </p:sp>
    </p:spTree>
    <p:extLst>
      <p:ext uri="{BB962C8B-B14F-4D97-AF65-F5344CB8AC3E}">
        <p14:creationId xmlns:p14="http://schemas.microsoft.com/office/powerpoint/2010/main" val="2372003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smtClean="0"/>
          </a:p>
        </p:txBody>
      </p:sp>
      <p:sp>
        <p:nvSpPr>
          <p:cNvPr id="4" name="Slide Number Placeholder 3"/>
          <p:cNvSpPr>
            <a:spLocks noGrp="1"/>
          </p:cNvSpPr>
          <p:nvPr>
            <p:ph type="sldNum" sz="quarter" idx="10"/>
          </p:nvPr>
        </p:nvSpPr>
        <p:spPr/>
        <p:txBody>
          <a:bodyPr/>
          <a:lstStyle/>
          <a:p>
            <a:fld id="{D8742C69-2965-48A4-AD08-00DEAF3CC811}" type="slidenum">
              <a:rPr lang="en-GB" smtClean="0"/>
              <a:pPr/>
              <a:t>2</a:t>
            </a:fld>
            <a:endParaRPr lang="en-GB"/>
          </a:p>
        </p:txBody>
      </p:sp>
    </p:spTree>
    <p:extLst>
      <p:ext uri="{BB962C8B-B14F-4D97-AF65-F5344CB8AC3E}">
        <p14:creationId xmlns:p14="http://schemas.microsoft.com/office/powerpoint/2010/main" val="8149370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742C69-2965-48A4-AD08-00DEAF3CC811}" type="slidenum">
              <a:rPr lang="en-GB" smtClean="0"/>
              <a:pPr/>
              <a:t>29</a:t>
            </a:fld>
            <a:endParaRPr lang="en-GB"/>
          </a:p>
        </p:txBody>
      </p:sp>
    </p:spTree>
    <p:extLst>
      <p:ext uri="{BB962C8B-B14F-4D97-AF65-F5344CB8AC3E}">
        <p14:creationId xmlns:p14="http://schemas.microsoft.com/office/powerpoint/2010/main" val="15266419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742C69-2965-48A4-AD08-00DEAF3CC811}" type="slidenum">
              <a:rPr lang="en-GB" smtClean="0"/>
              <a:pPr/>
              <a:t>31</a:t>
            </a:fld>
            <a:endParaRPr lang="en-GB"/>
          </a:p>
        </p:txBody>
      </p:sp>
    </p:spTree>
    <p:extLst>
      <p:ext uri="{BB962C8B-B14F-4D97-AF65-F5344CB8AC3E}">
        <p14:creationId xmlns:p14="http://schemas.microsoft.com/office/powerpoint/2010/main" val="37457119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742C69-2965-48A4-AD08-00DEAF3CC811}" type="slidenum">
              <a:rPr lang="en-GB" smtClean="0"/>
              <a:pPr/>
              <a:t>32</a:t>
            </a:fld>
            <a:endParaRPr lang="en-GB"/>
          </a:p>
        </p:txBody>
      </p:sp>
    </p:spTree>
    <p:extLst>
      <p:ext uri="{BB962C8B-B14F-4D97-AF65-F5344CB8AC3E}">
        <p14:creationId xmlns:p14="http://schemas.microsoft.com/office/powerpoint/2010/main" val="6535426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742C69-2965-48A4-AD08-00DEAF3CC811}" type="slidenum">
              <a:rPr lang="en-GB" smtClean="0"/>
              <a:pPr/>
              <a:t>34</a:t>
            </a:fld>
            <a:endParaRPr lang="en-GB"/>
          </a:p>
        </p:txBody>
      </p:sp>
    </p:spTree>
    <p:extLst>
      <p:ext uri="{BB962C8B-B14F-4D97-AF65-F5344CB8AC3E}">
        <p14:creationId xmlns:p14="http://schemas.microsoft.com/office/powerpoint/2010/main" val="14510489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742C69-2965-48A4-AD08-00DEAF3CC811}" type="slidenum">
              <a:rPr lang="en-GB" smtClean="0"/>
              <a:pPr/>
              <a:t>36</a:t>
            </a:fld>
            <a:endParaRPr lang="en-GB"/>
          </a:p>
        </p:txBody>
      </p:sp>
    </p:spTree>
    <p:extLst>
      <p:ext uri="{BB962C8B-B14F-4D97-AF65-F5344CB8AC3E}">
        <p14:creationId xmlns:p14="http://schemas.microsoft.com/office/powerpoint/2010/main" val="34500569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742C69-2965-48A4-AD08-00DEAF3CC811}" type="slidenum">
              <a:rPr lang="en-GB" smtClean="0"/>
              <a:pPr/>
              <a:t>38</a:t>
            </a:fld>
            <a:endParaRPr lang="en-GB"/>
          </a:p>
        </p:txBody>
      </p:sp>
    </p:spTree>
    <p:extLst>
      <p:ext uri="{BB962C8B-B14F-4D97-AF65-F5344CB8AC3E}">
        <p14:creationId xmlns:p14="http://schemas.microsoft.com/office/powerpoint/2010/main" val="42836172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742C69-2965-48A4-AD08-00DEAF3CC811}" type="slidenum">
              <a:rPr lang="en-GB" smtClean="0"/>
              <a:pPr/>
              <a:t>39</a:t>
            </a:fld>
            <a:endParaRPr lang="en-GB"/>
          </a:p>
        </p:txBody>
      </p:sp>
    </p:spTree>
    <p:extLst>
      <p:ext uri="{BB962C8B-B14F-4D97-AF65-F5344CB8AC3E}">
        <p14:creationId xmlns:p14="http://schemas.microsoft.com/office/powerpoint/2010/main" val="34412783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742C69-2965-48A4-AD08-00DEAF3CC811}" type="slidenum">
              <a:rPr lang="en-GB" smtClean="0"/>
              <a:pPr/>
              <a:t>40</a:t>
            </a:fld>
            <a:endParaRPr lang="en-GB"/>
          </a:p>
        </p:txBody>
      </p:sp>
    </p:spTree>
    <p:extLst>
      <p:ext uri="{BB962C8B-B14F-4D97-AF65-F5344CB8AC3E}">
        <p14:creationId xmlns:p14="http://schemas.microsoft.com/office/powerpoint/2010/main" val="405532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p:txBody>
      </p:sp>
      <p:sp>
        <p:nvSpPr>
          <p:cNvPr id="4" name="Slide Number Placeholder 3"/>
          <p:cNvSpPr>
            <a:spLocks noGrp="1"/>
          </p:cNvSpPr>
          <p:nvPr>
            <p:ph type="sldNum" sz="quarter" idx="10"/>
          </p:nvPr>
        </p:nvSpPr>
        <p:spPr/>
        <p:txBody>
          <a:bodyPr/>
          <a:lstStyle/>
          <a:p>
            <a:fld id="{D8742C69-2965-48A4-AD08-00DEAF3CC811}"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D8742C69-2965-48A4-AD08-00DEAF3CC811}" type="slidenum">
              <a:rPr lang="en-GB" smtClean="0"/>
              <a:pPr/>
              <a:t>5</a:t>
            </a:fld>
            <a:endParaRPr lang="en-GB"/>
          </a:p>
        </p:txBody>
      </p:sp>
    </p:spTree>
    <p:extLst>
      <p:ext uri="{BB962C8B-B14F-4D97-AF65-F5344CB8AC3E}">
        <p14:creationId xmlns:p14="http://schemas.microsoft.com/office/powerpoint/2010/main" val="2442255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742C69-2965-48A4-AD08-00DEAF3CC811}" type="slidenum">
              <a:rPr lang="en-GB" smtClean="0"/>
              <a:pPr/>
              <a:t>7</a:t>
            </a:fld>
            <a:endParaRPr lang="en-GB"/>
          </a:p>
        </p:txBody>
      </p:sp>
    </p:spTree>
    <p:extLst>
      <p:ext uri="{BB962C8B-B14F-4D97-AF65-F5344CB8AC3E}">
        <p14:creationId xmlns:p14="http://schemas.microsoft.com/office/powerpoint/2010/main" val="2011089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742C69-2965-48A4-AD08-00DEAF3CC811}" type="slidenum">
              <a:rPr lang="en-GB" smtClean="0"/>
              <a:pPr/>
              <a:t>9</a:t>
            </a:fld>
            <a:endParaRPr lang="en-GB"/>
          </a:p>
        </p:txBody>
      </p:sp>
    </p:spTree>
    <p:extLst>
      <p:ext uri="{BB962C8B-B14F-4D97-AF65-F5344CB8AC3E}">
        <p14:creationId xmlns:p14="http://schemas.microsoft.com/office/powerpoint/2010/main" val="1494024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742C69-2965-48A4-AD08-00DEAF3CC811}" type="slidenum">
              <a:rPr lang="en-GB" smtClean="0"/>
              <a:pPr/>
              <a:t>11</a:t>
            </a:fld>
            <a:endParaRPr lang="en-GB"/>
          </a:p>
        </p:txBody>
      </p:sp>
    </p:spTree>
    <p:extLst>
      <p:ext uri="{BB962C8B-B14F-4D97-AF65-F5344CB8AC3E}">
        <p14:creationId xmlns:p14="http://schemas.microsoft.com/office/powerpoint/2010/main" val="1777179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742C69-2965-48A4-AD08-00DEAF3CC811}" type="slidenum">
              <a:rPr lang="en-GB" smtClean="0"/>
              <a:pPr/>
              <a:t>12</a:t>
            </a:fld>
            <a:endParaRPr lang="en-GB"/>
          </a:p>
        </p:txBody>
      </p:sp>
    </p:spTree>
    <p:extLst>
      <p:ext uri="{BB962C8B-B14F-4D97-AF65-F5344CB8AC3E}">
        <p14:creationId xmlns:p14="http://schemas.microsoft.com/office/powerpoint/2010/main" val="2483715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742C69-2965-48A4-AD08-00DEAF3CC811}" type="slidenum">
              <a:rPr lang="en-GB" smtClean="0"/>
              <a:pPr/>
              <a:t>14</a:t>
            </a:fld>
            <a:endParaRPr lang="en-GB"/>
          </a:p>
        </p:txBody>
      </p:sp>
    </p:spTree>
    <p:extLst>
      <p:ext uri="{BB962C8B-B14F-4D97-AF65-F5344CB8AC3E}">
        <p14:creationId xmlns:p14="http://schemas.microsoft.com/office/powerpoint/2010/main" val="1723275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F451CD-73C8-4465-9516-D73A902FF572}" type="datetimeFigureOut">
              <a:rPr lang="en-GB" smtClean="0"/>
              <a:pPr/>
              <a:t>02/11/2015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073919-FC07-48A5-BDB0-64A61E8295AB}" type="slidenum">
              <a:rPr lang="en-GB" smtClean="0"/>
              <a:pPr/>
              <a:t>‹#›</a:t>
            </a:fld>
            <a:endParaRPr lang="en-GB"/>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F451CD-73C8-4465-9516-D73A902FF572}" type="datetimeFigureOut">
              <a:rPr lang="en-GB" smtClean="0"/>
              <a:pPr/>
              <a:t>02/11/2015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073919-FC07-48A5-BDB0-64A61E8295A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F451CD-73C8-4465-9516-D73A902FF572}" type="datetimeFigureOut">
              <a:rPr lang="en-GB" smtClean="0"/>
              <a:pPr/>
              <a:t>02/11/2015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073919-FC07-48A5-BDB0-64A61E8295A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F451CD-73C8-4465-9516-D73A902FF572}" type="datetimeFigureOut">
              <a:rPr lang="en-GB" smtClean="0"/>
              <a:pPr/>
              <a:t>02/11/2015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073919-FC07-48A5-BDB0-64A61E8295A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F451CD-73C8-4465-9516-D73A902FF572}" type="datetimeFigureOut">
              <a:rPr lang="en-GB" smtClean="0"/>
              <a:pPr/>
              <a:t>02/11/2015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073919-FC07-48A5-BDB0-64A61E8295AB}" type="slidenum">
              <a:rPr lang="en-GB" smtClean="0"/>
              <a:pPr/>
              <a:t>‹#›</a:t>
            </a:fld>
            <a:endParaRPr lang="en-GB"/>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0F451CD-73C8-4465-9516-D73A902FF572}" type="datetimeFigureOut">
              <a:rPr lang="en-GB" smtClean="0"/>
              <a:pPr/>
              <a:t>02/11/2015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073919-FC07-48A5-BDB0-64A61E8295A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F451CD-73C8-4465-9516-D73A902FF572}" type="datetimeFigureOut">
              <a:rPr lang="en-GB" smtClean="0"/>
              <a:pPr/>
              <a:t>02/11/2015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1073919-FC07-48A5-BDB0-64A61E8295AB}" type="slidenum">
              <a:rPr lang="en-GB" smtClean="0"/>
              <a:pPr/>
              <a:t>‹#›</a:t>
            </a:fld>
            <a:endParaRPr lang="en-GB"/>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F451CD-73C8-4465-9516-D73A902FF572}" type="datetimeFigureOut">
              <a:rPr lang="en-GB" smtClean="0"/>
              <a:pPr/>
              <a:t>02/11/2015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073919-FC07-48A5-BDB0-64A61E8295A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F451CD-73C8-4465-9516-D73A902FF572}" type="datetimeFigureOut">
              <a:rPr lang="en-GB" smtClean="0"/>
              <a:pPr/>
              <a:t>02/11/2015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1073919-FC07-48A5-BDB0-64A61E8295A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F451CD-73C8-4465-9516-D73A902FF572}" type="datetimeFigureOut">
              <a:rPr lang="en-GB" smtClean="0"/>
              <a:pPr/>
              <a:t>02/11/2015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073919-FC07-48A5-BDB0-64A61E8295AB}" type="slidenum">
              <a:rPr lang="en-GB" smtClean="0"/>
              <a:pPr/>
              <a:t>‹#›</a:t>
            </a:fld>
            <a:endParaRPr lang="en-GB"/>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F451CD-73C8-4465-9516-D73A902FF572}" type="datetimeFigureOut">
              <a:rPr lang="en-GB" smtClean="0"/>
              <a:pPr/>
              <a:t>02/11/2015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073919-FC07-48A5-BDB0-64A61E8295A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0F451CD-73C8-4465-9516-D73A902FF572}" type="datetimeFigureOut">
              <a:rPr lang="en-GB" smtClean="0"/>
              <a:pPr/>
              <a:t>02/11/2015</a:t>
            </a:fld>
            <a:endParaRPr lang="en-GB"/>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GB"/>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1073919-FC07-48A5-BDB0-64A61E8295A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Researching Troubled families</a:t>
            </a:r>
            <a:endParaRPr lang="en-GB" b="1" dirty="0"/>
          </a:p>
        </p:txBody>
      </p:sp>
      <p:sp>
        <p:nvSpPr>
          <p:cNvPr id="3" name="Subtitle 2"/>
          <p:cNvSpPr>
            <a:spLocks noGrp="1"/>
          </p:cNvSpPr>
          <p:nvPr>
            <p:ph type="subTitle" idx="1"/>
          </p:nvPr>
        </p:nvSpPr>
        <p:spPr/>
        <p:txBody>
          <a:bodyPr/>
          <a:lstStyle/>
          <a:p>
            <a:r>
              <a:rPr lang="en-GB" dirty="0" smtClean="0"/>
              <a:t>Dr James Hoggett and Dr Liz Frost. University of the West of England (UWE), Bristol. </a:t>
            </a:r>
            <a:endParaRPr lang="en-GB" dirty="0"/>
          </a:p>
        </p:txBody>
      </p:sp>
    </p:spTree>
    <p:extLst>
      <p:ext uri="{BB962C8B-B14F-4D97-AF65-F5344CB8AC3E}">
        <p14:creationId xmlns:p14="http://schemas.microsoft.com/office/powerpoint/2010/main" val="760168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784304"/>
          </a:xfrm>
        </p:spPr>
        <p:txBody>
          <a:bodyPr/>
          <a:lstStyle/>
          <a:p>
            <a:r>
              <a:rPr lang="en-GB" dirty="0"/>
              <a:t>Data captured as part of the programmes payment by results (</a:t>
            </a:r>
            <a:r>
              <a:rPr lang="en-GB" dirty="0" err="1"/>
              <a:t>PbR</a:t>
            </a:r>
            <a:r>
              <a:rPr lang="en-GB" dirty="0"/>
              <a:t>) format was also obtained. </a:t>
            </a:r>
          </a:p>
          <a:p>
            <a:endParaRPr lang="en-GB" dirty="0"/>
          </a:p>
          <a:p>
            <a:r>
              <a:rPr lang="en-GB" dirty="0"/>
              <a:t>A research associate from the UWE team also engaged in extensive ethnographic research with TFP workers and families over an 18 month period. </a:t>
            </a:r>
          </a:p>
          <a:p>
            <a:endParaRPr lang="en-GB" dirty="0"/>
          </a:p>
          <a:p>
            <a:r>
              <a:rPr lang="en-GB" dirty="0"/>
              <a:t>These methods enabled the research team to carry out a process, impact and social return on investment analysis (SROIA) of the programme as well as provide some case study examples of families on the programme and work carried out with </a:t>
            </a:r>
            <a:r>
              <a:rPr lang="en-GB" dirty="0" smtClean="0"/>
              <a:t>them.</a:t>
            </a:r>
            <a:endParaRPr lang="en-GB" dirty="0"/>
          </a:p>
          <a:p>
            <a:endParaRPr lang="en-GB" dirty="0"/>
          </a:p>
        </p:txBody>
      </p:sp>
    </p:spTree>
    <p:extLst>
      <p:ext uri="{BB962C8B-B14F-4D97-AF65-F5344CB8AC3E}">
        <p14:creationId xmlns:p14="http://schemas.microsoft.com/office/powerpoint/2010/main" val="411132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229600" cy="663352"/>
          </a:xfrm>
        </p:spPr>
        <p:txBody>
          <a:bodyPr>
            <a:normAutofit/>
          </a:bodyPr>
          <a:lstStyle/>
          <a:p>
            <a:pPr algn="ctr"/>
            <a:r>
              <a:rPr lang="en-US" sz="3200" b="1" dirty="0" smtClean="0"/>
              <a:t>The </a:t>
            </a:r>
            <a:r>
              <a:rPr lang="en-US" sz="3200" b="1" dirty="0"/>
              <a:t>experience of the families</a:t>
            </a:r>
            <a:endParaRPr lang="en-GB" sz="3200" b="1" dirty="0"/>
          </a:p>
        </p:txBody>
      </p:sp>
      <p:sp>
        <p:nvSpPr>
          <p:cNvPr id="2" name="Content Placeholder 1"/>
          <p:cNvSpPr>
            <a:spLocks noGrp="1"/>
          </p:cNvSpPr>
          <p:nvPr>
            <p:ph idx="1"/>
          </p:nvPr>
        </p:nvSpPr>
        <p:spPr>
          <a:xfrm>
            <a:off x="457200" y="1124744"/>
            <a:ext cx="8229600" cy="5352256"/>
          </a:xfrm>
        </p:spPr>
        <p:txBody>
          <a:bodyPr>
            <a:normAutofit fontScale="92500" lnSpcReduction="10000"/>
          </a:bodyPr>
          <a:lstStyle/>
          <a:p>
            <a:r>
              <a:rPr lang="en-US" dirty="0"/>
              <a:t>The criticisms of how and why this policy initiative was put into place by the government, how local authorities have interpreted it, </a:t>
            </a:r>
            <a:r>
              <a:rPr lang="en-US" dirty="0" smtClean="0"/>
              <a:t>and </a:t>
            </a:r>
            <a:r>
              <a:rPr lang="en-US" dirty="0"/>
              <a:t>generally the stigmatizing nature of  such direct family intervention policies and </a:t>
            </a:r>
            <a:r>
              <a:rPr lang="en-US" dirty="0" smtClean="0"/>
              <a:t>practices has been discussed above.</a:t>
            </a:r>
          </a:p>
          <a:p>
            <a:endParaRPr lang="en-US" dirty="0" smtClean="0"/>
          </a:p>
          <a:p>
            <a:r>
              <a:rPr lang="en-US" dirty="0" smtClean="0"/>
              <a:t>That </a:t>
            </a:r>
            <a:r>
              <a:rPr lang="en-US" dirty="0"/>
              <a:t>such work is often, as in this case, in lieu of addressing the fundamental social structural issue of poverty,  </a:t>
            </a:r>
            <a:r>
              <a:rPr lang="en-US" dirty="0" smtClean="0"/>
              <a:t>and </a:t>
            </a:r>
            <a:r>
              <a:rPr lang="en-US" dirty="0"/>
              <a:t>(and  connected to this), violence and abuse, drugs and alcohol, illness and disability, powerlessness, repression and the experiences of  isolation, anger and shame generated within this, is not under dispute </a:t>
            </a:r>
            <a:r>
              <a:rPr lang="en-US" dirty="0" smtClean="0"/>
              <a:t>here (</a:t>
            </a:r>
            <a:r>
              <a:rPr lang="en-GB" dirty="0"/>
              <a:t>Walker, </a:t>
            </a:r>
            <a:r>
              <a:rPr lang="en-GB" dirty="0" smtClean="0"/>
              <a:t>2011).</a:t>
            </a:r>
            <a:endParaRPr lang="en-GB" dirty="0"/>
          </a:p>
          <a:p>
            <a:endParaRPr lang="en-GB" dirty="0"/>
          </a:p>
          <a:p>
            <a:r>
              <a:rPr lang="en-US" dirty="0"/>
              <a:t> </a:t>
            </a:r>
            <a:r>
              <a:rPr lang="en-US" dirty="0" smtClean="0"/>
              <a:t>But even given this </a:t>
            </a:r>
            <a:r>
              <a:rPr lang="en-US" dirty="0"/>
              <a:t>picture, it </a:t>
            </a:r>
            <a:r>
              <a:rPr lang="en-US" i="1" dirty="0"/>
              <a:t>also</a:t>
            </a:r>
            <a:r>
              <a:rPr lang="en-US" dirty="0"/>
              <a:t> seems worth attempting to understand what  can be learned about such a service, through the experience of the families who received support under </a:t>
            </a:r>
            <a:r>
              <a:rPr lang="en-US" dirty="0" smtClean="0"/>
              <a:t>it, </a:t>
            </a:r>
            <a:r>
              <a:rPr lang="en-US" dirty="0"/>
              <a:t>and what they saw as important or useful.  </a:t>
            </a:r>
            <a:endParaRPr lang="en-GB" dirty="0"/>
          </a:p>
        </p:txBody>
      </p:sp>
    </p:spTree>
    <p:extLst>
      <p:ext uri="{BB962C8B-B14F-4D97-AF65-F5344CB8AC3E}">
        <p14:creationId xmlns:p14="http://schemas.microsoft.com/office/powerpoint/2010/main" val="2341569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8229600" cy="5784304"/>
          </a:xfrm>
        </p:spPr>
        <p:txBody>
          <a:bodyPr>
            <a:normAutofit/>
          </a:bodyPr>
          <a:lstStyle/>
          <a:p>
            <a:r>
              <a:rPr lang="en-US" dirty="0" smtClean="0"/>
              <a:t>The </a:t>
            </a:r>
            <a:r>
              <a:rPr lang="en-US" dirty="0"/>
              <a:t>interviews with the families, supported also by much of the material from the workers involved in ‘troubled families’, demonstrated a far broader and more complex set of struggles than the government’s notion of ‘troubled’ </a:t>
            </a:r>
            <a:r>
              <a:rPr lang="en-US" dirty="0" smtClean="0"/>
              <a:t>encompasses.</a:t>
            </a:r>
          </a:p>
          <a:p>
            <a:pPr marL="0" indent="0">
              <a:buNone/>
            </a:pPr>
            <a:endParaRPr lang="en-US" dirty="0" smtClean="0"/>
          </a:p>
          <a:p>
            <a:r>
              <a:rPr lang="en-US" dirty="0" smtClean="0"/>
              <a:t>The </a:t>
            </a:r>
            <a:r>
              <a:rPr lang="en-US" dirty="0"/>
              <a:t>overall naming of the scheme as ‘troubled families’ was more than a little </a:t>
            </a:r>
            <a:r>
              <a:rPr lang="en-US" dirty="0" smtClean="0"/>
              <a:t>disingenuous: what </a:t>
            </a:r>
            <a:r>
              <a:rPr lang="en-US" dirty="0"/>
              <a:t>the government really meant was ‘</a:t>
            </a:r>
            <a:r>
              <a:rPr lang="en-US" i="1" dirty="0"/>
              <a:t>Troublesome </a:t>
            </a:r>
            <a:r>
              <a:rPr lang="en-US" dirty="0"/>
              <a:t>families’: families who trouble civil order, through crime or anti-social behavior, children who trouble schools with disruption and challenges, and most importantly families who trouble the  government’s budget, by claiming benefits and using other forms of state support.</a:t>
            </a:r>
            <a:endParaRPr lang="en-GB" dirty="0"/>
          </a:p>
          <a:p>
            <a:endParaRPr lang="en-GB" dirty="0"/>
          </a:p>
        </p:txBody>
      </p:sp>
    </p:spTree>
    <p:extLst>
      <p:ext uri="{BB962C8B-B14F-4D97-AF65-F5344CB8AC3E}">
        <p14:creationId xmlns:p14="http://schemas.microsoft.com/office/powerpoint/2010/main" val="2728465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784304"/>
          </a:xfrm>
        </p:spPr>
        <p:txBody>
          <a:bodyPr/>
          <a:lstStyle/>
          <a:p>
            <a:r>
              <a:rPr lang="en-US" dirty="0"/>
              <a:t>Certainly though the families we spoke to had troubles- were indeed troubled- with, in some cases complex, intractable difficulties, and some found the workers from Troubled Families able to offer some relief from this. What we are going to look at now is some of the key themes that arose out of the semi-structured interviews undertaken with the families. This is a small sample- what we are presenting is some tentative ideas rather than definitive data.</a:t>
            </a:r>
            <a:endParaRPr lang="en-GB" dirty="0"/>
          </a:p>
          <a:p>
            <a:endParaRPr lang="en-GB" dirty="0"/>
          </a:p>
          <a:p>
            <a:endParaRPr lang="en-GB" dirty="0"/>
          </a:p>
        </p:txBody>
      </p:sp>
    </p:spTree>
    <p:extLst>
      <p:ext uri="{BB962C8B-B14F-4D97-AF65-F5344CB8AC3E}">
        <p14:creationId xmlns:p14="http://schemas.microsoft.com/office/powerpoint/2010/main" val="2046643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4704"/>
            <a:ext cx="8229600" cy="432048"/>
          </a:xfrm>
        </p:spPr>
        <p:txBody>
          <a:bodyPr>
            <a:noAutofit/>
          </a:bodyPr>
          <a:lstStyle/>
          <a:p>
            <a:pPr algn="ctr"/>
            <a:r>
              <a:rPr lang="en-US" sz="3200" b="1" dirty="0"/>
              <a:t>‘Getting People there’</a:t>
            </a:r>
            <a:r>
              <a:rPr lang="en-GB" sz="3200" b="1" dirty="0"/>
              <a:t/>
            </a:r>
            <a:br>
              <a:rPr lang="en-GB" sz="3200" b="1" dirty="0"/>
            </a:br>
            <a:endParaRPr lang="en-GB" sz="3200" b="1" dirty="0"/>
          </a:p>
        </p:txBody>
      </p:sp>
      <p:sp>
        <p:nvSpPr>
          <p:cNvPr id="2" name="Content Placeholder 1"/>
          <p:cNvSpPr>
            <a:spLocks noGrp="1"/>
          </p:cNvSpPr>
          <p:nvPr>
            <p:ph idx="1"/>
          </p:nvPr>
        </p:nvSpPr>
        <p:spPr>
          <a:xfrm>
            <a:off x="457200" y="1052736"/>
            <a:ext cx="8229600" cy="5424264"/>
          </a:xfrm>
        </p:spPr>
        <p:txBody>
          <a:bodyPr>
            <a:normAutofit lnSpcReduction="10000"/>
          </a:bodyPr>
          <a:lstStyle/>
          <a:p>
            <a:pPr marL="109728" indent="0">
              <a:buNone/>
            </a:pPr>
            <a:r>
              <a:rPr lang="en-US" dirty="0" smtClean="0"/>
              <a:t>The </a:t>
            </a:r>
            <a:r>
              <a:rPr lang="en-US" dirty="0"/>
              <a:t>notion of ‘getting people there’ </a:t>
            </a:r>
            <a:r>
              <a:rPr lang="en-US" dirty="0" smtClean="0"/>
              <a:t>is both </a:t>
            </a:r>
            <a:r>
              <a:rPr lang="en-US" dirty="0"/>
              <a:t>metaphorically and literally.  It’s easy to underestimate the importance of this literally as a fundamental support task, but as an interviewee </a:t>
            </a:r>
            <a:r>
              <a:rPr lang="en-US" dirty="0" smtClean="0"/>
              <a:t>pointed </a:t>
            </a:r>
            <a:r>
              <a:rPr lang="en-US" dirty="0"/>
              <a:t>out</a:t>
            </a:r>
            <a:r>
              <a:rPr lang="en-US" dirty="0" smtClean="0"/>
              <a:t>…</a:t>
            </a:r>
          </a:p>
          <a:p>
            <a:endParaRPr lang="en-GB" dirty="0"/>
          </a:p>
          <a:p>
            <a:r>
              <a:rPr lang="en-US" dirty="0"/>
              <a:t> </a:t>
            </a:r>
            <a:r>
              <a:rPr lang="en-US" i="1" dirty="0" smtClean="0"/>
              <a:t>‘…</a:t>
            </a:r>
            <a:r>
              <a:rPr lang="en-US" i="1" dirty="0"/>
              <a:t>just to be able to get to the shops when you are dysfunctional is an absolute threat, and by the time you’d get to the shops I had had about 2 panic attacks and then I’ve got the journey home…so in the end I was starving because I couldn’t bring myself to go to the shops, the kids were living off take </a:t>
            </a:r>
            <a:r>
              <a:rPr lang="en-US" i="1" dirty="0" err="1"/>
              <a:t>aways</a:t>
            </a:r>
            <a:r>
              <a:rPr lang="en-US" i="1" dirty="0"/>
              <a:t>, and obviously somebody to give you a helping hand…’ F6</a:t>
            </a:r>
            <a:endParaRPr lang="en-GB" dirty="0"/>
          </a:p>
          <a:p>
            <a:pPr marL="109728" indent="0">
              <a:buNone/>
            </a:pPr>
            <a:r>
              <a:rPr lang="en-US" dirty="0" smtClean="0"/>
              <a:t>Getting there: the </a:t>
            </a:r>
            <a:r>
              <a:rPr lang="en-US" dirty="0"/>
              <a:t>worker wishes to be seen – is being seen- as  demonstrably </a:t>
            </a:r>
            <a:r>
              <a:rPr lang="en-US" dirty="0" smtClean="0"/>
              <a:t>helpful… </a:t>
            </a:r>
          </a:p>
          <a:p>
            <a:endParaRPr lang="en-GB" dirty="0"/>
          </a:p>
        </p:txBody>
      </p:sp>
    </p:spTree>
    <p:extLst>
      <p:ext uri="{BB962C8B-B14F-4D97-AF65-F5344CB8AC3E}">
        <p14:creationId xmlns:p14="http://schemas.microsoft.com/office/powerpoint/2010/main" val="3504863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856312"/>
          </a:xfrm>
        </p:spPr>
        <p:txBody>
          <a:bodyPr/>
          <a:lstStyle/>
          <a:p>
            <a:r>
              <a:rPr lang="en-US" dirty="0"/>
              <a:t> </a:t>
            </a:r>
            <a:r>
              <a:rPr lang="en-US" i="1" dirty="0"/>
              <a:t>‘she takes us to the zoo and stuff’</a:t>
            </a:r>
            <a:r>
              <a:rPr lang="en-US" dirty="0"/>
              <a:t> F3 </a:t>
            </a:r>
            <a:endParaRPr lang="en-GB" dirty="0"/>
          </a:p>
          <a:p>
            <a:pPr marL="109728" indent="0">
              <a:buNone/>
            </a:pPr>
            <a:r>
              <a:rPr lang="en-US" dirty="0"/>
              <a:t>as well as the make or break issue in accessing crucial support </a:t>
            </a:r>
            <a:endParaRPr lang="en-GB" dirty="0"/>
          </a:p>
          <a:p>
            <a:pPr marL="109728" indent="0">
              <a:buNone/>
            </a:pPr>
            <a:r>
              <a:rPr lang="en-US" i="1" dirty="0"/>
              <a:t>‘..you know just really helping me to get to and from  counselling and stuff which is really important, because I was too frightened to go outside…’ F6 </a:t>
            </a:r>
            <a:endParaRPr lang="en-GB" dirty="0"/>
          </a:p>
          <a:p>
            <a:endParaRPr lang="en-GB" dirty="0" smtClean="0"/>
          </a:p>
          <a:p>
            <a:r>
              <a:rPr lang="en-US" dirty="0"/>
              <a:t>And also puts you in touch with opportunities, potential, change and futures:</a:t>
            </a:r>
            <a:endParaRPr lang="en-GB" dirty="0"/>
          </a:p>
          <a:p>
            <a:endParaRPr lang="en-GB" dirty="0"/>
          </a:p>
        </p:txBody>
      </p:sp>
    </p:spTree>
    <p:extLst>
      <p:ext uri="{BB962C8B-B14F-4D97-AF65-F5344CB8AC3E}">
        <p14:creationId xmlns:p14="http://schemas.microsoft.com/office/powerpoint/2010/main" val="790216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6712"/>
            <a:ext cx="8229600" cy="5640288"/>
          </a:xfrm>
        </p:spPr>
        <p:txBody>
          <a:bodyPr>
            <a:normAutofit lnSpcReduction="10000"/>
          </a:bodyPr>
          <a:lstStyle/>
          <a:p>
            <a:r>
              <a:rPr lang="en-US" i="1" dirty="0" smtClean="0"/>
              <a:t> </a:t>
            </a:r>
            <a:r>
              <a:rPr lang="en-US" i="1" dirty="0"/>
              <a:t>‘He’s always dropping us e-mails saying there’s  opportunities at Sainsbury’s, he’s always doing things like that for us. We apply for it, and if we find any difficulty getting over there or we don’t know where the place is, give him a phone call and he’ll tell us or he’ll offer us a lift or something…’F5</a:t>
            </a:r>
            <a:endParaRPr lang="en-GB" dirty="0"/>
          </a:p>
          <a:p>
            <a:endParaRPr lang="en-GB" dirty="0"/>
          </a:p>
          <a:p>
            <a:r>
              <a:rPr lang="en-US" dirty="0"/>
              <a:t> </a:t>
            </a:r>
            <a:r>
              <a:rPr lang="en-US" i="1" dirty="0"/>
              <a:t>‘…like the first time [the worker] came with me, and she dropped me in it (laughs) she said right, I’m going now (laughs) and I’m like God! And like I’m sat there but as soon as I started speaking to people I loved it . It was like every Friday my time, like he [partner] had the kids and you just go there, you do what you have to do, you have like a cup of tea when you want, go out for a fag when you want…’ </a:t>
            </a:r>
            <a:endParaRPr lang="en-GB" dirty="0"/>
          </a:p>
          <a:p>
            <a:r>
              <a:rPr lang="en-US" i="1" dirty="0"/>
              <a:t> F1- about the parenting group</a:t>
            </a:r>
            <a:r>
              <a:rPr lang="en-US" dirty="0"/>
              <a:t> </a:t>
            </a:r>
            <a:endParaRPr lang="en-GB" dirty="0"/>
          </a:p>
          <a:p>
            <a:endParaRPr lang="en-GB" dirty="0"/>
          </a:p>
        </p:txBody>
      </p:sp>
    </p:spTree>
    <p:extLst>
      <p:ext uri="{BB962C8B-B14F-4D97-AF65-F5344CB8AC3E}">
        <p14:creationId xmlns:p14="http://schemas.microsoft.com/office/powerpoint/2010/main" val="1256413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b="1" dirty="0" smtClean="0"/>
              <a:t>Enthusiasm </a:t>
            </a:r>
            <a:r>
              <a:rPr lang="en-US" sz="3200" b="1" dirty="0"/>
              <a:t>about the </a:t>
            </a:r>
            <a:r>
              <a:rPr lang="en-US" sz="3200" b="1" dirty="0" smtClean="0"/>
              <a:t>Troubled Families Workers</a:t>
            </a:r>
            <a:endParaRPr lang="en-GB" sz="3200" b="1" dirty="0"/>
          </a:p>
        </p:txBody>
      </p:sp>
      <p:sp>
        <p:nvSpPr>
          <p:cNvPr id="2" name="Content Placeholder 1"/>
          <p:cNvSpPr>
            <a:spLocks noGrp="1"/>
          </p:cNvSpPr>
          <p:nvPr>
            <p:ph idx="1"/>
          </p:nvPr>
        </p:nvSpPr>
        <p:spPr/>
        <p:txBody>
          <a:bodyPr>
            <a:normAutofit fontScale="92500"/>
          </a:bodyPr>
          <a:lstStyle/>
          <a:p>
            <a:pPr marL="109728" indent="0">
              <a:buNone/>
            </a:pPr>
            <a:r>
              <a:rPr lang="en-US" dirty="0" smtClean="0"/>
              <a:t> They said they were: </a:t>
            </a:r>
            <a:r>
              <a:rPr lang="en-US" b="1" dirty="0" smtClean="0"/>
              <a:t>Flexible</a:t>
            </a:r>
            <a:endParaRPr lang="en-GB" dirty="0"/>
          </a:p>
          <a:p>
            <a:r>
              <a:rPr lang="en-US" dirty="0" smtClean="0"/>
              <a:t>‘</a:t>
            </a:r>
            <a:r>
              <a:rPr lang="en-US" i="1" dirty="0"/>
              <a:t>Even now if  I feel anything, a problem, all I </a:t>
            </a:r>
            <a:r>
              <a:rPr lang="en-US" i="1" dirty="0" err="1"/>
              <a:t>gotta</a:t>
            </a:r>
            <a:r>
              <a:rPr lang="en-US" i="1" dirty="0"/>
              <a:t> do is ring [worker] and she deals with it’ F1</a:t>
            </a:r>
            <a:endParaRPr lang="en-GB" dirty="0"/>
          </a:p>
          <a:p>
            <a:pPr marL="0" indent="0">
              <a:buNone/>
            </a:pPr>
            <a:r>
              <a:rPr lang="en-US" dirty="0"/>
              <a:t> </a:t>
            </a:r>
            <a:endParaRPr lang="en-GB" dirty="0"/>
          </a:p>
          <a:p>
            <a:pPr marL="109728" indent="0">
              <a:buNone/>
            </a:pPr>
            <a:r>
              <a:rPr lang="en-US" dirty="0" smtClean="0"/>
              <a:t>Able </a:t>
            </a:r>
            <a:r>
              <a:rPr lang="en-US" dirty="0"/>
              <a:t>to offer all kinds of practical and emotional help and suggestions for alternative ways of doing things: </a:t>
            </a:r>
            <a:endParaRPr lang="en-GB" dirty="0"/>
          </a:p>
          <a:p>
            <a:pPr marL="109728" indent="0">
              <a:buNone/>
            </a:pPr>
            <a:r>
              <a:rPr lang="en-US" i="1" dirty="0"/>
              <a:t> </a:t>
            </a:r>
            <a:endParaRPr lang="en-GB" dirty="0"/>
          </a:p>
          <a:p>
            <a:r>
              <a:rPr lang="en-US" i="1" dirty="0"/>
              <a:t>‘She rings me up to say ‘well done for going to school’ F4</a:t>
            </a:r>
            <a:endParaRPr lang="en-GB" dirty="0"/>
          </a:p>
          <a:p>
            <a:pPr marL="0" indent="0">
              <a:buNone/>
            </a:pPr>
            <a:endParaRPr lang="en-GB" dirty="0"/>
          </a:p>
          <a:p>
            <a:r>
              <a:rPr lang="en-US" i="1" dirty="0"/>
              <a:t>‘I was in trouble with claiming {benefit] at that point and they said speak to [the worker] …and he gives us loads of opportunities, first off he got me onto the Princes Trust (B1F5) </a:t>
            </a:r>
            <a:r>
              <a:rPr lang="en-US" dirty="0"/>
              <a:t> </a:t>
            </a:r>
            <a:endParaRPr lang="en-GB" dirty="0"/>
          </a:p>
          <a:p>
            <a:endParaRPr lang="en-GB" dirty="0"/>
          </a:p>
        </p:txBody>
      </p:sp>
    </p:spTree>
    <p:extLst>
      <p:ext uri="{BB962C8B-B14F-4D97-AF65-F5344CB8AC3E}">
        <p14:creationId xmlns:p14="http://schemas.microsoft.com/office/powerpoint/2010/main" val="1118157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8229600" cy="5784304"/>
          </a:xfrm>
        </p:spPr>
        <p:txBody>
          <a:bodyPr>
            <a:noAutofit/>
          </a:bodyPr>
          <a:lstStyle/>
          <a:p>
            <a:r>
              <a:rPr lang="en-US" i="1" dirty="0" smtClean="0"/>
              <a:t>Yeah</a:t>
            </a:r>
            <a:r>
              <a:rPr lang="en-US" i="1" dirty="0"/>
              <a:t>, he got me into kick start because I felt my GCSEs were my biggest downfall’ (B2F5) </a:t>
            </a:r>
            <a:endParaRPr lang="en-GB" dirty="0"/>
          </a:p>
          <a:p>
            <a:pPr marL="0" indent="0">
              <a:buNone/>
            </a:pPr>
            <a:endParaRPr lang="en-US" dirty="0"/>
          </a:p>
          <a:p>
            <a:r>
              <a:rPr lang="en-US" dirty="0" smtClean="0"/>
              <a:t>Allow </a:t>
            </a:r>
            <a:r>
              <a:rPr lang="en-US" dirty="0"/>
              <a:t>the service users to set the pace: </a:t>
            </a:r>
            <a:endParaRPr lang="en-GB" dirty="0"/>
          </a:p>
          <a:p>
            <a:r>
              <a:rPr lang="en-US" i="1" dirty="0"/>
              <a:t>I think the last few months I would probably have had a breakdown if I didn’t have [this worker] one sane person there in the corner saying, you know, saying perhaps you should try this…’ F3 </a:t>
            </a:r>
            <a:endParaRPr lang="en-GB" dirty="0"/>
          </a:p>
          <a:p>
            <a:pPr marL="0" indent="0">
              <a:buNone/>
            </a:pPr>
            <a:r>
              <a:rPr lang="en-US" dirty="0"/>
              <a:t> </a:t>
            </a:r>
            <a:endParaRPr lang="en-GB" dirty="0"/>
          </a:p>
          <a:p>
            <a:r>
              <a:rPr lang="en-US" dirty="0"/>
              <a:t>Offer clear action plans, very intensive intervention </a:t>
            </a:r>
            <a:endParaRPr lang="en-GB" dirty="0"/>
          </a:p>
          <a:p>
            <a:r>
              <a:rPr lang="en-US" dirty="0" smtClean="0"/>
              <a:t>Go </a:t>
            </a:r>
            <a:r>
              <a:rPr lang="en-US" dirty="0"/>
              <a:t>the extra mile:  </a:t>
            </a:r>
            <a:endParaRPr lang="en-GB" dirty="0"/>
          </a:p>
          <a:p>
            <a:r>
              <a:rPr lang="en-US" dirty="0"/>
              <a:t>Things like ringing in the evenings, outside their working ours, or more prosaically</a:t>
            </a:r>
            <a:r>
              <a:rPr lang="en-US" i="1" dirty="0"/>
              <a:t>:</a:t>
            </a:r>
            <a:endParaRPr lang="en-GB" dirty="0"/>
          </a:p>
          <a:p>
            <a:r>
              <a:rPr lang="en-US" i="1" dirty="0"/>
              <a:t>‘A kick up the backside’</a:t>
            </a:r>
            <a:r>
              <a:rPr lang="en-US" dirty="0"/>
              <a:t> (F5</a:t>
            </a:r>
            <a:r>
              <a:rPr lang="en-US" dirty="0" smtClean="0"/>
              <a:t>)</a:t>
            </a:r>
            <a:endParaRPr lang="en-GB" dirty="0"/>
          </a:p>
        </p:txBody>
      </p:sp>
    </p:spTree>
    <p:extLst>
      <p:ext uri="{BB962C8B-B14F-4D97-AF65-F5344CB8AC3E}">
        <p14:creationId xmlns:p14="http://schemas.microsoft.com/office/powerpoint/2010/main" val="554178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8229600" cy="5784304"/>
          </a:xfrm>
        </p:spPr>
        <p:txBody>
          <a:bodyPr>
            <a:normAutofit fontScale="92500" lnSpcReduction="20000"/>
          </a:bodyPr>
          <a:lstStyle/>
          <a:p>
            <a:r>
              <a:rPr lang="en-US" sz="2600" dirty="0"/>
              <a:t>Offer mediation and </a:t>
            </a:r>
            <a:r>
              <a:rPr lang="en-US" sz="2600" dirty="0" smtClean="0"/>
              <a:t>advocacy:</a:t>
            </a:r>
          </a:p>
          <a:p>
            <a:endParaRPr lang="en-GB" sz="2600" dirty="0"/>
          </a:p>
          <a:p>
            <a:r>
              <a:rPr lang="en-US" sz="2600" i="1" dirty="0"/>
              <a:t>‘…I choose the wrong words in the wrong places and stuff, so [the worker] does a lot of, she comes to these team around the family meetings and she puts my view across without me having to do it ‘ F3</a:t>
            </a:r>
            <a:endParaRPr lang="en-GB" sz="2600" dirty="0"/>
          </a:p>
          <a:p>
            <a:pPr marL="0" indent="0">
              <a:buNone/>
            </a:pPr>
            <a:endParaRPr lang="en-GB" sz="2600" dirty="0"/>
          </a:p>
          <a:p>
            <a:r>
              <a:rPr lang="en-US" sz="2600" dirty="0"/>
              <a:t> </a:t>
            </a:r>
            <a:r>
              <a:rPr lang="en-US" sz="2600" dirty="0" smtClean="0"/>
              <a:t>Accessed </a:t>
            </a:r>
            <a:r>
              <a:rPr lang="en-US" sz="2600" dirty="0"/>
              <a:t>other forms of additional help and resources:– parenting courses (see above) , parenting mentors, a children’s </a:t>
            </a:r>
            <a:r>
              <a:rPr lang="en-US" sz="2600" dirty="0" smtClean="0"/>
              <a:t>center</a:t>
            </a:r>
            <a:endParaRPr lang="en-GB" sz="2600" dirty="0"/>
          </a:p>
          <a:p>
            <a:pPr marL="0" indent="0">
              <a:buNone/>
            </a:pPr>
            <a:endParaRPr lang="en-GB" sz="2600" dirty="0"/>
          </a:p>
          <a:p>
            <a:r>
              <a:rPr lang="en-US" sz="2600" dirty="0"/>
              <a:t>Available, comfortable and easy to be with and very importantly, they were seen as  friendly:</a:t>
            </a:r>
            <a:endParaRPr lang="en-GB" sz="2600" dirty="0"/>
          </a:p>
          <a:p>
            <a:r>
              <a:rPr lang="en-US" sz="2600" dirty="0"/>
              <a:t> </a:t>
            </a:r>
            <a:endParaRPr lang="en-GB" sz="2600" dirty="0"/>
          </a:p>
          <a:p>
            <a:r>
              <a:rPr lang="en-US" sz="2600" i="1" dirty="0"/>
              <a:t>[I felt totally] …secure and safe…I was comfortable with him. The dog liked him as well. ’(F3) </a:t>
            </a:r>
            <a:endParaRPr lang="en-GB" sz="2600" dirty="0"/>
          </a:p>
          <a:p>
            <a:endParaRPr lang="en-GB" dirty="0"/>
          </a:p>
        </p:txBody>
      </p:sp>
    </p:spTree>
    <p:extLst>
      <p:ext uri="{BB962C8B-B14F-4D97-AF65-F5344CB8AC3E}">
        <p14:creationId xmlns:p14="http://schemas.microsoft.com/office/powerpoint/2010/main" val="930502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GB" sz="3200" b="1" dirty="0" smtClean="0"/>
              <a:t>Contested context of family intervention</a:t>
            </a:r>
            <a:endParaRPr lang="en-GB" sz="3200" b="1" dirty="0"/>
          </a:p>
        </p:txBody>
      </p:sp>
      <p:sp>
        <p:nvSpPr>
          <p:cNvPr id="2" name="Content Placeholder 1"/>
          <p:cNvSpPr>
            <a:spLocks noGrp="1"/>
          </p:cNvSpPr>
          <p:nvPr>
            <p:ph idx="1"/>
          </p:nvPr>
        </p:nvSpPr>
        <p:spPr/>
        <p:txBody>
          <a:bodyPr>
            <a:normAutofit/>
          </a:bodyPr>
          <a:lstStyle/>
          <a:p>
            <a:r>
              <a:rPr lang="en-GB" sz="2800" dirty="0" smtClean="0"/>
              <a:t>Poverty, the poor </a:t>
            </a:r>
            <a:r>
              <a:rPr lang="en-GB" sz="2800" dirty="0"/>
              <a:t>and </a:t>
            </a:r>
            <a:r>
              <a:rPr lang="en-GB" sz="2800" dirty="0" smtClean="0"/>
              <a:t>the life </a:t>
            </a:r>
            <a:r>
              <a:rPr lang="en-GB" sz="2800" dirty="0"/>
              <a:t>cycle </a:t>
            </a:r>
            <a:r>
              <a:rPr lang="en-GB" sz="2800" dirty="0" smtClean="0"/>
              <a:t>approach.</a:t>
            </a:r>
          </a:p>
          <a:p>
            <a:endParaRPr lang="en-GB" sz="2800" dirty="0"/>
          </a:p>
          <a:p>
            <a:r>
              <a:rPr lang="en-GB" sz="2800" dirty="0" smtClean="0"/>
              <a:t>The family as a site for social policy intervention. </a:t>
            </a:r>
          </a:p>
          <a:p>
            <a:endParaRPr lang="en-GB" sz="2800" dirty="0"/>
          </a:p>
          <a:p>
            <a:r>
              <a:rPr lang="en-GB" sz="2800" dirty="0" smtClean="0"/>
              <a:t>The criminalisation of </a:t>
            </a:r>
            <a:r>
              <a:rPr lang="en-GB" sz="2800" dirty="0"/>
              <a:t>the </a:t>
            </a:r>
            <a:r>
              <a:rPr lang="en-GB" sz="2800" dirty="0" smtClean="0"/>
              <a:t>family?</a:t>
            </a:r>
          </a:p>
          <a:p>
            <a:endParaRPr lang="en-GB" sz="2800" dirty="0" smtClean="0"/>
          </a:p>
          <a:p>
            <a:r>
              <a:rPr lang="en-GB" sz="2800" dirty="0" smtClean="0"/>
              <a:t> </a:t>
            </a:r>
            <a:r>
              <a:rPr lang="en-GB" sz="2800" dirty="0"/>
              <a:t>Garland (2001) a ‘common sense’ view of the problem of crime and disorder.</a:t>
            </a:r>
          </a:p>
          <a:p>
            <a:endParaRPr lang="en-GB" dirty="0"/>
          </a:p>
        </p:txBody>
      </p:sp>
    </p:spTree>
    <p:extLst>
      <p:ext uri="{BB962C8B-B14F-4D97-AF65-F5344CB8AC3E}">
        <p14:creationId xmlns:p14="http://schemas.microsoft.com/office/powerpoint/2010/main" val="3480112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229600" cy="663352"/>
          </a:xfrm>
        </p:spPr>
        <p:txBody>
          <a:bodyPr>
            <a:normAutofit fontScale="90000"/>
          </a:bodyPr>
          <a:lstStyle/>
          <a:p>
            <a:pPr algn="ctr"/>
            <a:r>
              <a:rPr lang="en-US" dirty="0" smtClean="0"/>
              <a:t/>
            </a:r>
            <a:br>
              <a:rPr lang="en-US" dirty="0" smtClean="0"/>
            </a:br>
            <a:r>
              <a:rPr lang="en-US" dirty="0"/>
              <a:t/>
            </a:r>
            <a:br>
              <a:rPr lang="en-US" dirty="0"/>
            </a:br>
            <a:r>
              <a:rPr lang="en-US" sz="3600" b="1" dirty="0" smtClean="0"/>
              <a:t>Drops </a:t>
            </a:r>
            <a:r>
              <a:rPr lang="en-US" sz="3600" b="1" dirty="0"/>
              <a:t>in the Ocean</a:t>
            </a:r>
            <a:r>
              <a:rPr lang="en-GB" sz="3600" b="1" dirty="0"/>
              <a:t/>
            </a:r>
            <a:br>
              <a:rPr lang="en-GB" sz="3600" b="1" dirty="0"/>
            </a:br>
            <a:r>
              <a:rPr lang="en-US" dirty="0"/>
              <a:t> </a:t>
            </a:r>
            <a:r>
              <a:rPr lang="en-GB" dirty="0"/>
              <a:t/>
            </a:r>
            <a:br>
              <a:rPr lang="en-GB" dirty="0"/>
            </a:br>
            <a:endParaRPr lang="en-GB" dirty="0"/>
          </a:p>
        </p:txBody>
      </p:sp>
      <p:sp>
        <p:nvSpPr>
          <p:cNvPr id="2" name="Content Placeholder 1"/>
          <p:cNvSpPr>
            <a:spLocks noGrp="1"/>
          </p:cNvSpPr>
          <p:nvPr>
            <p:ph idx="1"/>
          </p:nvPr>
        </p:nvSpPr>
        <p:spPr>
          <a:xfrm>
            <a:off x="457200" y="1268760"/>
            <a:ext cx="8229600" cy="5208240"/>
          </a:xfrm>
        </p:spPr>
        <p:txBody>
          <a:bodyPr>
            <a:normAutofit lnSpcReduction="10000"/>
          </a:bodyPr>
          <a:lstStyle/>
          <a:p>
            <a:r>
              <a:rPr lang="en-US" dirty="0" smtClean="0"/>
              <a:t>The </a:t>
            </a:r>
            <a:r>
              <a:rPr lang="en-US" dirty="0"/>
              <a:t>backdrop to those families troubles, though, were in nearly every case, overwhelming:  mental health problems (in nearly all the families), physical health, disability, drugs, separations, abuse, absent fathers and so on. </a:t>
            </a:r>
            <a:endParaRPr lang="en-GB" dirty="0"/>
          </a:p>
          <a:p>
            <a:pPr marL="0" indent="0">
              <a:buNone/>
            </a:pPr>
            <a:endParaRPr lang="en-GB" dirty="0"/>
          </a:p>
          <a:p>
            <a:r>
              <a:rPr lang="en-US" i="1" dirty="0"/>
              <a:t>‘I’ve got five children altogether…Ellis who has just been diagnosed with autism, Nathan was shortly diagnosed with autism, ADHD and </a:t>
            </a:r>
            <a:r>
              <a:rPr lang="en-US" i="1" dirty="0" err="1"/>
              <a:t>ODD..we’ve</a:t>
            </a:r>
            <a:r>
              <a:rPr lang="en-US" i="1" dirty="0"/>
              <a:t> had a whole lot going on with our family in the last two months…we lost my Dad at the beginning of February, my Mum’s sectioned under the mental health act and we did inherit an </a:t>
            </a:r>
            <a:r>
              <a:rPr lang="en-US" i="1" dirty="0" err="1"/>
              <a:t>an</a:t>
            </a:r>
            <a:r>
              <a:rPr lang="en-US" i="1" dirty="0"/>
              <a:t> additional extra needs child….’ F3</a:t>
            </a:r>
            <a:endParaRPr lang="en-GB" dirty="0"/>
          </a:p>
          <a:p>
            <a:pPr marL="0" indent="0">
              <a:buNone/>
            </a:pPr>
            <a:r>
              <a:rPr lang="en-US" dirty="0"/>
              <a:t> </a:t>
            </a:r>
            <a:endParaRPr lang="en-GB" dirty="0"/>
          </a:p>
          <a:p>
            <a:endParaRPr lang="en-GB" dirty="0"/>
          </a:p>
          <a:p>
            <a:endParaRPr lang="en-GB" dirty="0"/>
          </a:p>
          <a:p>
            <a:endParaRPr lang="en-GB" dirty="0"/>
          </a:p>
        </p:txBody>
      </p:sp>
    </p:spTree>
    <p:extLst>
      <p:ext uri="{BB962C8B-B14F-4D97-AF65-F5344CB8AC3E}">
        <p14:creationId xmlns:p14="http://schemas.microsoft.com/office/powerpoint/2010/main" val="4279884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784304"/>
          </a:xfrm>
        </p:spPr>
        <p:txBody>
          <a:bodyPr/>
          <a:lstStyle/>
          <a:p>
            <a:r>
              <a:rPr lang="en-US" i="1" dirty="0"/>
              <a:t>I went through a hill where I went down from depression </a:t>
            </a:r>
            <a:r>
              <a:rPr lang="en-US" dirty="0" smtClean="0"/>
              <a:t>F4</a:t>
            </a:r>
          </a:p>
          <a:p>
            <a:pPr marL="0" indent="0">
              <a:buNone/>
            </a:pPr>
            <a:endParaRPr lang="en-GB" dirty="0"/>
          </a:p>
          <a:p>
            <a:r>
              <a:rPr lang="en-US" i="1" dirty="0" smtClean="0"/>
              <a:t>I </a:t>
            </a:r>
            <a:r>
              <a:rPr lang="en-US" i="1" dirty="0"/>
              <a:t>have been diagnosed with post-traumatic stress disorder, so have my children, due to 12, 13 years of domestic violence…my oldest son was [also] becoming really </a:t>
            </a:r>
            <a:r>
              <a:rPr lang="en-US" i="1" dirty="0" err="1"/>
              <a:t>abusive..I</a:t>
            </a:r>
            <a:r>
              <a:rPr lang="en-US" i="1" dirty="0"/>
              <a:t> was really just getting </a:t>
            </a:r>
            <a:r>
              <a:rPr lang="en-US" i="1" dirty="0" err="1"/>
              <a:t>iller</a:t>
            </a:r>
            <a:r>
              <a:rPr lang="en-US" i="1" dirty="0"/>
              <a:t> and </a:t>
            </a:r>
            <a:r>
              <a:rPr lang="en-US" i="1" dirty="0" err="1"/>
              <a:t>iller</a:t>
            </a:r>
            <a:r>
              <a:rPr lang="en-US" i="1" dirty="0"/>
              <a:t>…she [worker] came due to this horrendous breakdown I had</a:t>
            </a:r>
            <a:r>
              <a:rPr lang="en-US" dirty="0"/>
              <a:t> </a:t>
            </a:r>
            <a:r>
              <a:rPr lang="en-US" dirty="0" smtClean="0"/>
              <a:t>F6</a:t>
            </a:r>
          </a:p>
          <a:p>
            <a:pPr marL="0" indent="0">
              <a:buNone/>
            </a:pPr>
            <a:endParaRPr lang="en-GB" dirty="0"/>
          </a:p>
          <a:p>
            <a:r>
              <a:rPr lang="en-US" dirty="0"/>
              <a:t>However the ‘precipitating’ reason for referral was 5/6 about absenteeism from school, and for 2 young men, unemployment.</a:t>
            </a:r>
            <a:endParaRPr lang="en-GB" dirty="0"/>
          </a:p>
          <a:p>
            <a:endParaRPr lang="en-GB" dirty="0"/>
          </a:p>
        </p:txBody>
      </p:sp>
    </p:spTree>
    <p:extLst>
      <p:ext uri="{BB962C8B-B14F-4D97-AF65-F5344CB8AC3E}">
        <p14:creationId xmlns:p14="http://schemas.microsoft.com/office/powerpoint/2010/main" val="3503919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856312"/>
          </a:xfrm>
        </p:spPr>
        <p:txBody>
          <a:bodyPr>
            <a:normAutofit/>
          </a:bodyPr>
          <a:lstStyle/>
          <a:p>
            <a:r>
              <a:rPr lang="en-US" dirty="0"/>
              <a:t> </a:t>
            </a:r>
            <a:r>
              <a:rPr lang="en-US" dirty="0" smtClean="0"/>
              <a:t>Isolation </a:t>
            </a:r>
            <a:r>
              <a:rPr lang="en-US" dirty="0"/>
              <a:t>was another prevalent theme, with the mothers here particularly experiencing high degrees of isolation from community or friends: not really moving outside of the home and the family. </a:t>
            </a:r>
            <a:endParaRPr lang="en-GB" dirty="0"/>
          </a:p>
          <a:p>
            <a:pPr marL="0" indent="0">
              <a:buNone/>
            </a:pPr>
            <a:endParaRPr lang="en-GB" dirty="0"/>
          </a:p>
          <a:p>
            <a:r>
              <a:rPr lang="en-US" dirty="0"/>
              <a:t>Some issues – e.g. Post traumatic mental health issues  in F6 - were enormous and very complex. A wide range of other services were involved and it is unlikely that the TFW was able to do much more than scratch the surface.</a:t>
            </a:r>
            <a:endParaRPr lang="en-GB" dirty="0"/>
          </a:p>
          <a:p>
            <a:endParaRPr lang="en-GB" dirty="0"/>
          </a:p>
        </p:txBody>
      </p:sp>
    </p:spTree>
    <p:extLst>
      <p:ext uri="{BB962C8B-B14F-4D97-AF65-F5344CB8AC3E}">
        <p14:creationId xmlns:p14="http://schemas.microsoft.com/office/powerpoint/2010/main" val="746186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
            </a:r>
            <a:br>
              <a:rPr lang="en-US" dirty="0" smtClean="0"/>
            </a:br>
            <a:r>
              <a:rPr lang="en-US" sz="3600" b="1" dirty="0" smtClean="0"/>
              <a:t>A </a:t>
            </a:r>
            <a:r>
              <a:rPr lang="en-US" sz="3600" b="1" dirty="0"/>
              <a:t>different kind of service to the current welfare systems?</a:t>
            </a:r>
            <a:r>
              <a:rPr lang="en-GB" sz="3600" b="1" dirty="0"/>
              <a:t/>
            </a:r>
            <a:br>
              <a:rPr lang="en-GB" sz="3600" b="1" dirty="0"/>
            </a:br>
            <a:endParaRPr lang="en-GB" sz="3600" b="1" dirty="0"/>
          </a:p>
        </p:txBody>
      </p:sp>
      <p:sp>
        <p:nvSpPr>
          <p:cNvPr id="2" name="Content Placeholder 1"/>
          <p:cNvSpPr>
            <a:spLocks noGrp="1"/>
          </p:cNvSpPr>
          <p:nvPr>
            <p:ph idx="1"/>
          </p:nvPr>
        </p:nvSpPr>
        <p:spPr/>
        <p:txBody>
          <a:bodyPr>
            <a:normAutofit lnSpcReduction="10000"/>
          </a:bodyPr>
          <a:lstStyle/>
          <a:p>
            <a:pPr marL="0" indent="0">
              <a:buNone/>
            </a:pPr>
            <a:r>
              <a:rPr lang="en-US" b="1" dirty="0"/>
              <a:t> </a:t>
            </a:r>
            <a:r>
              <a:rPr lang="en-US" dirty="0" smtClean="0"/>
              <a:t>The </a:t>
            </a:r>
            <a:r>
              <a:rPr lang="en-US" dirty="0"/>
              <a:t>troubled families workers were held in contrast to, particularly, social work and social workers, who tended to be  seen as too formal and/or policing (though there also other stories).</a:t>
            </a:r>
            <a:endParaRPr lang="en-GB" dirty="0"/>
          </a:p>
          <a:p>
            <a:pPr marL="0" indent="0">
              <a:buNone/>
            </a:pPr>
            <a:endParaRPr lang="en-GB" dirty="0"/>
          </a:p>
          <a:p>
            <a:r>
              <a:rPr lang="en-US" i="1" dirty="0"/>
              <a:t> ‘Well the difference is they are much more down to earth,…you are obviously aware of the fact that if they saw anything unjust they would go back and say, but they do present as being much more… down to earth, understanding and real. I mean there is a kind of stigma with social services…my son’s right it is like the police almost…but [troubled families] just come to help and you can’t really say anything bad about that’ F6</a:t>
            </a:r>
            <a:endParaRPr lang="en-GB" dirty="0"/>
          </a:p>
          <a:p>
            <a:endParaRPr lang="en-GB" dirty="0"/>
          </a:p>
        </p:txBody>
      </p:sp>
    </p:spTree>
    <p:extLst>
      <p:ext uri="{BB962C8B-B14F-4D97-AF65-F5344CB8AC3E}">
        <p14:creationId xmlns:p14="http://schemas.microsoft.com/office/powerpoint/2010/main" val="38853281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784304"/>
          </a:xfrm>
        </p:spPr>
        <p:txBody>
          <a:bodyPr/>
          <a:lstStyle/>
          <a:p>
            <a:r>
              <a:rPr lang="en-US" i="1" dirty="0"/>
              <a:t>‘[at first] we felt like it was a social worker…we thought we were all in trouble, but like no, like it wasn’t  that… we realized they weren’t social workers they were just there to help the family…’ F5</a:t>
            </a:r>
            <a:endParaRPr lang="en-GB" dirty="0"/>
          </a:p>
          <a:p>
            <a:pPr marL="0" indent="0">
              <a:buNone/>
            </a:pPr>
            <a:r>
              <a:rPr lang="en-US" dirty="0"/>
              <a:t> </a:t>
            </a:r>
            <a:endParaRPr lang="en-GB" dirty="0"/>
          </a:p>
          <a:p>
            <a:r>
              <a:rPr lang="en-US" dirty="0"/>
              <a:t>‘</a:t>
            </a:r>
            <a:r>
              <a:rPr lang="en-US" i="1" dirty="0"/>
              <a:t>I hope that the government can see these schemes are really important because the part that was the best part was that he’s not a social worker’</a:t>
            </a:r>
            <a:r>
              <a:rPr lang="en-US" dirty="0"/>
              <a:t> F3</a:t>
            </a:r>
            <a:endParaRPr lang="en-GB" dirty="0"/>
          </a:p>
        </p:txBody>
      </p:sp>
    </p:spTree>
    <p:extLst>
      <p:ext uri="{BB962C8B-B14F-4D97-AF65-F5344CB8AC3E}">
        <p14:creationId xmlns:p14="http://schemas.microsoft.com/office/powerpoint/2010/main" val="31939883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200" b="1" dirty="0" smtClean="0"/>
              <a:t>Who is listening?</a:t>
            </a:r>
            <a:endParaRPr lang="en-GB" sz="3200" b="1" dirty="0"/>
          </a:p>
        </p:txBody>
      </p:sp>
      <p:sp>
        <p:nvSpPr>
          <p:cNvPr id="2" name="Content Placeholder 1"/>
          <p:cNvSpPr>
            <a:spLocks noGrp="1"/>
          </p:cNvSpPr>
          <p:nvPr>
            <p:ph idx="1"/>
          </p:nvPr>
        </p:nvSpPr>
        <p:spPr/>
        <p:txBody>
          <a:bodyPr>
            <a:normAutofit lnSpcReduction="10000"/>
          </a:bodyPr>
          <a:lstStyle/>
          <a:p>
            <a:r>
              <a:rPr lang="en-US" dirty="0"/>
              <a:t>T</a:t>
            </a:r>
            <a:r>
              <a:rPr lang="en-US" dirty="0" smtClean="0"/>
              <a:t>hough </a:t>
            </a:r>
            <a:r>
              <a:rPr lang="en-US" dirty="0"/>
              <a:t>the interviews offered examples of good and bad schools, health workers etc</a:t>
            </a:r>
            <a:r>
              <a:rPr lang="en-US" dirty="0" smtClean="0"/>
              <a:t>., </a:t>
            </a:r>
            <a:r>
              <a:rPr lang="en-US" dirty="0"/>
              <a:t>there was an overall picture of unresponsive state sector </a:t>
            </a:r>
            <a:r>
              <a:rPr lang="en-US" dirty="0" err="1"/>
              <a:t>organisations</a:t>
            </a:r>
            <a:r>
              <a:rPr lang="en-US" dirty="0"/>
              <a:t>: </a:t>
            </a:r>
            <a:r>
              <a:rPr lang="en-US" b="1" dirty="0"/>
              <a:t>‘not listening’</a:t>
            </a:r>
            <a:r>
              <a:rPr lang="en-US" dirty="0"/>
              <a:t>, </a:t>
            </a:r>
            <a:endParaRPr lang="en-GB" dirty="0"/>
          </a:p>
          <a:p>
            <a:pPr marL="0" indent="0">
              <a:buNone/>
            </a:pPr>
            <a:r>
              <a:rPr lang="en-US" dirty="0"/>
              <a:t> </a:t>
            </a:r>
            <a:endParaRPr lang="en-GB" dirty="0"/>
          </a:p>
          <a:p>
            <a:r>
              <a:rPr lang="en-US" i="1" dirty="0"/>
              <a:t>‘I went through my health visitor and there was a lot of </a:t>
            </a:r>
            <a:r>
              <a:rPr lang="en-US" i="1" dirty="0" err="1"/>
              <a:t>tooing</a:t>
            </a:r>
            <a:r>
              <a:rPr lang="en-US" i="1" dirty="0"/>
              <a:t> and froing…and they sort of passed, they just sort of pass you off really…’ F3</a:t>
            </a:r>
            <a:endParaRPr lang="en-GB" dirty="0"/>
          </a:p>
          <a:p>
            <a:pPr marL="0" indent="0">
              <a:buNone/>
            </a:pPr>
            <a:r>
              <a:rPr lang="en-US" dirty="0"/>
              <a:t> </a:t>
            </a:r>
            <a:endParaRPr lang="en-GB" dirty="0"/>
          </a:p>
          <a:p>
            <a:r>
              <a:rPr lang="en-US" i="1" dirty="0" smtClean="0"/>
              <a:t>‘There </a:t>
            </a:r>
            <a:r>
              <a:rPr lang="en-US" i="1" dirty="0"/>
              <a:t>wasn’t a relationship, really, with the school, until [the worker] came along. I was saying things and they didn’t appear to be hearing what I was saying at all, it was going round in circles</a:t>
            </a:r>
            <a:r>
              <a:rPr lang="en-US" dirty="0"/>
              <a:t> </a:t>
            </a:r>
            <a:r>
              <a:rPr lang="en-US" dirty="0" smtClean="0"/>
              <a:t>.’F3</a:t>
            </a:r>
            <a:endParaRPr lang="en-GB" dirty="0"/>
          </a:p>
          <a:p>
            <a:endParaRPr lang="en-GB" dirty="0"/>
          </a:p>
        </p:txBody>
      </p:sp>
    </p:spTree>
    <p:extLst>
      <p:ext uri="{BB962C8B-B14F-4D97-AF65-F5344CB8AC3E}">
        <p14:creationId xmlns:p14="http://schemas.microsoft.com/office/powerpoint/2010/main" val="1215252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000" b="1" dirty="0" smtClean="0"/>
              <a:t>A </a:t>
            </a:r>
            <a:r>
              <a:rPr lang="en-US" sz="3000" b="1" dirty="0"/>
              <a:t>service able to </a:t>
            </a:r>
            <a:r>
              <a:rPr lang="en-US" sz="3000" b="1" dirty="0" smtClean="0"/>
              <a:t>listen? Form a relationship?</a:t>
            </a:r>
            <a:endParaRPr lang="en-GB" sz="3000" b="1" dirty="0"/>
          </a:p>
        </p:txBody>
      </p:sp>
      <p:sp>
        <p:nvSpPr>
          <p:cNvPr id="2" name="Content Placeholder 1"/>
          <p:cNvSpPr>
            <a:spLocks noGrp="1"/>
          </p:cNvSpPr>
          <p:nvPr>
            <p:ph idx="1"/>
          </p:nvPr>
        </p:nvSpPr>
        <p:spPr>
          <a:xfrm>
            <a:off x="457200" y="1340768"/>
            <a:ext cx="8229600" cy="5136232"/>
          </a:xfrm>
        </p:spPr>
        <p:txBody>
          <a:bodyPr>
            <a:normAutofit lnSpcReduction="10000"/>
          </a:bodyPr>
          <a:lstStyle/>
          <a:p>
            <a:r>
              <a:rPr lang="en-US" b="1" dirty="0" smtClean="0"/>
              <a:t>Isolation </a:t>
            </a:r>
            <a:r>
              <a:rPr lang="en-US" b="1" dirty="0"/>
              <a:t>and connection.</a:t>
            </a:r>
            <a:r>
              <a:rPr lang="en-US" dirty="0"/>
              <a:t> Above/below we have included in the list of ‘structural problems’ the notion of loneliness/isolation/ and by implication the opposite- connection, relationship and so on. Because of my own work on issues such as recognition and the role of relationships in well-being, these kinds of links stood out in the transcripts. Social work literature generates a substantial body of work, and has over a long period, on relationship based practice, (</a:t>
            </a:r>
            <a:r>
              <a:rPr lang="en-US" dirty="0" err="1"/>
              <a:t>e.g</a:t>
            </a:r>
            <a:r>
              <a:rPr lang="en-US" dirty="0"/>
              <a:t> </a:t>
            </a:r>
            <a:r>
              <a:rPr lang="en-US" dirty="0" err="1"/>
              <a:t>Ruch</a:t>
            </a:r>
            <a:r>
              <a:rPr lang="en-US" dirty="0"/>
              <a:t> at al. 2010)  but  in times of austerity  and neo-liberal service definitions acknowledges that statutory work – (far more ‘policing’) than relationship based work is possible. (</a:t>
            </a:r>
            <a:r>
              <a:rPr lang="en-US" dirty="0" smtClean="0"/>
              <a:t>Featherstone et al 2014) </a:t>
            </a:r>
            <a:r>
              <a:rPr lang="en-US" dirty="0"/>
              <a:t>These troubled families workers were more able to offer something akin to relationship-based practice.</a:t>
            </a:r>
            <a:endParaRPr lang="en-GB" dirty="0"/>
          </a:p>
          <a:p>
            <a:endParaRPr lang="en-GB" dirty="0"/>
          </a:p>
          <a:p>
            <a:endParaRPr lang="en-GB" dirty="0"/>
          </a:p>
        </p:txBody>
      </p:sp>
    </p:spTree>
    <p:extLst>
      <p:ext uri="{BB962C8B-B14F-4D97-AF65-F5344CB8AC3E}">
        <p14:creationId xmlns:p14="http://schemas.microsoft.com/office/powerpoint/2010/main" val="25551687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784304"/>
          </a:xfrm>
        </p:spPr>
        <p:txBody>
          <a:bodyPr/>
          <a:lstStyle/>
          <a:p>
            <a:r>
              <a:rPr lang="en-US" sz="2800" i="1" dirty="0"/>
              <a:t>‘I think I had a letter through my door saying ‘hi, my name’s [worker] and obviously telling me about what she does…and basically from there we’ve always had that connection, we’ve always been pretty close…we have these good long talks that last for ages, like hours, oh my God but it’s good though cos we let everything out…’ F4</a:t>
            </a:r>
            <a:endParaRPr lang="en-GB" sz="2800" dirty="0"/>
          </a:p>
          <a:p>
            <a:endParaRPr lang="en-GB" sz="2800" dirty="0" smtClean="0"/>
          </a:p>
          <a:p>
            <a:r>
              <a:rPr lang="en-US" sz="2800" i="1" dirty="0"/>
              <a:t>‘I know that round here there are loads of parents who feel isolated and alone F3</a:t>
            </a:r>
            <a:endParaRPr lang="en-GB" sz="2800" dirty="0"/>
          </a:p>
          <a:p>
            <a:endParaRPr lang="en-GB" dirty="0"/>
          </a:p>
        </p:txBody>
      </p:sp>
    </p:spTree>
    <p:extLst>
      <p:ext uri="{BB962C8B-B14F-4D97-AF65-F5344CB8AC3E}">
        <p14:creationId xmlns:p14="http://schemas.microsoft.com/office/powerpoint/2010/main" val="13524746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4704"/>
            <a:ext cx="8229600" cy="5712296"/>
          </a:xfrm>
        </p:spPr>
        <p:txBody>
          <a:bodyPr>
            <a:normAutofit/>
          </a:bodyPr>
          <a:lstStyle/>
          <a:p>
            <a:r>
              <a:rPr lang="en-US" sz="2800" i="1" dirty="0" smtClean="0"/>
              <a:t>‘</a:t>
            </a:r>
            <a:r>
              <a:rPr lang="en-US" sz="2800" i="1" dirty="0"/>
              <a:t>I just, this is going to sound terrible, it’s like someone holding your hand, you know you feel the trust…you have someone there who trusts you, believes in you, everything like that, whereas if you’re by yourself you always second judge yourself, and it can destroy a person ‘ F5</a:t>
            </a:r>
            <a:endParaRPr lang="en-GB" sz="2800" dirty="0"/>
          </a:p>
          <a:p>
            <a:endParaRPr lang="en-GB" sz="2800" dirty="0"/>
          </a:p>
          <a:p>
            <a:r>
              <a:rPr lang="en-US" sz="2800" i="1" dirty="0"/>
              <a:t>‘If I said to [the worker] what I really need is to get out and have a coffee then she would take me out for a coffee, and when you are really down and desperate it means  a whole lot just  to get out of the situation even for 10 minutes’ F6</a:t>
            </a:r>
            <a:endParaRPr lang="en-GB" sz="2800" dirty="0"/>
          </a:p>
          <a:p>
            <a:endParaRPr lang="en-GB" dirty="0"/>
          </a:p>
        </p:txBody>
      </p:sp>
    </p:spTree>
    <p:extLst>
      <p:ext uri="{BB962C8B-B14F-4D97-AF65-F5344CB8AC3E}">
        <p14:creationId xmlns:p14="http://schemas.microsoft.com/office/powerpoint/2010/main" val="25613379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92696"/>
            <a:ext cx="8229600" cy="504056"/>
          </a:xfrm>
        </p:spPr>
        <p:txBody>
          <a:bodyPr>
            <a:noAutofit/>
          </a:bodyPr>
          <a:lstStyle/>
          <a:p>
            <a:pPr algn="ctr"/>
            <a:r>
              <a:rPr lang="en-US" sz="3200" b="1" dirty="0"/>
              <a:t>Outcomes- </a:t>
            </a:r>
            <a:r>
              <a:rPr lang="en-GB" sz="3200" b="1" dirty="0"/>
              <a:t/>
            </a:r>
            <a:br>
              <a:rPr lang="en-GB" sz="3200" b="1" dirty="0"/>
            </a:br>
            <a:endParaRPr lang="en-GB" sz="3200" b="1" dirty="0"/>
          </a:p>
        </p:txBody>
      </p:sp>
      <p:sp>
        <p:nvSpPr>
          <p:cNvPr id="2" name="Content Placeholder 1"/>
          <p:cNvSpPr>
            <a:spLocks noGrp="1"/>
          </p:cNvSpPr>
          <p:nvPr>
            <p:ph idx="1"/>
          </p:nvPr>
        </p:nvSpPr>
        <p:spPr>
          <a:xfrm>
            <a:off x="457200" y="1052736"/>
            <a:ext cx="8229600" cy="5424264"/>
          </a:xfrm>
        </p:spPr>
        <p:txBody>
          <a:bodyPr>
            <a:normAutofit/>
          </a:bodyPr>
          <a:lstStyle/>
          <a:p>
            <a:r>
              <a:rPr lang="en-US" dirty="0"/>
              <a:t> </a:t>
            </a:r>
            <a:r>
              <a:rPr lang="en-US" b="1" dirty="0" smtClean="0"/>
              <a:t>Seeing </a:t>
            </a:r>
            <a:r>
              <a:rPr lang="en-US" b="1" dirty="0"/>
              <a:t>problems from other perspectives</a:t>
            </a:r>
            <a:r>
              <a:rPr lang="en-US" dirty="0"/>
              <a:t> than their own, and from broader perspectives generally</a:t>
            </a:r>
            <a:endParaRPr lang="en-GB" dirty="0"/>
          </a:p>
          <a:p>
            <a:pPr marL="0" indent="0">
              <a:buNone/>
            </a:pPr>
            <a:r>
              <a:rPr lang="en-US" dirty="0"/>
              <a:t> </a:t>
            </a:r>
            <a:endParaRPr lang="en-GB" dirty="0"/>
          </a:p>
          <a:p>
            <a:r>
              <a:rPr lang="en-US" i="1" dirty="0"/>
              <a:t>Sometimes I only see things from my point of view and she helps broaden the picture </a:t>
            </a:r>
            <a:r>
              <a:rPr lang="en-US" dirty="0"/>
              <a:t>F3</a:t>
            </a:r>
            <a:endParaRPr lang="en-GB" dirty="0"/>
          </a:p>
          <a:p>
            <a:pPr marL="0" indent="0">
              <a:buNone/>
            </a:pPr>
            <a:r>
              <a:rPr lang="en-US" dirty="0"/>
              <a:t> </a:t>
            </a:r>
            <a:endParaRPr lang="en-GB" dirty="0"/>
          </a:p>
          <a:p>
            <a:r>
              <a:rPr lang="en-US" b="1" dirty="0"/>
              <a:t>Confidence</a:t>
            </a:r>
            <a:r>
              <a:rPr lang="en-US" dirty="0"/>
              <a:t> in speaking and ability to sort things out, able to face school, go to meetings, motivation, self-belief,  </a:t>
            </a:r>
            <a:endParaRPr lang="en-GB" dirty="0"/>
          </a:p>
          <a:p>
            <a:endParaRPr lang="en-GB" dirty="0"/>
          </a:p>
          <a:p>
            <a:r>
              <a:rPr lang="en-US" i="1" dirty="0" smtClean="0"/>
              <a:t>Someone </a:t>
            </a:r>
            <a:r>
              <a:rPr lang="en-US" i="1" dirty="0"/>
              <a:t>believes in me, and like I’m glad she believes in me and I didn’t used to believe in myself until she told me I could do it, but she knew I can… </a:t>
            </a:r>
            <a:endParaRPr lang="en-GB" dirty="0"/>
          </a:p>
          <a:p>
            <a:pPr marL="0" indent="0">
              <a:buNone/>
            </a:pPr>
            <a:r>
              <a:rPr lang="en-US" dirty="0"/>
              <a:t> </a:t>
            </a:r>
            <a:endParaRPr lang="en-GB" dirty="0"/>
          </a:p>
          <a:p>
            <a:endParaRPr lang="en-GB" dirty="0"/>
          </a:p>
        </p:txBody>
      </p:sp>
    </p:spTree>
    <p:extLst>
      <p:ext uri="{BB962C8B-B14F-4D97-AF65-F5344CB8AC3E}">
        <p14:creationId xmlns:p14="http://schemas.microsoft.com/office/powerpoint/2010/main" val="2595956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229600" cy="663352"/>
          </a:xfrm>
        </p:spPr>
        <p:txBody>
          <a:bodyPr>
            <a:normAutofit/>
          </a:bodyPr>
          <a:lstStyle/>
          <a:p>
            <a:pPr algn="ctr"/>
            <a:r>
              <a:rPr lang="en-GB" sz="3200" b="1" dirty="0" smtClean="0"/>
              <a:t>Evidence for early intervention</a:t>
            </a:r>
            <a:endParaRPr lang="en-GB" sz="3200" b="1" dirty="0"/>
          </a:p>
        </p:txBody>
      </p:sp>
      <p:sp>
        <p:nvSpPr>
          <p:cNvPr id="2" name="Content Placeholder 1"/>
          <p:cNvSpPr>
            <a:spLocks noGrp="1"/>
          </p:cNvSpPr>
          <p:nvPr>
            <p:ph idx="1"/>
          </p:nvPr>
        </p:nvSpPr>
        <p:spPr>
          <a:xfrm>
            <a:off x="457200" y="1412776"/>
            <a:ext cx="8229600" cy="5064224"/>
          </a:xfrm>
        </p:spPr>
        <p:txBody>
          <a:bodyPr>
            <a:normAutofit/>
          </a:bodyPr>
          <a:lstStyle/>
          <a:p>
            <a:r>
              <a:rPr lang="en-GB" sz="2800" dirty="0" smtClean="0"/>
              <a:t>The Cambridge Delinquency study (West and Farrington, 1973; Farrington et. al, 2013) and policy formation for family intervention. </a:t>
            </a:r>
          </a:p>
          <a:p>
            <a:pPr marL="0" indent="0">
              <a:buNone/>
            </a:pPr>
            <a:endParaRPr lang="en-GB" sz="2800" dirty="0" smtClean="0"/>
          </a:p>
          <a:p>
            <a:r>
              <a:rPr lang="en-GB" sz="2800" dirty="0" smtClean="0"/>
              <a:t>The original model for FIP was developed from the Dundee Families’ Project.  Funded by the Urban Programme, it ran for 2 years with the aim of tackling homelessness amongst a select number of families in relation to anti-social behaviour (</a:t>
            </a:r>
            <a:r>
              <a:rPr lang="en-GB" sz="2800" dirty="0" err="1" smtClean="0"/>
              <a:t>Dillane</a:t>
            </a:r>
            <a:r>
              <a:rPr lang="en-GB" sz="2800" dirty="0" smtClean="0"/>
              <a:t> et. al, 2001). </a:t>
            </a:r>
          </a:p>
          <a:p>
            <a:endParaRPr lang="en-GB" sz="2800" dirty="0" smtClean="0"/>
          </a:p>
          <a:p>
            <a:endParaRPr lang="en-GB" dirty="0" smtClean="0"/>
          </a:p>
          <a:p>
            <a:endParaRPr lang="en-GB" dirty="0" smtClean="0"/>
          </a:p>
          <a:p>
            <a:endParaRPr lang="en-GB" dirty="0" smtClean="0"/>
          </a:p>
        </p:txBody>
      </p:sp>
    </p:spTree>
    <p:extLst>
      <p:ext uri="{BB962C8B-B14F-4D97-AF65-F5344CB8AC3E}">
        <p14:creationId xmlns:p14="http://schemas.microsoft.com/office/powerpoint/2010/main" val="23905534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856312"/>
          </a:xfrm>
        </p:spPr>
        <p:txBody>
          <a:bodyPr>
            <a:normAutofit/>
          </a:bodyPr>
          <a:lstStyle/>
          <a:p>
            <a:r>
              <a:rPr lang="en-US" dirty="0"/>
              <a:t>Someone believes in me, and like I’m glad she believes in me and I didn’t used to believe in myself until she told me I could do it, but she knew I can… </a:t>
            </a:r>
            <a:endParaRPr lang="en-GB" dirty="0"/>
          </a:p>
          <a:p>
            <a:r>
              <a:rPr lang="en-US" dirty="0"/>
              <a:t>So basically, um, she made me believe in myself more F4 </a:t>
            </a:r>
            <a:endParaRPr lang="en-GB" dirty="0"/>
          </a:p>
          <a:p>
            <a:r>
              <a:rPr lang="en-US" dirty="0"/>
              <a:t>‘They helped mum a lot…her confidence…since they’ve been on the scene even with the schools and everything like that, she’s getting confidence’ F5</a:t>
            </a:r>
            <a:endParaRPr lang="en-GB" dirty="0"/>
          </a:p>
          <a:p>
            <a:pPr marL="0" indent="0">
              <a:buNone/>
            </a:pPr>
            <a:endParaRPr lang="en-US" dirty="0" smtClean="0"/>
          </a:p>
          <a:p>
            <a:r>
              <a:rPr lang="en-US" b="1" dirty="0"/>
              <a:t>Improving the quality of (family) </a:t>
            </a:r>
            <a:r>
              <a:rPr lang="en-US" b="1" dirty="0" smtClean="0"/>
              <a:t>life:</a:t>
            </a:r>
            <a:endParaRPr lang="en-GB" dirty="0"/>
          </a:p>
          <a:p>
            <a:pPr marL="0" indent="0">
              <a:buNone/>
            </a:pPr>
            <a:r>
              <a:rPr lang="en-US" dirty="0" smtClean="0"/>
              <a:t>And </a:t>
            </a:r>
            <a:r>
              <a:rPr lang="en-US" dirty="0"/>
              <a:t>I have changed loads. And it’s like more fun now . It’s not just like being a Mum now, it’s like fun, just stupid things like playing football with them, and like digging the garden, it’s just fun. It’s just the best time ever of being a Mum..’ F1</a:t>
            </a:r>
            <a:endParaRPr lang="en-GB" dirty="0"/>
          </a:p>
          <a:p>
            <a:endParaRPr lang="en-GB" dirty="0"/>
          </a:p>
          <a:p>
            <a:endParaRPr lang="en-GB" dirty="0"/>
          </a:p>
        </p:txBody>
      </p:sp>
    </p:spTree>
    <p:extLst>
      <p:ext uri="{BB962C8B-B14F-4D97-AF65-F5344CB8AC3E}">
        <p14:creationId xmlns:p14="http://schemas.microsoft.com/office/powerpoint/2010/main" val="35555437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6712"/>
            <a:ext cx="8229600" cy="5640288"/>
          </a:xfrm>
        </p:spPr>
        <p:txBody>
          <a:bodyPr>
            <a:normAutofit fontScale="92500" lnSpcReduction="10000"/>
          </a:bodyPr>
          <a:lstStyle/>
          <a:p>
            <a:r>
              <a:rPr lang="en-US" sz="2900" dirty="0"/>
              <a:t> </a:t>
            </a:r>
            <a:r>
              <a:rPr lang="en-US" sz="2900" b="1" dirty="0" smtClean="0"/>
              <a:t>Breaking </a:t>
            </a:r>
            <a:r>
              <a:rPr lang="en-US" sz="2900" b="1" dirty="0"/>
              <a:t>down isolation</a:t>
            </a:r>
            <a:r>
              <a:rPr lang="en-US" sz="2900" dirty="0"/>
              <a:t>,  through a variety of methods, including connecting mothers up to groups, as in F1, 2 and 3, and giving them the confidence to move in the outside world: </a:t>
            </a:r>
            <a:endParaRPr lang="en-GB" sz="2900" dirty="0"/>
          </a:p>
          <a:p>
            <a:pPr marL="0" indent="0">
              <a:buNone/>
            </a:pPr>
            <a:endParaRPr lang="en-GB" sz="2900" dirty="0"/>
          </a:p>
          <a:p>
            <a:r>
              <a:rPr lang="en-US" sz="2900" i="1" dirty="0"/>
              <a:t>My world was the front door and the back garden…didn’t want to go anywhere else…he gave me the right encouragement to get through the door F3</a:t>
            </a:r>
            <a:endParaRPr lang="en-GB" sz="2900" dirty="0"/>
          </a:p>
          <a:p>
            <a:pPr marL="0" indent="0">
              <a:buNone/>
            </a:pPr>
            <a:endParaRPr lang="en-GB" sz="2900" dirty="0"/>
          </a:p>
          <a:p>
            <a:r>
              <a:rPr lang="en-US" sz="2900" b="1" dirty="0"/>
              <a:t>Achieving practical outcomes- sorting out  problems, usually by liaison,  with benefits, housing, schools (see above) </a:t>
            </a:r>
            <a:endParaRPr lang="en-GB" sz="2900" dirty="0"/>
          </a:p>
          <a:p>
            <a:pPr marL="0" indent="0">
              <a:buNone/>
            </a:pPr>
            <a:endParaRPr lang="en-GB" sz="2900" dirty="0"/>
          </a:p>
        </p:txBody>
      </p:sp>
    </p:spTree>
    <p:extLst>
      <p:ext uri="{BB962C8B-B14F-4D97-AF65-F5344CB8AC3E}">
        <p14:creationId xmlns:p14="http://schemas.microsoft.com/office/powerpoint/2010/main" val="36145603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For </a:t>
            </a:r>
            <a:r>
              <a:rPr lang="en-US" dirty="0"/>
              <a:t>further </a:t>
            </a:r>
            <a:r>
              <a:rPr lang="en-US" dirty="0" smtClean="0"/>
              <a:t>analysis…</a:t>
            </a:r>
            <a:r>
              <a:rPr lang="en-US" sz="4400" dirty="0" smtClean="0"/>
              <a:t>issues </a:t>
            </a:r>
            <a:r>
              <a:rPr lang="en-US" sz="4400" dirty="0"/>
              <a:t>of shame and </a:t>
            </a:r>
            <a:r>
              <a:rPr lang="en-US" sz="4400" dirty="0" smtClean="0"/>
              <a:t>recognition</a:t>
            </a:r>
            <a:r>
              <a:rPr lang="en-GB" dirty="0"/>
              <a:t/>
            </a:r>
            <a:br>
              <a:rPr lang="en-GB" dirty="0"/>
            </a:br>
            <a:endParaRPr lang="en-GB" dirty="0"/>
          </a:p>
        </p:txBody>
      </p:sp>
      <p:sp>
        <p:nvSpPr>
          <p:cNvPr id="2" name="Content Placeholder 1"/>
          <p:cNvSpPr>
            <a:spLocks noGrp="1"/>
          </p:cNvSpPr>
          <p:nvPr>
            <p:ph idx="1"/>
          </p:nvPr>
        </p:nvSpPr>
        <p:spPr>
          <a:xfrm>
            <a:off x="457200" y="1700808"/>
            <a:ext cx="8229600" cy="4776192"/>
          </a:xfrm>
        </p:spPr>
        <p:txBody>
          <a:bodyPr>
            <a:noAutofit/>
          </a:bodyPr>
          <a:lstStyle/>
          <a:p>
            <a:pPr marL="109728" indent="0">
              <a:buNone/>
            </a:pPr>
            <a:r>
              <a:rPr lang="en-US" dirty="0" smtClean="0"/>
              <a:t>The </a:t>
            </a:r>
            <a:r>
              <a:rPr lang="en-US" dirty="0"/>
              <a:t>two quotes above on the worker believing in the service user- telling them they could ‘do it’ , seem to relate to a body of work around people’s need for recognition for well-being ( Honneth, 1995 Fraser and Honneth, 2003). </a:t>
            </a:r>
            <a:endParaRPr lang="en-GB" dirty="0"/>
          </a:p>
          <a:p>
            <a:pPr marL="109728" indent="0">
              <a:buNone/>
            </a:pPr>
            <a:endParaRPr lang="en-US" dirty="0" smtClean="0"/>
          </a:p>
          <a:p>
            <a:pPr marL="109728" indent="0">
              <a:buNone/>
            </a:pPr>
            <a:r>
              <a:rPr lang="en-US" dirty="0" smtClean="0"/>
              <a:t>My </a:t>
            </a:r>
            <a:r>
              <a:rPr lang="en-US" dirty="0"/>
              <a:t>own recent work has been in relation to this and its, </a:t>
            </a:r>
            <a:r>
              <a:rPr lang="en-US" dirty="0" smtClean="0"/>
              <a:t>arguably, </a:t>
            </a:r>
            <a:r>
              <a:rPr lang="en-US" dirty="0"/>
              <a:t>diametric opposite: shame. There were  statements here around stigma and shame: e.g. </a:t>
            </a:r>
            <a:endParaRPr lang="en-US" dirty="0" smtClean="0"/>
          </a:p>
          <a:p>
            <a:pPr marL="109728" indent="0">
              <a:buNone/>
            </a:pPr>
            <a:endParaRPr lang="en-GB" dirty="0"/>
          </a:p>
          <a:p>
            <a:r>
              <a:rPr lang="en-US" i="1" dirty="0"/>
              <a:t>It was like I was embarrassed by my son’s behaviour and I was disgusted, thinking if I spoke to anyone they’re going to feel ‘what a crap mother… </a:t>
            </a:r>
            <a:r>
              <a:rPr lang="en-US" i="1" dirty="0" smtClean="0"/>
              <a:t>F6</a:t>
            </a:r>
            <a:endParaRPr lang="en-GB" dirty="0"/>
          </a:p>
        </p:txBody>
      </p:sp>
    </p:spTree>
    <p:extLst>
      <p:ext uri="{BB962C8B-B14F-4D97-AF65-F5344CB8AC3E}">
        <p14:creationId xmlns:p14="http://schemas.microsoft.com/office/powerpoint/2010/main" val="29826785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784304"/>
          </a:xfrm>
        </p:spPr>
        <p:txBody>
          <a:bodyPr>
            <a:noAutofit/>
          </a:bodyPr>
          <a:lstStyle/>
          <a:p>
            <a:pPr marL="452628" indent="-342900"/>
            <a:r>
              <a:rPr lang="en-US" sz="2800" dirty="0"/>
              <a:t>Similar  feelings are expressed in relation to work with all service users and in other commentaries and evaluations of ‘troubled families’ (</a:t>
            </a:r>
            <a:r>
              <a:rPr lang="en-US" sz="2800" dirty="0" err="1"/>
              <a:t>Levitas</a:t>
            </a:r>
            <a:r>
              <a:rPr lang="en-US" sz="2800" dirty="0"/>
              <a:t> 2014) </a:t>
            </a:r>
            <a:endParaRPr lang="en-GB" sz="2800" dirty="0"/>
          </a:p>
          <a:p>
            <a:pPr marL="109728" indent="0">
              <a:buNone/>
            </a:pPr>
            <a:endParaRPr lang="en-US" sz="2800" dirty="0"/>
          </a:p>
          <a:p>
            <a:pPr marL="452628" indent="-342900"/>
            <a:r>
              <a:rPr lang="en-US" sz="2800" dirty="0"/>
              <a:t>The relationship between poverty, shame, stigma and recognition  would benefit from more research and analysis (Frost, L. 2015 forthcoming; Chase and Walker, 2013). It is also interesting in relation to isolation and not wanting to leave the house and partake of the outside world. </a:t>
            </a:r>
            <a:endParaRPr lang="en-GB" sz="2800" dirty="0"/>
          </a:p>
          <a:p>
            <a:r>
              <a:rPr lang="en-US" sz="2800" dirty="0"/>
              <a:t> </a:t>
            </a:r>
            <a:endParaRPr lang="en-GB" sz="2800" dirty="0"/>
          </a:p>
        </p:txBody>
      </p:sp>
    </p:spTree>
    <p:extLst>
      <p:ext uri="{BB962C8B-B14F-4D97-AF65-F5344CB8AC3E}">
        <p14:creationId xmlns:p14="http://schemas.microsoft.com/office/powerpoint/2010/main" val="3927607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229600" cy="663352"/>
          </a:xfrm>
        </p:spPr>
        <p:txBody>
          <a:bodyPr>
            <a:normAutofit/>
          </a:bodyPr>
          <a:lstStyle/>
          <a:p>
            <a:pPr algn="ctr"/>
            <a:r>
              <a:rPr lang="en-GB" sz="3200" b="1" dirty="0" smtClean="0"/>
              <a:t>Gender; self-blaming</a:t>
            </a:r>
            <a:endParaRPr lang="en-GB" sz="3200" b="1" dirty="0"/>
          </a:p>
        </p:txBody>
      </p:sp>
      <p:sp>
        <p:nvSpPr>
          <p:cNvPr id="2" name="Content Placeholder 1"/>
          <p:cNvSpPr>
            <a:spLocks noGrp="1"/>
          </p:cNvSpPr>
          <p:nvPr>
            <p:ph idx="1"/>
          </p:nvPr>
        </p:nvSpPr>
        <p:spPr>
          <a:xfrm>
            <a:off x="457200" y="1196752"/>
            <a:ext cx="8229600" cy="5280248"/>
          </a:xfrm>
        </p:spPr>
        <p:txBody>
          <a:bodyPr>
            <a:normAutofit fontScale="70000" lnSpcReduction="20000"/>
          </a:bodyPr>
          <a:lstStyle/>
          <a:p>
            <a:pPr marL="109728" indent="0">
              <a:buNone/>
            </a:pPr>
            <a:r>
              <a:rPr lang="en-US" sz="2800" dirty="0"/>
              <a:t> </a:t>
            </a:r>
            <a:r>
              <a:rPr lang="en-US" sz="3400" b="1" dirty="0" smtClean="0"/>
              <a:t>Mothers </a:t>
            </a:r>
            <a:r>
              <a:rPr lang="en-US" sz="3400" b="1" dirty="0"/>
              <a:t>and fathers</a:t>
            </a:r>
            <a:r>
              <a:rPr lang="en-US" sz="3400" dirty="0"/>
              <a:t>. There was clearly a family impact in giving mothers some time for themselves- like in F1 and 6. But where are the fathers in these narratives? Why aren’t they being drawn in to this? How social work does and doesn’t engage with men in family work has a body of interesting research undertaken now (Scourfield, 2006), and some of this might be useful for ‘Troubled families’ analysis. </a:t>
            </a:r>
            <a:endParaRPr lang="en-GB" sz="3400" dirty="0"/>
          </a:p>
          <a:p>
            <a:endParaRPr lang="en-GB" sz="3400" dirty="0"/>
          </a:p>
          <a:p>
            <a:r>
              <a:rPr lang="en-US" sz="3400" b="1" dirty="0"/>
              <a:t>Gender matching</a:t>
            </a:r>
            <a:r>
              <a:rPr lang="en-US" sz="3400" dirty="0"/>
              <a:t>. The woman working with young woman in F4 and </a:t>
            </a:r>
            <a:r>
              <a:rPr lang="en-US" sz="3400" dirty="0" smtClean="0"/>
              <a:t>a man </a:t>
            </a:r>
            <a:r>
              <a:rPr lang="en-US" sz="3400" dirty="0"/>
              <a:t>working with young men in F5 seem to have gone well- ‘someone to talk to’ v ‘someone to help me get a CV together , find a job’ etc. The workers were able to respond to gendered versions of ‘help’- perhaps, or perhaps simply different ones. Were there also  parent, young person and child versions of help that needed different kinds of responses? </a:t>
            </a:r>
            <a:endParaRPr lang="en-GB" sz="3400" dirty="0"/>
          </a:p>
        </p:txBody>
      </p:sp>
    </p:spTree>
    <p:extLst>
      <p:ext uri="{BB962C8B-B14F-4D97-AF65-F5344CB8AC3E}">
        <p14:creationId xmlns:p14="http://schemas.microsoft.com/office/powerpoint/2010/main" val="26118948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784304"/>
          </a:xfrm>
        </p:spPr>
        <p:txBody>
          <a:bodyPr/>
          <a:lstStyle/>
          <a:p>
            <a:r>
              <a:rPr lang="en-US" dirty="0"/>
              <a:t>There was a significant amount of  self-critical focus on their own parenting, self-belief, motivation etc. by the families themselves – in other words ‘if only they themselves changed…’  They were not always as ready  or perhaps able to articulate  a more stringent critique of the severe structural problems inflecting their lives. </a:t>
            </a:r>
            <a:r>
              <a:rPr lang="en-GB" dirty="0"/>
              <a:t> This seems </a:t>
            </a:r>
            <a:r>
              <a:rPr lang="en-US" dirty="0"/>
              <a:t>to capture </a:t>
            </a:r>
            <a:r>
              <a:rPr lang="en-US" b="1" dirty="0"/>
              <a:t>the ambivalent nature of  the notion of  self-reliance, ‘empowerment’ </a:t>
            </a:r>
            <a:r>
              <a:rPr lang="en-US" dirty="0"/>
              <a:t>etc. which contain the potential for both self- help and self-blame, when located  in a highly unequal structure. It does also raise the question of why agencies are not paying more attention.</a:t>
            </a:r>
            <a:endParaRPr lang="en-GB" dirty="0"/>
          </a:p>
          <a:p>
            <a:endParaRPr lang="en-GB" dirty="0"/>
          </a:p>
        </p:txBody>
      </p:sp>
    </p:spTree>
    <p:extLst>
      <p:ext uri="{BB962C8B-B14F-4D97-AF65-F5344CB8AC3E}">
        <p14:creationId xmlns:p14="http://schemas.microsoft.com/office/powerpoint/2010/main" val="16713040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332656"/>
            <a:ext cx="8229600" cy="648072"/>
          </a:xfrm>
        </p:spPr>
        <p:txBody>
          <a:bodyPr>
            <a:normAutofit/>
          </a:bodyPr>
          <a:lstStyle/>
          <a:p>
            <a:pPr algn="ctr"/>
            <a:r>
              <a:rPr lang="en-GB" sz="3200" b="1" dirty="0" smtClean="0"/>
              <a:t>Evidential shortfalls and/or successes</a:t>
            </a:r>
            <a:endParaRPr lang="en-GB" sz="3200" b="1" dirty="0"/>
          </a:p>
        </p:txBody>
      </p:sp>
      <p:sp>
        <p:nvSpPr>
          <p:cNvPr id="2" name="Content Placeholder 1"/>
          <p:cNvSpPr>
            <a:spLocks noGrp="1"/>
          </p:cNvSpPr>
          <p:nvPr>
            <p:ph idx="1"/>
          </p:nvPr>
        </p:nvSpPr>
        <p:spPr>
          <a:xfrm>
            <a:off x="457200" y="836712"/>
            <a:ext cx="8229600" cy="5472608"/>
          </a:xfrm>
        </p:spPr>
        <p:txBody>
          <a:bodyPr>
            <a:noAutofit/>
          </a:bodyPr>
          <a:lstStyle/>
          <a:p>
            <a:endParaRPr lang="en-GB" sz="1400" dirty="0" smtClean="0"/>
          </a:p>
          <a:p>
            <a:r>
              <a:rPr lang="en-GB" dirty="0" smtClean="0"/>
              <a:t>Need for longitudinal studies to </a:t>
            </a:r>
            <a:r>
              <a:rPr lang="en-GB" dirty="0"/>
              <a:t>more fully capture the multifaceted and complex dynamics and situations that impact multi-directionally in a family unit </a:t>
            </a:r>
            <a:r>
              <a:rPr lang="en-GB" dirty="0" smtClean="0"/>
              <a:t>over time.</a:t>
            </a:r>
          </a:p>
          <a:p>
            <a:endParaRPr lang="en-GB" dirty="0"/>
          </a:p>
          <a:p>
            <a:r>
              <a:rPr lang="en-GB" dirty="0" smtClean="0"/>
              <a:t>Issues with comparative data and discretionary criteria and lack of control groups  (Gregg, 2010)</a:t>
            </a:r>
          </a:p>
          <a:p>
            <a:endParaRPr lang="en-GB" dirty="0" smtClean="0"/>
          </a:p>
          <a:p>
            <a:r>
              <a:rPr lang="en-GB" dirty="0" smtClean="0"/>
              <a:t>The </a:t>
            </a:r>
            <a:r>
              <a:rPr lang="en-GB" dirty="0"/>
              <a:t>families who were interviewed talked of the difference the key worker and family intervention programme had </a:t>
            </a:r>
            <a:r>
              <a:rPr lang="en-GB" dirty="0" smtClean="0"/>
              <a:t>made. ‘Getting people there’ and ‘enthusiastic about key workers’, </a:t>
            </a:r>
            <a:r>
              <a:rPr lang="en-US" dirty="0" smtClean="0"/>
              <a:t> </a:t>
            </a:r>
            <a:r>
              <a:rPr lang="en-US" dirty="0"/>
              <a:t>flexibility and responsiveness.  </a:t>
            </a:r>
            <a:endParaRPr lang="en-GB" dirty="0" smtClean="0"/>
          </a:p>
          <a:p>
            <a:endParaRPr lang="en-GB" dirty="0" smtClean="0"/>
          </a:p>
        </p:txBody>
      </p:sp>
    </p:spTree>
    <p:extLst>
      <p:ext uri="{BB962C8B-B14F-4D97-AF65-F5344CB8AC3E}">
        <p14:creationId xmlns:p14="http://schemas.microsoft.com/office/powerpoint/2010/main" val="9451384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856312"/>
          </a:xfrm>
        </p:spPr>
        <p:txBody>
          <a:bodyPr>
            <a:normAutofit fontScale="92500" lnSpcReduction="10000"/>
          </a:bodyPr>
          <a:lstStyle/>
          <a:p>
            <a:r>
              <a:rPr lang="en-GB" dirty="0"/>
              <a:t>In this respect it is an interesting reflection on the key worker role in the family’s life that a key outcome appeared to be the confidence and resilience that working with a key worker created for individuals within the family and the family as a whole. ‘Drops in the ocean’  </a:t>
            </a:r>
          </a:p>
          <a:p>
            <a:endParaRPr lang="en-GB" dirty="0"/>
          </a:p>
          <a:p>
            <a:r>
              <a:rPr lang="en-GB" dirty="0"/>
              <a:t>Parr (2015) the relationship key. Not policing families. ‘A different kind of service able to do something slightly different’.</a:t>
            </a:r>
          </a:p>
          <a:p>
            <a:endParaRPr lang="en-GB" dirty="0"/>
          </a:p>
          <a:p>
            <a:r>
              <a:rPr lang="en-GB" dirty="0"/>
              <a:t>The empowerment that resulted from this increase in confidence and resilience enabled the families to feel that they were making positive changes for themselves rather than having things done to or for them. ‘Outcomes’ and ‘Seeing problems form other perspectives’</a:t>
            </a:r>
          </a:p>
          <a:p>
            <a:endParaRPr lang="en-GB" dirty="0"/>
          </a:p>
          <a:p>
            <a:r>
              <a:rPr lang="en-GB" dirty="0"/>
              <a:t>Partnership work and  communication also important </a:t>
            </a:r>
          </a:p>
          <a:p>
            <a:pPr marL="0" indent="0">
              <a:buNone/>
            </a:pPr>
            <a:endParaRPr lang="en-GB" dirty="0"/>
          </a:p>
        </p:txBody>
      </p:sp>
    </p:spTree>
    <p:extLst>
      <p:ext uri="{BB962C8B-B14F-4D97-AF65-F5344CB8AC3E}">
        <p14:creationId xmlns:p14="http://schemas.microsoft.com/office/powerpoint/2010/main" val="12897035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229600" cy="663352"/>
          </a:xfrm>
        </p:spPr>
        <p:txBody>
          <a:bodyPr>
            <a:normAutofit/>
          </a:bodyPr>
          <a:lstStyle/>
          <a:p>
            <a:pPr algn="ctr"/>
            <a:r>
              <a:rPr lang="en-GB" sz="3200" b="1" dirty="0" smtClean="0"/>
              <a:t>Summary</a:t>
            </a:r>
            <a:endParaRPr lang="en-GB" sz="3200" b="1" dirty="0"/>
          </a:p>
        </p:txBody>
      </p:sp>
      <p:sp>
        <p:nvSpPr>
          <p:cNvPr id="2" name="Content Placeholder 1"/>
          <p:cNvSpPr>
            <a:spLocks noGrp="1"/>
          </p:cNvSpPr>
          <p:nvPr>
            <p:ph idx="1"/>
          </p:nvPr>
        </p:nvSpPr>
        <p:spPr>
          <a:xfrm>
            <a:off x="457200" y="1196752"/>
            <a:ext cx="8229600" cy="5280248"/>
          </a:xfrm>
        </p:spPr>
        <p:txBody>
          <a:bodyPr>
            <a:normAutofit fontScale="85000" lnSpcReduction="20000"/>
          </a:bodyPr>
          <a:lstStyle/>
          <a:p>
            <a:r>
              <a:rPr lang="en-GB" sz="2800" dirty="0"/>
              <a:t>Policy success v practical success (is the former being heralded at the expense of the latter)? </a:t>
            </a:r>
            <a:endParaRPr lang="en-GB" sz="2800" dirty="0" smtClean="0"/>
          </a:p>
          <a:p>
            <a:endParaRPr lang="en-GB" sz="2800" dirty="0" smtClean="0"/>
          </a:p>
          <a:p>
            <a:r>
              <a:rPr lang="en-GB" sz="2800" dirty="0" smtClean="0"/>
              <a:t>What works locally instead of what works?</a:t>
            </a:r>
          </a:p>
          <a:p>
            <a:endParaRPr lang="en-GB" sz="2800" dirty="0"/>
          </a:p>
          <a:p>
            <a:r>
              <a:rPr lang="en-GB" sz="2800" dirty="0" smtClean="0"/>
              <a:t>What is success?</a:t>
            </a:r>
          </a:p>
          <a:p>
            <a:endParaRPr lang="en-GB" sz="2800" dirty="0" smtClean="0"/>
          </a:p>
          <a:p>
            <a:r>
              <a:rPr lang="en-US" sz="2800" i="1" dirty="0"/>
              <a:t>‘…it would probably cost the government a whole heap of money, but you know if everyone who was going through a bad patch, because a lot of people don’t have support and stuff…everyone goes through bad times, don’t </a:t>
            </a:r>
            <a:r>
              <a:rPr lang="en-US" sz="2800" i="1" dirty="0" err="1"/>
              <a:t>they..Yeah</a:t>
            </a:r>
            <a:r>
              <a:rPr lang="en-US" sz="2800" i="1" dirty="0"/>
              <a:t> so maybe [what is needed] is more awareness and more ease of access to people who aren’t getting referred for whatever reason. Just because someone’s kids aren’t getting arrested doesn’t mean they aren’t having a shitty time…’ F3</a:t>
            </a:r>
            <a:endParaRPr lang="en-GB" sz="2800" dirty="0"/>
          </a:p>
          <a:p>
            <a:endParaRPr lang="en-GB" sz="2800" dirty="0" smtClean="0"/>
          </a:p>
          <a:p>
            <a:endParaRPr lang="en-GB" sz="2800" dirty="0"/>
          </a:p>
        </p:txBody>
      </p:sp>
    </p:spTree>
    <p:extLst>
      <p:ext uri="{BB962C8B-B14F-4D97-AF65-F5344CB8AC3E}">
        <p14:creationId xmlns:p14="http://schemas.microsoft.com/office/powerpoint/2010/main" val="22903892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229600" cy="663352"/>
          </a:xfrm>
        </p:spPr>
        <p:txBody>
          <a:bodyPr>
            <a:normAutofit/>
          </a:bodyPr>
          <a:lstStyle/>
          <a:p>
            <a:r>
              <a:rPr lang="en-GB" sz="3200" b="1" dirty="0" smtClean="0"/>
              <a:t>References</a:t>
            </a:r>
            <a:endParaRPr lang="en-GB" sz="3200" b="1" dirty="0"/>
          </a:p>
        </p:txBody>
      </p:sp>
      <p:sp>
        <p:nvSpPr>
          <p:cNvPr id="2" name="Content Placeholder 1"/>
          <p:cNvSpPr>
            <a:spLocks noGrp="1"/>
          </p:cNvSpPr>
          <p:nvPr>
            <p:ph idx="1"/>
          </p:nvPr>
        </p:nvSpPr>
        <p:spPr>
          <a:xfrm>
            <a:off x="457200" y="1196752"/>
            <a:ext cx="8229600" cy="5280248"/>
          </a:xfrm>
        </p:spPr>
        <p:txBody>
          <a:bodyPr>
            <a:normAutofit fontScale="92500" lnSpcReduction="20000"/>
          </a:bodyPr>
          <a:lstStyle/>
          <a:p>
            <a:r>
              <a:rPr lang="en-US" sz="1400" dirty="0"/>
              <a:t>Chase, E. and Walker, R., </a:t>
            </a:r>
            <a:r>
              <a:rPr lang="en-US" sz="1400" dirty="0" smtClean="0"/>
              <a:t>(2013). </a:t>
            </a:r>
            <a:r>
              <a:rPr lang="en-US" sz="1400" dirty="0"/>
              <a:t>The co-construction of shame in the context of poverty: Beyond a threat to the social bonds. </a:t>
            </a:r>
            <a:r>
              <a:rPr lang="en-US" sz="1400" i="1" dirty="0"/>
              <a:t>Sociology,</a:t>
            </a:r>
            <a:r>
              <a:rPr lang="en-US" sz="1400" dirty="0"/>
              <a:t> 47 (4), 739-754.</a:t>
            </a:r>
            <a:endParaRPr lang="en-GB" sz="1400" dirty="0"/>
          </a:p>
          <a:p>
            <a:r>
              <a:rPr lang="en-US" sz="1400" dirty="0"/>
              <a:t> </a:t>
            </a:r>
            <a:endParaRPr lang="en-GB" sz="1400" dirty="0"/>
          </a:p>
          <a:p>
            <a:r>
              <a:rPr lang="en-GB" sz="1400" dirty="0" err="1"/>
              <a:t>Dillane</a:t>
            </a:r>
            <a:r>
              <a:rPr lang="en-GB" sz="1400" dirty="0"/>
              <a:t>, J., Hill, M., Bannister, J., Scott, S. (2001), ‘Evaluation of The Dundee Family Project’ Centre for the Child &amp; Society and Department of Urban Studies, University of Glasgow.  www.scotland.gov.uk/Resource/Doc/158814/0043122.pdf</a:t>
            </a:r>
          </a:p>
          <a:p>
            <a:endParaRPr lang="en-US" sz="1400" dirty="0" smtClean="0"/>
          </a:p>
          <a:p>
            <a:r>
              <a:rPr lang="en-US" sz="1400" dirty="0" smtClean="0"/>
              <a:t>Featherstone</a:t>
            </a:r>
            <a:r>
              <a:rPr lang="en-US" sz="1400" dirty="0"/>
              <a:t>, B. White K and White, S (</a:t>
            </a:r>
            <a:r>
              <a:rPr lang="en-US" sz="1400" dirty="0" smtClean="0"/>
              <a:t>2014) </a:t>
            </a:r>
            <a:r>
              <a:rPr lang="en-US" sz="1400" dirty="0"/>
              <a:t>A marriage made in hell? Early intervention meets child protection</a:t>
            </a:r>
            <a:r>
              <a:rPr lang="en-US" sz="1400" i="1" dirty="0"/>
              <a:t>, British Journal of Social Work, </a:t>
            </a:r>
            <a:r>
              <a:rPr lang="en-US" sz="1400" dirty="0"/>
              <a:t> 44 (7) 1735-1749.  </a:t>
            </a:r>
            <a:endParaRPr lang="en-GB" sz="1400" dirty="0"/>
          </a:p>
          <a:p>
            <a:r>
              <a:rPr lang="en-US" sz="1400" dirty="0"/>
              <a:t> </a:t>
            </a:r>
            <a:endParaRPr lang="en-GB" sz="1400" dirty="0"/>
          </a:p>
          <a:p>
            <a:r>
              <a:rPr lang="en-US" sz="1400" dirty="0"/>
              <a:t>Fraser N., </a:t>
            </a:r>
            <a:r>
              <a:rPr lang="en-US" sz="1400" dirty="0" smtClean="0"/>
              <a:t>(2003). </a:t>
            </a:r>
            <a:r>
              <a:rPr lang="en-US" sz="1400" dirty="0"/>
              <a:t>Social justice in an age of identity politics: redistribution, recognition and participation. </a:t>
            </a:r>
            <a:r>
              <a:rPr lang="en-US" sz="1400" i="1" dirty="0"/>
              <a:t>In</a:t>
            </a:r>
            <a:r>
              <a:rPr lang="en-US" sz="1400" dirty="0"/>
              <a:t>:  N. Fraser and A. Honneth, eds. </a:t>
            </a:r>
            <a:r>
              <a:rPr lang="en-US" sz="1400" i="1" dirty="0"/>
              <a:t>Redistribution or Recognition?</a:t>
            </a:r>
            <a:r>
              <a:rPr lang="en-US" sz="1400" dirty="0"/>
              <a:t> London: Verso.</a:t>
            </a:r>
            <a:endParaRPr lang="en-GB" sz="1400" dirty="0"/>
          </a:p>
          <a:p>
            <a:r>
              <a:rPr lang="en-US" sz="1400" dirty="0"/>
              <a:t> </a:t>
            </a:r>
            <a:endParaRPr lang="en-GB" sz="1400" dirty="0"/>
          </a:p>
          <a:p>
            <a:r>
              <a:rPr lang="en-US" sz="1400" dirty="0"/>
              <a:t>Fraser, N. and Honneth, A., </a:t>
            </a:r>
            <a:r>
              <a:rPr lang="en-US" sz="1400" dirty="0" smtClean="0"/>
              <a:t>(2003). </a:t>
            </a:r>
            <a:r>
              <a:rPr lang="en-US" sz="1400" i="1" dirty="0"/>
              <a:t>Redistribution or recognition? A political‐philosophical exchange</a:t>
            </a:r>
            <a:r>
              <a:rPr lang="en-US" sz="1400" dirty="0"/>
              <a:t>. London: Verso. </a:t>
            </a:r>
            <a:endParaRPr lang="en-GB" sz="1400" dirty="0"/>
          </a:p>
          <a:p>
            <a:r>
              <a:rPr lang="en-US" sz="1400" i="1" dirty="0"/>
              <a:t> </a:t>
            </a:r>
            <a:endParaRPr lang="en-GB" sz="1400" dirty="0"/>
          </a:p>
          <a:p>
            <a:r>
              <a:rPr lang="en-US" sz="1400" dirty="0"/>
              <a:t>Frost, L </a:t>
            </a:r>
            <a:r>
              <a:rPr lang="en-US" sz="1400" dirty="0" smtClean="0"/>
              <a:t>2015 (forthcoming</a:t>
            </a:r>
            <a:r>
              <a:rPr lang="en-US" sz="1400" dirty="0"/>
              <a:t>) Exploring the concepts of recognition and shame for social work, </a:t>
            </a:r>
            <a:r>
              <a:rPr lang="en-US" sz="1400" i="1" dirty="0"/>
              <a:t>Journal of Social Work Practice</a:t>
            </a:r>
            <a:endParaRPr lang="en-GB" sz="1400" dirty="0"/>
          </a:p>
          <a:p>
            <a:r>
              <a:rPr lang="en-US" sz="1400" dirty="0"/>
              <a:t> </a:t>
            </a:r>
            <a:endParaRPr lang="en-GB" sz="1400" dirty="0"/>
          </a:p>
          <a:p>
            <a:r>
              <a:rPr lang="en-GB" sz="1400" dirty="0"/>
              <a:t>Farrington, D., </a:t>
            </a:r>
            <a:r>
              <a:rPr lang="en-GB" sz="1400" dirty="0" err="1"/>
              <a:t>Piquero</a:t>
            </a:r>
            <a:r>
              <a:rPr lang="en-GB" sz="1400" dirty="0"/>
              <a:t>, A. R., &amp; Jennings, W. G. (2013). </a:t>
            </a:r>
            <a:r>
              <a:rPr lang="en-GB" sz="1400" i="1" dirty="0"/>
              <a:t>Offending from childhood to late middle age: Recent results from the Cambridge study in delinquent development</a:t>
            </a:r>
            <a:r>
              <a:rPr lang="en-GB" sz="1400" dirty="0"/>
              <a:t>. Springer Science &amp; Business Media. </a:t>
            </a:r>
            <a:endParaRPr lang="en-GB" sz="1400" dirty="0" smtClean="0"/>
          </a:p>
          <a:p>
            <a:endParaRPr lang="en-GB" sz="1400" dirty="0"/>
          </a:p>
          <a:p>
            <a:r>
              <a:rPr lang="en-GB" sz="1400" dirty="0" smtClean="0"/>
              <a:t>Garland, D., </a:t>
            </a:r>
            <a:r>
              <a:rPr lang="en-GB" sz="1400" dirty="0"/>
              <a:t>D. (</a:t>
            </a:r>
            <a:r>
              <a:rPr lang="en-GB" sz="1400" dirty="0" smtClean="0"/>
              <a:t>2001.) </a:t>
            </a:r>
            <a:r>
              <a:rPr lang="en-GB" sz="1400" dirty="0"/>
              <a:t>The Culture of Control. Oxford: Oxford University Press. </a:t>
            </a:r>
            <a:endParaRPr lang="en-GB" sz="1400" dirty="0" smtClean="0"/>
          </a:p>
          <a:p>
            <a:endParaRPr lang="en-GB" sz="1400" dirty="0"/>
          </a:p>
          <a:p>
            <a:r>
              <a:rPr lang="en-GB" sz="1400" dirty="0"/>
              <a:t>Gregg, D. (2010). Family intervention projects: a classic case of policy-based evidence. </a:t>
            </a:r>
            <a:r>
              <a:rPr lang="en-GB" sz="1400" i="1" dirty="0"/>
              <a:t>Centre for Crime and Justice Studies, London</a:t>
            </a:r>
            <a:r>
              <a:rPr lang="en-GB" sz="1400" dirty="0" smtClean="0"/>
              <a:t>.</a:t>
            </a:r>
          </a:p>
          <a:p>
            <a:endParaRPr lang="en-GB" sz="1400" dirty="0"/>
          </a:p>
          <a:p>
            <a:endParaRPr lang="en-GB" sz="1200" dirty="0"/>
          </a:p>
          <a:p>
            <a:endParaRPr lang="en-GB" sz="1400" dirty="0"/>
          </a:p>
          <a:p>
            <a:endParaRPr lang="en-GB" sz="1400" dirty="0"/>
          </a:p>
        </p:txBody>
      </p:sp>
    </p:spTree>
    <p:extLst>
      <p:ext uri="{BB962C8B-B14F-4D97-AF65-F5344CB8AC3E}">
        <p14:creationId xmlns:p14="http://schemas.microsoft.com/office/powerpoint/2010/main" val="3291000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640288"/>
          </a:xfrm>
        </p:spPr>
        <p:txBody>
          <a:bodyPr/>
          <a:lstStyle/>
          <a:p>
            <a:r>
              <a:rPr lang="en-GB" sz="2800" dirty="0"/>
              <a:t>The research evaluation recognised that the strength of the project lay in its’ ability to respond to families across the breadth of challenges they faced that impacted on their ability to manage other areas of their lives such as a tenancy.  </a:t>
            </a:r>
          </a:p>
          <a:p>
            <a:pPr marL="0" indent="0">
              <a:buNone/>
            </a:pPr>
            <a:endParaRPr lang="en-GB" sz="2800" dirty="0"/>
          </a:p>
          <a:p>
            <a:r>
              <a:rPr lang="en-GB" sz="2800" dirty="0" smtClean="0"/>
              <a:t>Key </a:t>
            </a:r>
            <a:r>
              <a:rPr lang="en-GB" sz="2800" dirty="0"/>
              <a:t>to success was the intensive intervention with families from a single key worker who, managing a small case load, could work alongside the family flexibly and negotiate access to services.  </a:t>
            </a:r>
          </a:p>
          <a:p>
            <a:endParaRPr lang="en-GB" dirty="0"/>
          </a:p>
        </p:txBody>
      </p:sp>
    </p:spTree>
    <p:extLst>
      <p:ext uri="{BB962C8B-B14F-4D97-AF65-F5344CB8AC3E}">
        <p14:creationId xmlns:p14="http://schemas.microsoft.com/office/powerpoint/2010/main" val="7866544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GB"/>
          </a:p>
        </p:txBody>
      </p:sp>
      <p:sp>
        <p:nvSpPr>
          <p:cNvPr id="2" name="Content Placeholder 1"/>
          <p:cNvSpPr>
            <a:spLocks noGrp="1"/>
          </p:cNvSpPr>
          <p:nvPr>
            <p:ph idx="1"/>
          </p:nvPr>
        </p:nvSpPr>
        <p:spPr/>
        <p:txBody>
          <a:bodyPr>
            <a:normAutofit fontScale="40000" lnSpcReduction="20000"/>
          </a:bodyPr>
          <a:lstStyle/>
          <a:p>
            <a:r>
              <a:rPr lang="en-GB" sz="2900" dirty="0"/>
              <a:t>Hayden, C., &amp; Jenkins, C. (2014). ‘Troubled Families’ Programme in </a:t>
            </a:r>
            <a:r>
              <a:rPr lang="en-GB" sz="2900" dirty="0" err="1"/>
              <a:t>England:‘wicked</a:t>
            </a:r>
            <a:r>
              <a:rPr lang="en-GB" sz="2900" dirty="0"/>
              <a:t> problems’ and policy-based evidence. </a:t>
            </a:r>
            <a:r>
              <a:rPr lang="en-GB" sz="2900" i="1" dirty="0"/>
              <a:t>Policy Studies</a:t>
            </a:r>
            <a:r>
              <a:rPr lang="en-GB" sz="2900" dirty="0"/>
              <a:t>, </a:t>
            </a:r>
            <a:r>
              <a:rPr lang="en-GB" sz="2900" i="1" dirty="0"/>
              <a:t>35</a:t>
            </a:r>
            <a:r>
              <a:rPr lang="en-GB" sz="2900" dirty="0"/>
              <a:t>(6), 631-649. </a:t>
            </a:r>
          </a:p>
          <a:p>
            <a:endParaRPr lang="en-US" sz="2900" dirty="0" smtClean="0"/>
          </a:p>
          <a:p>
            <a:r>
              <a:rPr lang="en-US" sz="2900" dirty="0" err="1" smtClean="0"/>
              <a:t>Honneth</a:t>
            </a:r>
            <a:r>
              <a:rPr lang="en-US" sz="2900" dirty="0"/>
              <a:t>, A., (1949) 1995. </a:t>
            </a:r>
            <a:r>
              <a:rPr lang="en-US" sz="2900" i="1" dirty="0"/>
              <a:t>The struggle for recognition: the moral grammar of social conflicts.  </a:t>
            </a:r>
            <a:r>
              <a:rPr lang="en-US" sz="2900" dirty="0"/>
              <a:t>MIT, Massachusetts </a:t>
            </a:r>
            <a:endParaRPr lang="en-US" sz="2900" dirty="0" smtClean="0"/>
          </a:p>
          <a:p>
            <a:endParaRPr lang="en-US" sz="2900" dirty="0"/>
          </a:p>
          <a:p>
            <a:r>
              <a:rPr lang="en-GB" sz="2900" dirty="0" err="1" smtClean="0"/>
              <a:t>Levitas</a:t>
            </a:r>
            <a:r>
              <a:rPr lang="en-GB" sz="2900" dirty="0"/>
              <a:t>, </a:t>
            </a:r>
            <a:r>
              <a:rPr lang="en-GB" sz="2900" dirty="0" smtClean="0"/>
              <a:t>R. (2012) There </a:t>
            </a:r>
            <a:r>
              <a:rPr lang="en-GB" sz="2900" dirty="0"/>
              <a:t>may be ‘Trouble’ ahead: What we really know about those 120,000 ‘Troubled’ families, PSE Policy Series Working Paper No.3, April 2012. </a:t>
            </a:r>
            <a:endParaRPr lang="en-GB" sz="2900" dirty="0" smtClean="0"/>
          </a:p>
          <a:p>
            <a:endParaRPr lang="en-GB" sz="2900" dirty="0"/>
          </a:p>
          <a:p>
            <a:r>
              <a:rPr lang="en-GB" sz="2900" dirty="0" err="1" smtClean="0"/>
              <a:t>Levitas</a:t>
            </a:r>
            <a:r>
              <a:rPr lang="en-GB" sz="2900" dirty="0"/>
              <a:t>, R. (2014). ‘Troubled Families’ in a Spin</a:t>
            </a:r>
            <a:r>
              <a:rPr lang="en-GB" sz="2900" dirty="0" smtClean="0"/>
              <a:t>.</a:t>
            </a:r>
          </a:p>
          <a:p>
            <a:r>
              <a:rPr lang="en-US" sz="2900" dirty="0"/>
              <a:t> </a:t>
            </a:r>
            <a:endParaRPr lang="en-GB" sz="2900" b="1" dirty="0"/>
          </a:p>
          <a:p>
            <a:r>
              <a:rPr lang="en-GB" sz="2900" dirty="0" err="1"/>
              <a:t>Newburn</a:t>
            </a:r>
            <a:r>
              <a:rPr lang="en-GB" sz="2900" dirty="0"/>
              <a:t>, </a:t>
            </a:r>
            <a:r>
              <a:rPr lang="en-GB" sz="2900" dirty="0" smtClean="0"/>
              <a:t>T. </a:t>
            </a:r>
            <a:r>
              <a:rPr lang="en-GB" sz="2900" dirty="0"/>
              <a:t>(2007</a:t>
            </a:r>
            <a:r>
              <a:rPr lang="en-GB" sz="2900" dirty="0" smtClean="0"/>
              <a:t>).Youth Crime and Youth Justice.</a:t>
            </a:r>
            <a:r>
              <a:rPr lang="en-GB" sz="2900" dirty="0"/>
              <a:t> In: Maguire, M and Morgan, R and Reiner, R, (eds.) The Oxford Handbook of Criminology. Oxford University Press </a:t>
            </a:r>
            <a:r>
              <a:rPr lang="en-GB" sz="2900" dirty="0" err="1"/>
              <a:t>Inc</a:t>
            </a:r>
            <a:r>
              <a:rPr lang="en-GB" sz="2900" dirty="0"/>
              <a:t>, 575-601. ISBN </a:t>
            </a:r>
            <a:r>
              <a:rPr lang="en-GB" sz="2900" dirty="0" smtClean="0"/>
              <a:t>9780199205431</a:t>
            </a:r>
          </a:p>
          <a:p>
            <a:endParaRPr lang="en-US" sz="2900" dirty="0" smtClean="0"/>
          </a:p>
          <a:p>
            <a:r>
              <a:rPr lang="en-US" sz="2900" dirty="0" err="1" smtClean="0"/>
              <a:t>Ruch</a:t>
            </a:r>
            <a:r>
              <a:rPr lang="en-US" sz="2900" dirty="0"/>
              <a:t>, G. </a:t>
            </a:r>
            <a:r>
              <a:rPr lang="en-US" sz="2900" dirty="0" err="1"/>
              <a:t>Turney</a:t>
            </a:r>
            <a:r>
              <a:rPr lang="en-US" sz="2900" dirty="0"/>
              <a:t>, D. and Ward, </a:t>
            </a:r>
            <a:r>
              <a:rPr lang="en-US" sz="2900" dirty="0" smtClean="0"/>
              <a:t>A. (2010). </a:t>
            </a:r>
            <a:r>
              <a:rPr lang="en-US" sz="2900" i="1" dirty="0"/>
              <a:t>Relationship based social work: getting to the heart of practice. </a:t>
            </a:r>
            <a:r>
              <a:rPr lang="en-US" sz="2900" dirty="0"/>
              <a:t>London: Jessica Kingsley publishers.</a:t>
            </a:r>
            <a:endParaRPr lang="en-GB" sz="2900" dirty="0"/>
          </a:p>
          <a:p>
            <a:r>
              <a:rPr lang="en-US" sz="2900" dirty="0"/>
              <a:t> </a:t>
            </a:r>
            <a:endParaRPr lang="en-GB" sz="2900" dirty="0"/>
          </a:p>
          <a:p>
            <a:r>
              <a:rPr lang="en-US" sz="2900" dirty="0"/>
              <a:t>Scourfield, J. (</a:t>
            </a:r>
            <a:r>
              <a:rPr lang="en-US" sz="2900" dirty="0" smtClean="0"/>
              <a:t>2006). </a:t>
            </a:r>
            <a:r>
              <a:rPr lang="en-US" sz="2900" dirty="0"/>
              <a:t>The challenges of  </a:t>
            </a:r>
            <a:r>
              <a:rPr lang="en-US" sz="2900" dirty="0" smtClean="0"/>
              <a:t>engaging </a:t>
            </a:r>
            <a:r>
              <a:rPr lang="en-US" sz="2900" dirty="0"/>
              <a:t>fathers in the child protection </a:t>
            </a:r>
            <a:r>
              <a:rPr lang="en-US" sz="2900" dirty="0" smtClean="0"/>
              <a:t>process. </a:t>
            </a:r>
            <a:r>
              <a:rPr lang="en-US" sz="2900" i="1" dirty="0"/>
              <a:t>Critical Social Policy</a:t>
            </a:r>
            <a:r>
              <a:rPr lang="en-US" sz="2900" dirty="0"/>
              <a:t>, 26 (2) 440 449.</a:t>
            </a:r>
            <a:endParaRPr lang="en-GB" sz="2900" dirty="0"/>
          </a:p>
          <a:p>
            <a:endParaRPr lang="en-GB" sz="2900" dirty="0"/>
          </a:p>
          <a:p>
            <a:r>
              <a:rPr lang="en-GB" sz="2900" dirty="0" smtClean="0"/>
              <a:t>Walker</a:t>
            </a:r>
            <a:r>
              <a:rPr lang="en-GB" sz="2900" dirty="0"/>
              <a:t>, J., </a:t>
            </a:r>
            <a:r>
              <a:rPr lang="en-GB" sz="2900" dirty="0" smtClean="0"/>
              <a:t>(2011). </a:t>
            </a:r>
            <a:r>
              <a:rPr lang="en-GB" sz="2900" dirty="0"/>
              <a:t>The Relevance of shame in child protection work. </a:t>
            </a:r>
            <a:r>
              <a:rPr lang="en-GB" sz="2900" i="1" dirty="0"/>
              <a:t>Journal of Social Work Practice</a:t>
            </a:r>
            <a:r>
              <a:rPr lang="en-GB" sz="2900" dirty="0"/>
              <a:t>, 25 (4), 451-463</a:t>
            </a:r>
            <a:r>
              <a:rPr lang="en-GB" sz="2900" dirty="0" smtClean="0"/>
              <a:t>.</a:t>
            </a:r>
          </a:p>
          <a:p>
            <a:endParaRPr lang="en-GB" sz="2900" dirty="0" smtClean="0"/>
          </a:p>
          <a:p>
            <a:r>
              <a:rPr lang="en-GB" sz="2900" dirty="0" smtClean="0"/>
              <a:t>West</a:t>
            </a:r>
            <a:r>
              <a:rPr lang="en-GB" sz="2900" dirty="0"/>
              <a:t>, D. J., &amp; Farrington, D. P. (1973). Who becomes delinquent? Second report of the Cambridge Study in Delinquent Development.</a:t>
            </a:r>
          </a:p>
          <a:p>
            <a:endParaRPr lang="en-GB" dirty="0"/>
          </a:p>
        </p:txBody>
      </p:sp>
    </p:spTree>
    <p:extLst>
      <p:ext uri="{BB962C8B-B14F-4D97-AF65-F5344CB8AC3E}">
        <p14:creationId xmlns:p14="http://schemas.microsoft.com/office/powerpoint/2010/main" val="418332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04664"/>
            <a:ext cx="8229600" cy="936104"/>
          </a:xfrm>
        </p:spPr>
        <p:txBody>
          <a:bodyPr>
            <a:normAutofit/>
          </a:bodyPr>
          <a:lstStyle/>
          <a:p>
            <a:pPr algn="ctr"/>
            <a:r>
              <a:rPr lang="en-GB" sz="3200" b="1" dirty="0" smtClean="0">
                <a:solidFill>
                  <a:srgbClr val="FF0000"/>
                </a:solidFill>
              </a:rPr>
              <a:t>The emergence of ‘troubled families</a:t>
            </a:r>
            <a:r>
              <a:rPr lang="en-GB" dirty="0" smtClean="0"/>
              <a:t>’.</a:t>
            </a:r>
            <a:endParaRPr lang="en-GB" dirty="0"/>
          </a:p>
        </p:txBody>
      </p:sp>
      <p:sp>
        <p:nvSpPr>
          <p:cNvPr id="2" name="Content Placeholder 1"/>
          <p:cNvSpPr>
            <a:spLocks noGrp="1"/>
          </p:cNvSpPr>
          <p:nvPr>
            <p:ph idx="1"/>
          </p:nvPr>
        </p:nvSpPr>
        <p:spPr>
          <a:xfrm>
            <a:off x="457200" y="1196752"/>
            <a:ext cx="8229600" cy="5280248"/>
          </a:xfrm>
        </p:spPr>
        <p:txBody>
          <a:bodyPr>
            <a:normAutofit/>
          </a:bodyPr>
          <a:lstStyle/>
          <a:p>
            <a:r>
              <a:rPr lang="en-GB" dirty="0"/>
              <a:t>After the summer riots of 2011, the Prime Minister David Cameron, ascribed, in part the summer’s disorder to ‘120,000 troubled families</a:t>
            </a:r>
            <a:r>
              <a:rPr lang="en-GB" dirty="0" smtClean="0"/>
              <a:t>’.</a:t>
            </a:r>
          </a:p>
          <a:p>
            <a:endParaRPr lang="en-GB" dirty="0" smtClean="0"/>
          </a:p>
          <a:p>
            <a:r>
              <a:rPr lang="en-GB" dirty="0"/>
              <a:t>According to the DCLG (2014) troubled families are those that have problems and cause problems to the community around them, putting high costs on the public sector. </a:t>
            </a:r>
            <a:endParaRPr lang="en-GB" dirty="0" smtClean="0"/>
          </a:p>
          <a:p>
            <a:pPr lvl="1"/>
            <a:r>
              <a:rPr lang="en-GB" sz="2400" dirty="0" smtClean="0"/>
              <a:t>crime and anti-social behaviour;</a:t>
            </a:r>
          </a:p>
          <a:p>
            <a:pPr lvl="1"/>
            <a:r>
              <a:rPr lang="en-GB" sz="2400" dirty="0" smtClean="0"/>
              <a:t>education and truancy;</a:t>
            </a:r>
          </a:p>
          <a:p>
            <a:pPr lvl="1"/>
            <a:r>
              <a:rPr lang="en-GB" sz="2400" dirty="0" smtClean="0"/>
              <a:t>worklessness; </a:t>
            </a:r>
          </a:p>
          <a:p>
            <a:pPr lvl="1"/>
            <a:r>
              <a:rPr lang="en-GB" sz="2400" dirty="0" smtClean="0"/>
              <a:t>a fourth criterion at the discretion of the relevant local authority.</a:t>
            </a:r>
            <a:endParaRPr lang="en-GB" sz="2400" dirty="0"/>
          </a:p>
          <a:p>
            <a:endParaRPr lang="en-GB" dirty="0"/>
          </a:p>
        </p:txBody>
      </p:sp>
    </p:spTree>
    <p:extLst>
      <p:ext uri="{BB962C8B-B14F-4D97-AF65-F5344CB8AC3E}">
        <p14:creationId xmlns:p14="http://schemas.microsoft.com/office/powerpoint/2010/main" val="2204904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784304"/>
          </a:xfrm>
        </p:spPr>
        <p:txBody>
          <a:bodyPr/>
          <a:lstStyle/>
          <a:p>
            <a:r>
              <a:rPr lang="en-GB" sz="2800" dirty="0"/>
              <a:t>So successful (?) that phase 2 operationalised in 2014 to work with another 400,000 families. </a:t>
            </a:r>
          </a:p>
          <a:p>
            <a:endParaRPr lang="en-GB" dirty="0"/>
          </a:p>
        </p:txBody>
      </p:sp>
    </p:spTree>
    <p:extLst>
      <p:ext uri="{BB962C8B-B14F-4D97-AF65-F5344CB8AC3E}">
        <p14:creationId xmlns:p14="http://schemas.microsoft.com/office/powerpoint/2010/main" val="3381396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229600" cy="735360"/>
          </a:xfrm>
        </p:spPr>
        <p:txBody>
          <a:bodyPr>
            <a:normAutofit/>
          </a:bodyPr>
          <a:lstStyle/>
          <a:p>
            <a:pPr algn="ctr"/>
            <a:r>
              <a:rPr lang="en-GB" sz="3200" b="1" dirty="0" smtClean="0"/>
              <a:t>Trouble with troubled families?</a:t>
            </a:r>
            <a:endParaRPr lang="en-GB" sz="3200" b="1" dirty="0"/>
          </a:p>
        </p:txBody>
      </p:sp>
      <p:sp>
        <p:nvSpPr>
          <p:cNvPr id="2" name="Content Placeholder 1"/>
          <p:cNvSpPr>
            <a:spLocks noGrp="1"/>
          </p:cNvSpPr>
          <p:nvPr>
            <p:ph idx="1"/>
          </p:nvPr>
        </p:nvSpPr>
        <p:spPr>
          <a:xfrm>
            <a:off x="457200" y="1196752"/>
            <a:ext cx="8229600" cy="5280248"/>
          </a:xfrm>
        </p:spPr>
        <p:txBody>
          <a:bodyPr>
            <a:normAutofit/>
          </a:bodyPr>
          <a:lstStyle/>
          <a:p>
            <a:r>
              <a:rPr lang="en-GB" dirty="0"/>
              <a:t>There is certainly an engaged critique of family intervention programmes </a:t>
            </a:r>
            <a:r>
              <a:rPr lang="en-GB" dirty="0" smtClean="0"/>
              <a:t>(Hayden &amp; Jenkins, 2014; </a:t>
            </a:r>
            <a:r>
              <a:rPr lang="en-GB" dirty="0" err="1" smtClean="0"/>
              <a:t>Levitas</a:t>
            </a:r>
            <a:r>
              <a:rPr lang="en-GB" dirty="0"/>
              <a:t>, 2012</a:t>
            </a:r>
            <a:r>
              <a:rPr lang="en-GB" dirty="0" smtClean="0"/>
              <a:t>; </a:t>
            </a:r>
            <a:r>
              <a:rPr lang="en-GB" dirty="0" err="1" smtClean="0"/>
              <a:t>Wincupp</a:t>
            </a:r>
            <a:r>
              <a:rPr lang="en-GB" dirty="0"/>
              <a:t>, 2013) in part due to the perception that social problems are being re-cast as those of anti-social behaviour and crime, and addressed thus (</a:t>
            </a:r>
            <a:r>
              <a:rPr lang="en-GB" dirty="0" err="1"/>
              <a:t>Newburn</a:t>
            </a:r>
            <a:r>
              <a:rPr lang="en-GB" dirty="0"/>
              <a:t>, 2007</a:t>
            </a:r>
            <a:r>
              <a:rPr lang="en-GB" dirty="0" smtClean="0"/>
              <a:t>).</a:t>
            </a:r>
          </a:p>
          <a:p>
            <a:endParaRPr lang="en-GB" dirty="0"/>
          </a:p>
          <a:p>
            <a:r>
              <a:rPr lang="en-GB" dirty="0" smtClean="0"/>
              <a:t>The </a:t>
            </a:r>
            <a:r>
              <a:rPr lang="en-GB" dirty="0"/>
              <a:t>labelling of families with complex needs as ‘troubled’ has perpetuated what </a:t>
            </a:r>
            <a:r>
              <a:rPr lang="en-GB" dirty="0" err="1"/>
              <a:t>Levitas</a:t>
            </a:r>
            <a:r>
              <a:rPr lang="en-GB" dirty="0"/>
              <a:t> (2012) notes, is the idea that the problem ‘is the behaviour of the poor’ (p6); while political rhetoric fails to address the causes of poverty or indeed state policy failings</a:t>
            </a:r>
            <a:r>
              <a:rPr lang="en-GB" dirty="0" smtClean="0"/>
              <a:t>.</a:t>
            </a:r>
          </a:p>
        </p:txBody>
      </p:sp>
    </p:spTree>
    <p:extLst>
      <p:ext uri="{BB962C8B-B14F-4D97-AF65-F5344CB8AC3E}">
        <p14:creationId xmlns:p14="http://schemas.microsoft.com/office/powerpoint/2010/main" val="4230480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784304"/>
          </a:xfrm>
        </p:spPr>
        <p:txBody>
          <a:bodyPr>
            <a:normAutofit/>
          </a:bodyPr>
          <a:lstStyle/>
          <a:p>
            <a:r>
              <a:rPr lang="en-GB" sz="2800" dirty="0"/>
              <a:t>Families from hell rather than in hell (Gregg, 2010)? </a:t>
            </a:r>
          </a:p>
          <a:p>
            <a:endParaRPr lang="en-GB" sz="2800" dirty="0"/>
          </a:p>
          <a:p>
            <a:r>
              <a:rPr lang="en-GB" sz="2800" dirty="0"/>
              <a:t>Lacking long term data –what works, what is actually being done and how as opposed to policy success (X families lives turned around).</a:t>
            </a:r>
          </a:p>
          <a:p>
            <a:endParaRPr lang="en-GB" sz="2800" dirty="0"/>
          </a:p>
        </p:txBody>
      </p:sp>
    </p:spTree>
    <p:extLst>
      <p:ext uri="{BB962C8B-B14F-4D97-AF65-F5344CB8AC3E}">
        <p14:creationId xmlns:p14="http://schemas.microsoft.com/office/powerpoint/2010/main" val="371184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229600" cy="735360"/>
          </a:xfrm>
        </p:spPr>
        <p:txBody>
          <a:bodyPr>
            <a:normAutofit/>
          </a:bodyPr>
          <a:lstStyle/>
          <a:p>
            <a:pPr algn="ctr"/>
            <a:r>
              <a:rPr lang="en-GB" sz="3200" b="1" dirty="0" smtClean="0"/>
              <a:t>Our study</a:t>
            </a:r>
            <a:endParaRPr lang="en-GB" sz="3200" b="1" dirty="0"/>
          </a:p>
        </p:txBody>
      </p:sp>
      <p:sp>
        <p:nvSpPr>
          <p:cNvPr id="2" name="Content Placeholder 1"/>
          <p:cNvSpPr>
            <a:spLocks noGrp="1"/>
          </p:cNvSpPr>
          <p:nvPr>
            <p:ph idx="1"/>
          </p:nvPr>
        </p:nvSpPr>
        <p:spPr>
          <a:xfrm>
            <a:off x="457200" y="1268760"/>
            <a:ext cx="8229600" cy="5208240"/>
          </a:xfrm>
        </p:spPr>
        <p:txBody>
          <a:bodyPr>
            <a:normAutofit/>
          </a:bodyPr>
          <a:lstStyle/>
          <a:p>
            <a:r>
              <a:rPr lang="en-GB" dirty="0"/>
              <a:t>Given that the programme was a new initiative there was a need to adopt a flexible approach to cope with the dynamic and developing nature of the TFP. </a:t>
            </a:r>
            <a:endParaRPr lang="en-GB" dirty="0" smtClean="0"/>
          </a:p>
          <a:p>
            <a:endParaRPr lang="en-GB" dirty="0"/>
          </a:p>
          <a:p>
            <a:r>
              <a:rPr lang="en-GB" dirty="0" smtClean="0"/>
              <a:t>The </a:t>
            </a:r>
            <a:r>
              <a:rPr lang="en-GB" dirty="0"/>
              <a:t>research methodology used to carry out the evaluation was mixed method (Johnson &amp; </a:t>
            </a:r>
            <a:r>
              <a:rPr lang="en-GB" dirty="0" err="1"/>
              <a:t>Onwuegbuzie</a:t>
            </a:r>
            <a:r>
              <a:rPr lang="en-GB" dirty="0"/>
              <a:t>, 2004) with different methods being utilised to evaluate different parts of the programme. </a:t>
            </a:r>
            <a:endParaRPr lang="en-GB" dirty="0" smtClean="0"/>
          </a:p>
          <a:p>
            <a:endParaRPr lang="en-GB" dirty="0"/>
          </a:p>
          <a:p>
            <a:r>
              <a:rPr lang="en-GB" dirty="0" smtClean="0"/>
              <a:t>The </a:t>
            </a:r>
            <a:r>
              <a:rPr lang="en-GB" dirty="0"/>
              <a:t>methods included qualitative interviews with TFP key workers, managers, </a:t>
            </a:r>
            <a:r>
              <a:rPr lang="en-GB" dirty="0" err="1"/>
              <a:t>secondees</a:t>
            </a:r>
            <a:r>
              <a:rPr lang="en-GB" dirty="0"/>
              <a:t> and families. Case documents for families on the programme were also reviewed. </a:t>
            </a:r>
            <a:endParaRPr lang="en-GB" dirty="0" smtClean="0"/>
          </a:p>
          <a:p>
            <a:endParaRPr lang="en-GB" dirty="0" smtClean="0"/>
          </a:p>
        </p:txBody>
      </p:sp>
    </p:spTree>
    <p:extLst>
      <p:ext uri="{BB962C8B-B14F-4D97-AF65-F5344CB8AC3E}">
        <p14:creationId xmlns:p14="http://schemas.microsoft.com/office/powerpoint/2010/main" val="41327896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FF19E364CCD144DA976F540C74DBEE7" ma:contentTypeVersion="0" ma:contentTypeDescription="Create a new document." ma:contentTypeScope="" ma:versionID="49f1367e495597de06f60043407bdf48">
  <xsd:schema xmlns:xsd="http://www.w3.org/2001/XMLSchema" xmlns:xs="http://www.w3.org/2001/XMLSchema" xmlns:p="http://schemas.microsoft.com/office/2006/metadata/properties" xmlns:ns2="7dd52917-8266-4bd8-abeb-88033497c638" targetNamespace="http://schemas.microsoft.com/office/2006/metadata/properties" ma:root="true" ma:fieldsID="4c7e40510a7d7b2e62f89a5c12560084" ns2:_="">
    <xsd:import namespace="7dd52917-8266-4bd8-abeb-88033497c638"/>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d52917-8266-4bd8-abeb-88033497c63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7dd52917-8266-4bd8-abeb-88033497c638">STRATHCYCJ-27-1044</_dlc_DocId>
    <_dlc_DocIdUrl xmlns="7dd52917-8266-4bd8-abeb-88033497c638">
      <Url>https://moss.strath.ac.uk/cycj/_layouts/DocIdRedir.aspx?ID=STRATHCYCJ-27-1044</Url>
      <Description>STRATHCYCJ-27-1044</Description>
    </_dlc_DocIdUrl>
  </documentManagement>
</p:properties>
</file>

<file path=customXml/itemProps1.xml><?xml version="1.0" encoding="utf-8"?>
<ds:datastoreItem xmlns:ds="http://schemas.openxmlformats.org/officeDocument/2006/customXml" ds:itemID="{1C02C9C9-DCBE-471D-90D5-7D2CD156B107}"/>
</file>

<file path=customXml/itemProps2.xml><?xml version="1.0" encoding="utf-8"?>
<ds:datastoreItem xmlns:ds="http://schemas.openxmlformats.org/officeDocument/2006/customXml" ds:itemID="{B1F6DEF6-32C2-4914-A0A4-217EB7D35DA6}"/>
</file>

<file path=customXml/itemProps3.xml><?xml version="1.0" encoding="utf-8"?>
<ds:datastoreItem xmlns:ds="http://schemas.openxmlformats.org/officeDocument/2006/customXml" ds:itemID="{E4447A52-4F06-43CA-9C1C-30C6BB3B3F03}"/>
</file>

<file path=customXml/itemProps4.xml><?xml version="1.0" encoding="utf-8"?>
<ds:datastoreItem xmlns:ds="http://schemas.openxmlformats.org/officeDocument/2006/customXml" ds:itemID="{22CA90FC-E4F5-41C5-A018-D64BC56EB69D}"/>
</file>

<file path=docProps/app.xml><?xml version="1.0" encoding="utf-8"?>
<Properties xmlns="http://schemas.openxmlformats.org/officeDocument/2006/extended-properties" xmlns:vt="http://schemas.openxmlformats.org/officeDocument/2006/docPropsVTypes">
  <Template>Clarity</Template>
  <TotalTime>1076</TotalTime>
  <Words>2838</Words>
  <Application>Microsoft Office PowerPoint</Application>
  <PresentationFormat>On-screen Show (4:3)</PresentationFormat>
  <Paragraphs>253</Paragraphs>
  <Slides>40</Slides>
  <Notes>27</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Clarity</vt:lpstr>
      <vt:lpstr>Researching Troubled families</vt:lpstr>
      <vt:lpstr>Contested context of family intervention</vt:lpstr>
      <vt:lpstr>Evidence for early intervention</vt:lpstr>
      <vt:lpstr>PowerPoint Presentation</vt:lpstr>
      <vt:lpstr>The emergence of ‘troubled families’.</vt:lpstr>
      <vt:lpstr>PowerPoint Presentation</vt:lpstr>
      <vt:lpstr>Trouble with troubled families?</vt:lpstr>
      <vt:lpstr>PowerPoint Presentation</vt:lpstr>
      <vt:lpstr>Our study</vt:lpstr>
      <vt:lpstr>PowerPoint Presentation</vt:lpstr>
      <vt:lpstr>The experience of the families</vt:lpstr>
      <vt:lpstr>PowerPoint Presentation</vt:lpstr>
      <vt:lpstr>PowerPoint Presentation</vt:lpstr>
      <vt:lpstr>‘Getting People there’ </vt:lpstr>
      <vt:lpstr>PowerPoint Presentation</vt:lpstr>
      <vt:lpstr>PowerPoint Presentation</vt:lpstr>
      <vt:lpstr>Enthusiasm about the Troubled Families Workers</vt:lpstr>
      <vt:lpstr>PowerPoint Presentation</vt:lpstr>
      <vt:lpstr>PowerPoint Presentation</vt:lpstr>
      <vt:lpstr>  Drops in the Ocean   </vt:lpstr>
      <vt:lpstr>PowerPoint Presentation</vt:lpstr>
      <vt:lpstr>PowerPoint Presentation</vt:lpstr>
      <vt:lpstr> A different kind of service to the current welfare systems? </vt:lpstr>
      <vt:lpstr>PowerPoint Presentation</vt:lpstr>
      <vt:lpstr>Who is listening?</vt:lpstr>
      <vt:lpstr>A service able to listen? Form a relationship?</vt:lpstr>
      <vt:lpstr>PowerPoint Presentation</vt:lpstr>
      <vt:lpstr>PowerPoint Presentation</vt:lpstr>
      <vt:lpstr>Outcomes-  </vt:lpstr>
      <vt:lpstr>PowerPoint Presentation</vt:lpstr>
      <vt:lpstr>PowerPoint Presentation</vt:lpstr>
      <vt:lpstr> For further analysis…issues of shame and recognition </vt:lpstr>
      <vt:lpstr>PowerPoint Presentation</vt:lpstr>
      <vt:lpstr>Gender; self-blaming</vt:lpstr>
      <vt:lpstr>PowerPoint Presentation</vt:lpstr>
      <vt:lpstr>Evidential shortfalls and/or successes</vt:lpstr>
      <vt:lpstr>PowerPoint Presentation</vt:lpstr>
      <vt:lpstr>Summary</vt:lpstr>
      <vt:lpstr>References</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Researching Troubled families</dc:title>
  <dc:creator>James Hoggett</dc:creator>
  <cp:lastModifiedBy>Hass</cp:lastModifiedBy>
  <cp:revision>51</cp:revision>
  <cp:lastPrinted>2015-11-02T10:12:10Z</cp:lastPrinted>
  <dcterms:created xsi:type="dcterms:W3CDTF">2015-10-12T07:39:38Z</dcterms:created>
  <dcterms:modified xsi:type="dcterms:W3CDTF">2015-11-02T13:41:45Z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0x010100EFF19E364CCD144DA976F540C74DBEE7</vt:lpwstr>
  </property>
  <property fmtid="{D5CDD505-2E9C-101B-9397-08002B2CF9AE}" pid="3" name="_dlc_DocIdItemGuid">
    <vt:lpwstr>f244bf17-a89a-437a-aacf-a7219a05fe27</vt:lpwstr>
  </property>
</Properties>
</file>