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7"/>
  </p:notesMasterIdLst>
  <p:sldIdLst>
    <p:sldId id="256" r:id="rId6"/>
    <p:sldId id="257" r:id="rId7"/>
    <p:sldId id="258" r:id="rId8"/>
    <p:sldId id="271" r:id="rId9"/>
    <p:sldId id="272" r:id="rId10"/>
    <p:sldId id="261" r:id="rId11"/>
    <p:sldId id="262" r:id="rId12"/>
    <p:sldId id="285" r:id="rId13"/>
    <p:sldId id="259" r:id="rId14"/>
    <p:sldId id="286" r:id="rId15"/>
    <p:sldId id="288" r:id="rId16"/>
    <p:sldId id="260" r:id="rId17"/>
    <p:sldId id="270" r:id="rId18"/>
    <p:sldId id="274" r:id="rId19"/>
    <p:sldId id="280" r:id="rId20"/>
    <p:sldId id="279" r:id="rId21"/>
    <p:sldId id="281" r:id="rId22"/>
    <p:sldId id="290" r:id="rId23"/>
    <p:sldId id="282" r:id="rId24"/>
    <p:sldId id="283" r:id="rId25"/>
    <p:sldId id="27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7" autoAdjust="0"/>
    <p:restoredTop sz="79012" autoAdjust="0"/>
  </p:normalViewPr>
  <p:slideViewPr>
    <p:cSldViewPr snapToGrid="0">
      <p:cViewPr varScale="1">
        <p:scale>
          <a:sx n="81" d="100"/>
          <a:sy n="81" d="100"/>
        </p:scale>
        <p:origin x="-72" y="-186"/>
      </p:cViewPr>
      <p:guideLst>
        <p:guide orient="horz" pos="2160"/>
        <p:guide pos="3840"/>
      </p:guideLst>
    </p:cSldViewPr>
  </p:slideViewPr>
  <p:outlineViewPr>
    <p:cViewPr>
      <p:scale>
        <a:sx n="33" d="100"/>
        <a:sy n="33" d="100"/>
      </p:scale>
      <p:origin x="0" y="121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10DD1F-679A-4C61-BFC3-A8A855B513FA}"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en-GB"/>
        </a:p>
      </dgm:t>
    </dgm:pt>
    <dgm:pt modelId="{1D452BEE-869B-448F-83D0-00A10349E96C}">
      <dgm:prSet phldrT="[Text]"/>
      <dgm:spPr/>
      <dgm:t>
        <a:bodyPr/>
        <a:lstStyle/>
        <a:p>
          <a:r>
            <a:rPr lang="en-GB" dirty="0" smtClean="0"/>
            <a:t>Conceptualisation</a:t>
          </a:r>
        </a:p>
        <a:p>
          <a:r>
            <a:rPr lang="en-GB" dirty="0" smtClean="0"/>
            <a:t>Context	</a:t>
          </a:r>
          <a:endParaRPr lang="en-GB" dirty="0"/>
        </a:p>
      </dgm:t>
    </dgm:pt>
    <dgm:pt modelId="{5B652203-E046-41D0-966B-87594B75909A}" type="parTrans" cxnId="{3082C343-62D3-401C-B3CD-F2B1AA7DCFE5}">
      <dgm:prSet/>
      <dgm:spPr/>
      <dgm:t>
        <a:bodyPr/>
        <a:lstStyle/>
        <a:p>
          <a:endParaRPr lang="en-GB"/>
        </a:p>
      </dgm:t>
    </dgm:pt>
    <dgm:pt modelId="{FCF9D31E-65BB-4FB0-8D5F-7B7904F6B6E9}" type="sibTrans" cxnId="{3082C343-62D3-401C-B3CD-F2B1AA7DCFE5}">
      <dgm:prSet/>
      <dgm:spPr/>
      <dgm:t>
        <a:bodyPr/>
        <a:lstStyle/>
        <a:p>
          <a:endParaRPr lang="en-GB"/>
        </a:p>
      </dgm:t>
    </dgm:pt>
    <dgm:pt modelId="{B9C3853E-E182-4412-95D6-74FF3565592D}">
      <dgm:prSet phldrT="[Text]"/>
      <dgm:spPr/>
      <dgm:t>
        <a:bodyPr/>
        <a:lstStyle/>
        <a:p>
          <a:r>
            <a:rPr lang="en-GB" dirty="0" smtClean="0"/>
            <a:t>Challenges</a:t>
          </a:r>
          <a:endParaRPr lang="en-GB" dirty="0"/>
        </a:p>
      </dgm:t>
    </dgm:pt>
    <dgm:pt modelId="{AAD1838C-C0F3-4E3F-901A-C220A5063EF7}" type="parTrans" cxnId="{DF7C8CAB-10C4-4060-8CCB-54429EBAC1B6}">
      <dgm:prSet/>
      <dgm:spPr/>
      <dgm:t>
        <a:bodyPr/>
        <a:lstStyle/>
        <a:p>
          <a:endParaRPr lang="en-GB"/>
        </a:p>
      </dgm:t>
    </dgm:pt>
    <dgm:pt modelId="{53E19CF5-3CFD-4FC9-9A00-433E8D3040C9}" type="sibTrans" cxnId="{DF7C8CAB-10C4-4060-8CCB-54429EBAC1B6}">
      <dgm:prSet/>
      <dgm:spPr/>
      <dgm:t>
        <a:bodyPr/>
        <a:lstStyle/>
        <a:p>
          <a:endParaRPr lang="en-GB"/>
        </a:p>
      </dgm:t>
    </dgm:pt>
    <dgm:pt modelId="{BDC82BBE-47AD-4231-B3C6-B9B034225774}">
      <dgm:prSet phldrT="[Text]"/>
      <dgm:spPr/>
      <dgm:t>
        <a:bodyPr/>
        <a:lstStyle/>
        <a:p>
          <a:r>
            <a:rPr lang="en-GB" dirty="0" smtClean="0"/>
            <a:t>Lessons from the Literature</a:t>
          </a:r>
          <a:endParaRPr lang="en-GB" dirty="0"/>
        </a:p>
      </dgm:t>
    </dgm:pt>
    <dgm:pt modelId="{3E45D361-77B7-4A50-A22B-9D540AC00383}" type="parTrans" cxnId="{F03C02EB-9BA9-46B1-98F4-B2B7331CEB46}">
      <dgm:prSet/>
      <dgm:spPr/>
      <dgm:t>
        <a:bodyPr/>
        <a:lstStyle/>
        <a:p>
          <a:endParaRPr lang="en-GB"/>
        </a:p>
      </dgm:t>
    </dgm:pt>
    <dgm:pt modelId="{470917E0-DBD9-4215-B204-6D460940F844}" type="sibTrans" cxnId="{F03C02EB-9BA9-46B1-98F4-B2B7331CEB46}">
      <dgm:prSet/>
      <dgm:spPr/>
      <dgm:t>
        <a:bodyPr/>
        <a:lstStyle/>
        <a:p>
          <a:endParaRPr lang="en-GB"/>
        </a:p>
      </dgm:t>
    </dgm:pt>
    <dgm:pt modelId="{77C823ED-C7B9-45F3-8943-9DED8A6B1FD6}">
      <dgm:prSet phldrT="[Text]"/>
      <dgm:spPr/>
      <dgm:t>
        <a:bodyPr/>
        <a:lstStyle/>
        <a:p>
          <a:r>
            <a:rPr lang="en-GB" dirty="0" smtClean="0"/>
            <a:t>Risk Assessment</a:t>
          </a:r>
          <a:endParaRPr lang="en-GB" dirty="0"/>
        </a:p>
      </dgm:t>
    </dgm:pt>
    <dgm:pt modelId="{8B909578-7BBE-4F36-8ABE-81AB38A2DD05}" type="parTrans" cxnId="{7627542E-3A86-4155-A201-B02D9CA18A37}">
      <dgm:prSet/>
      <dgm:spPr/>
      <dgm:t>
        <a:bodyPr/>
        <a:lstStyle/>
        <a:p>
          <a:endParaRPr lang="en-GB"/>
        </a:p>
      </dgm:t>
    </dgm:pt>
    <dgm:pt modelId="{5B8B39D8-1B25-4C89-8A1B-D4588827074D}" type="sibTrans" cxnId="{7627542E-3A86-4155-A201-B02D9CA18A37}">
      <dgm:prSet/>
      <dgm:spPr/>
      <dgm:t>
        <a:bodyPr/>
        <a:lstStyle/>
        <a:p>
          <a:endParaRPr lang="en-GB"/>
        </a:p>
      </dgm:t>
    </dgm:pt>
    <dgm:pt modelId="{8D491C2D-3D33-4136-98F8-5FB3B992F78D}">
      <dgm:prSet phldrT="[Text]"/>
      <dgm:spPr/>
      <dgm:t>
        <a:bodyPr/>
        <a:lstStyle/>
        <a:p>
          <a:r>
            <a:rPr lang="en-GB" dirty="0" smtClean="0"/>
            <a:t>Learning Points</a:t>
          </a:r>
          <a:endParaRPr lang="en-GB" dirty="0"/>
        </a:p>
      </dgm:t>
    </dgm:pt>
    <dgm:pt modelId="{C262532E-4653-41EB-A624-B79B095C878D}" type="parTrans" cxnId="{42A512BA-4245-4496-BD7E-32F3B9CBF020}">
      <dgm:prSet/>
      <dgm:spPr/>
      <dgm:t>
        <a:bodyPr/>
        <a:lstStyle/>
        <a:p>
          <a:endParaRPr lang="en-GB"/>
        </a:p>
      </dgm:t>
    </dgm:pt>
    <dgm:pt modelId="{BB125C0C-E701-478B-A926-E2E38F979CFA}" type="sibTrans" cxnId="{42A512BA-4245-4496-BD7E-32F3B9CBF020}">
      <dgm:prSet/>
      <dgm:spPr/>
      <dgm:t>
        <a:bodyPr/>
        <a:lstStyle/>
        <a:p>
          <a:endParaRPr lang="en-GB"/>
        </a:p>
      </dgm:t>
    </dgm:pt>
    <dgm:pt modelId="{09F50C44-AA5D-41FA-BD22-186185873698}" type="pres">
      <dgm:prSet presAssocID="{B410DD1F-679A-4C61-BFC3-A8A855B513FA}" presName="diagram" presStyleCnt="0">
        <dgm:presLayoutVars>
          <dgm:dir/>
          <dgm:resizeHandles val="exact"/>
        </dgm:presLayoutVars>
      </dgm:prSet>
      <dgm:spPr/>
      <dgm:t>
        <a:bodyPr/>
        <a:lstStyle/>
        <a:p>
          <a:endParaRPr lang="en-GB"/>
        </a:p>
      </dgm:t>
    </dgm:pt>
    <dgm:pt modelId="{27A90BE8-3B4B-43CC-AC06-72AF7AFA9964}" type="pres">
      <dgm:prSet presAssocID="{1D452BEE-869B-448F-83D0-00A10349E96C}" presName="node" presStyleLbl="node1" presStyleIdx="0" presStyleCnt="5">
        <dgm:presLayoutVars>
          <dgm:bulletEnabled val="1"/>
        </dgm:presLayoutVars>
      </dgm:prSet>
      <dgm:spPr/>
      <dgm:t>
        <a:bodyPr/>
        <a:lstStyle/>
        <a:p>
          <a:endParaRPr lang="en-GB"/>
        </a:p>
      </dgm:t>
    </dgm:pt>
    <dgm:pt modelId="{6A0B4DB8-1F47-4AA4-A496-0972CFD48255}" type="pres">
      <dgm:prSet presAssocID="{FCF9D31E-65BB-4FB0-8D5F-7B7904F6B6E9}" presName="sibTrans" presStyleCnt="0"/>
      <dgm:spPr/>
    </dgm:pt>
    <dgm:pt modelId="{0825949D-D560-49F9-B910-623949D900A8}" type="pres">
      <dgm:prSet presAssocID="{B9C3853E-E182-4412-95D6-74FF3565592D}" presName="node" presStyleLbl="node1" presStyleIdx="1" presStyleCnt="5">
        <dgm:presLayoutVars>
          <dgm:bulletEnabled val="1"/>
        </dgm:presLayoutVars>
      </dgm:prSet>
      <dgm:spPr/>
      <dgm:t>
        <a:bodyPr/>
        <a:lstStyle/>
        <a:p>
          <a:endParaRPr lang="en-GB"/>
        </a:p>
      </dgm:t>
    </dgm:pt>
    <dgm:pt modelId="{DA991DE3-6350-4A0C-BDBF-21BAC3CAEE9B}" type="pres">
      <dgm:prSet presAssocID="{53E19CF5-3CFD-4FC9-9A00-433E8D3040C9}" presName="sibTrans" presStyleCnt="0"/>
      <dgm:spPr/>
    </dgm:pt>
    <dgm:pt modelId="{10C2A91A-0EDF-40F5-B184-E5749886B3E7}" type="pres">
      <dgm:prSet presAssocID="{BDC82BBE-47AD-4231-B3C6-B9B034225774}" presName="node" presStyleLbl="node1" presStyleIdx="2" presStyleCnt="5">
        <dgm:presLayoutVars>
          <dgm:bulletEnabled val="1"/>
        </dgm:presLayoutVars>
      </dgm:prSet>
      <dgm:spPr/>
      <dgm:t>
        <a:bodyPr/>
        <a:lstStyle/>
        <a:p>
          <a:endParaRPr lang="en-GB"/>
        </a:p>
      </dgm:t>
    </dgm:pt>
    <dgm:pt modelId="{54AFAD02-829A-4BE9-8127-6DDD6E7FAEAD}" type="pres">
      <dgm:prSet presAssocID="{470917E0-DBD9-4215-B204-6D460940F844}" presName="sibTrans" presStyleCnt="0"/>
      <dgm:spPr/>
    </dgm:pt>
    <dgm:pt modelId="{0B0ABBD8-F6F3-4D20-9FC0-71C61D9F65EC}" type="pres">
      <dgm:prSet presAssocID="{77C823ED-C7B9-45F3-8943-9DED8A6B1FD6}" presName="node" presStyleLbl="node1" presStyleIdx="3" presStyleCnt="5">
        <dgm:presLayoutVars>
          <dgm:bulletEnabled val="1"/>
        </dgm:presLayoutVars>
      </dgm:prSet>
      <dgm:spPr/>
      <dgm:t>
        <a:bodyPr/>
        <a:lstStyle/>
        <a:p>
          <a:endParaRPr lang="en-GB"/>
        </a:p>
      </dgm:t>
    </dgm:pt>
    <dgm:pt modelId="{0DE94229-4A50-47C5-999C-9C1EAFA069BB}" type="pres">
      <dgm:prSet presAssocID="{5B8B39D8-1B25-4C89-8A1B-D4588827074D}" presName="sibTrans" presStyleCnt="0"/>
      <dgm:spPr/>
    </dgm:pt>
    <dgm:pt modelId="{CE10F0BC-090C-4F10-A1E1-7C3D793A7990}" type="pres">
      <dgm:prSet presAssocID="{8D491C2D-3D33-4136-98F8-5FB3B992F78D}" presName="node" presStyleLbl="node1" presStyleIdx="4" presStyleCnt="5">
        <dgm:presLayoutVars>
          <dgm:bulletEnabled val="1"/>
        </dgm:presLayoutVars>
      </dgm:prSet>
      <dgm:spPr/>
      <dgm:t>
        <a:bodyPr/>
        <a:lstStyle/>
        <a:p>
          <a:endParaRPr lang="en-GB"/>
        </a:p>
      </dgm:t>
    </dgm:pt>
  </dgm:ptLst>
  <dgm:cxnLst>
    <dgm:cxn modelId="{F03C02EB-9BA9-46B1-98F4-B2B7331CEB46}" srcId="{B410DD1F-679A-4C61-BFC3-A8A855B513FA}" destId="{BDC82BBE-47AD-4231-B3C6-B9B034225774}" srcOrd="2" destOrd="0" parTransId="{3E45D361-77B7-4A50-A22B-9D540AC00383}" sibTransId="{470917E0-DBD9-4215-B204-6D460940F844}"/>
    <dgm:cxn modelId="{42A512BA-4245-4496-BD7E-32F3B9CBF020}" srcId="{B410DD1F-679A-4C61-BFC3-A8A855B513FA}" destId="{8D491C2D-3D33-4136-98F8-5FB3B992F78D}" srcOrd="4" destOrd="0" parTransId="{C262532E-4653-41EB-A624-B79B095C878D}" sibTransId="{BB125C0C-E701-478B-A926-E2E38F979CFA}"/>
    <dgm:cxn modelId="{7627542E-3A86-4155-A201-B02D9CA18A37}" srcId="{B410DD1F-679A-4C61-BFC3-A8A855B513FA}" destId="{77C823ED-C7B9-45F3-8943-9DED8A6B1FD6}" srcOrd="3" destOrd="0" parTransId="{8B909578-7BBE-4F36-8ABE-81AB38A2DD05}" sibTransId="{5B8B39D8-1B25-4C89-8A1B-D4588827074D}"/>
    <dgm:cxn modelId="{F7CA40FF-5D2E-4B54-96D0-D9E6FCFCB5CB}" type="presOf" srcId="{BDC82BBE-47AD-4231-B3C6-B9B034225774}" destId="{10C2A91A-0EDF-40F5-B184-E5749886B3E7}" srcOrd="0" destOrd="0" presId="urn:microsoft.com/office/officeart/2005/8/layout/default"/>
    <dgm:cxn modelId="{74FA74C6-ABCC-42F6-9268-500EC8B9100C}" type="presOf" srcId="{77C823ED-C7B9-45F3-8943-9DED8A6B1FD6}" destId="{0B0ABBD8-F6F3-4D20-9FC0-71C61D9F65EC}" srcOrd="0" destOrd="0" presId="urn:microsoft.com/office/officeart/2005/8/layout/default"/>
    <dgm:cxn modelId="{413A5D12-AAF1-447A-80C0-13D169A87053}" type="presOf" srcId="{B9C3853E-E182-4412-95D6-74FF3565592D}" destId="{0825949D-D560-49F9-B910-623949D900A8}" srcOrd="0" destOrd="0" presId="urn:microsoft.com/office/officeart/2005/8/layout/default"/>
    <dgm:cxn modelId="{DF7C8CAB-10C4-4060-8CCB-54429EBAC1B6}" srcId="{B410DD1F-679A-4C61-BFC3-A8A855B513FA}" destId="{B9C3853E-E182-4412-95D6-74FF3565592D}" srcOrd="1" destOrd="0" parTransId="{AAD1838C-C0F3-4E3F-901A-C220A5063EF7}" sibTransId="{53E19CF5-3CFD-4FC9-9A00-433E8D3040C9}"/>
    <dgm:cxn modelId="{776323CF-7428-4DA5-939F-033FFDECFAFE}" type="presOf" srcId="{8D491C2D-3D33-4136-98F8-5FB3B992F78D}" destId="{CE10F0BC-090C-4F10-A1E1-7C3D793A7990}" srcOrd="0" destOrd="0" presId="urn:microsoft.com/office/officeart/2005/8/layout/default"/>
    <dgm:cxn modelId="{C2F177E0-D7A2-4D9A-99C5-96BB088FFD0A}" type="presOf" srcId="{B410DD1F-679A-4C61-BFC3-A8A855B513FA}" destId="{09F50C44-AA5D-41FA-BD22-186185873698}" srcOrd="0" destOrd="0" presId="urn:microsoft.com/office/officeart/2005/8/layout/default"/>
    <dgm:cxn modelId="{3082C343-62D3-401C-B3CD-F2B1AA7DCFE5}" srcId="{B410DD1F-679A-4C61-BFC3-A8A855B513FA}" destId="{1D452BEE-869B-448F-83D0-00A10349E96C}" srcOrd="0" destOrd="0" parTransId="{5B652203-E046-41D0-966B-87594B75909A}" sibTransId="{FCF9D31E-65BB-4FB0-8D5F-7B7904F6B6E9}"/>
    <dgm:cxn modelId="{8E6F196A-A2C0-4B35-9D66-57A0C35EC08C}" type="presOf" srcId="{1D452BEE-869B-448F-83D0-00A10349E96C}" destId="{27A90BE8-3B4B-43CC-AC06-72AF7AFA9964}" srcOrd="0" destOrd="0" presId="urn:microsoft.com/office/officeart/2005/8/layout/default"/>
    <dgm:cxn modelId="{45213F53-2313-4258-A14B-02AE2791409A}" type="presParOf" srcId="{09F50C44-AA5D-41FA-BD22-186185873698}" destId="{27A90BE8-3B4B-43CC-AC06-72AF7AFA9964}" srcOrd="0" destOrd="0" presId="urn:microsoft.com/office/officeart/2005/8/layout/default"/>
    <dgm:cxn modelId="{4D5CC74F-F0B3-4C8E-8188-FEC953AF366F}" type="presParOf" srcId="{09F50C44-AA5D-41FA-BD22-186185873698}" destId="{6A0B4DB8-1F47-4AA4-A496-0972CFD48255}" srcOrd="1" destOrd="0" presId="urn:microsoft.com/office/officeart/2005/8/layout/default"/>
    <dgm:cxn modelId="{3362E895-4A06-4602-A97E-453E18C9E477}" type="presParOf" srcId="{09F50C44-AA5D-41FA-BD22-186185873698}" destId="{0825949D-D560-49F9-B910-623949D900A8}" srcOrd="2" destOrd="0" presId="urn:microsoft.com/office/officeart/2005/8/layout/default"/>
    <dgm:cxn modelId="{ECF08365-BCC7-4B79-AC43-085FF14A2611}" type="presParOf" srcId="{09F50C44-AA5D-41FA-BD22-186185873698}" destId="{DA991DE3-6350-4A0C-BDBF-21BAC3CAEE9B}" srcOrd="3" destOrd="0" presId="urn:microsoft.com/office/officeart/2005/8/layout/default"/>
    <dgm:cxn modelId="{EF504298-4DF3-40F4-A782-670227A9651C}" type="presParOf" srcId="{09F50C44-AA5D-41FA-BD22-186185873698}" destId="{10C2A91A-0EDF-40F5-B184-E5749886B3E7}" srcOrd="4" destOrd="0" presId="urn:microsoft.com/office/officeart/2005/8/layout/default"/>
    <dgm:cxn modelId="{F8CE1C7A-677A-4E80-B489-17FF8917D674}" type="presParOf" srcId="{09F50C44-AA5D-41FA-BD22-186185873698}" destId="{54AFAD02-829A-4BE9-8127-6DDD6E7FAEAD}" srcOrd="5" destOrd="0" presId="urn:microsoft.com/office/officeart/2005/8/layout/default"/>
    <dgm:cxn modelId="{D959FC50-D811-43AE-B118-D30085D63824}" type="presParOf" srcId="{09F50C44-AA5D-41FA-BD22-186185873698}" destId="{0B0ABBD8-F6F3-4D20-9FC0-71C61D9F65EC}" srcOrd="6" destOrd="0" presId="urn:microsoft.com/office/officeart/2005/8/layout/default"/>
    <dgm:cxn modelId="{02765257-9DC8-46A4-947B-10673CF230F5}" type="presParOf" srcId="{09F50C44-AA5D-41FA-BD22-186185873698}" destId="{0DE94229-4A50-47C5-999C-9C1EAFA069BB}" srcOrd="7" destOrd="0" presId="urn:microsoft.com/office/officeart/2005/8/layout/default"/>
    <dgm:cxn modelId="{816E5C17-FD89-4D2B-8792-C4230DF4F39B}" type="presParOf" srcId="{09F50C44-AA5D-41FA-BD22-186185873698}" destId="{CE10F0BC-090C-4F10-A1E1-7C3D793A799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8BB591-A32B-418E-8837-687DD5BE1610}" type="doc">
      <dgm:prSet loTypeId="urn:microsoft.com/office/officeart/2005/8/layout/hList3" loCatId="list" qsTypeId="urn:microsoft.com/office/officeart/2005/8/quickstyle/3d2" qsCatId="3D" csTypeId="urn:microsoft.com/office/officeart/2005/8/colors/colorful5" csCatId="colorful" phldr="1"/>
      <dgm:spPr/>
      <dgm:t>
        <a:bodyPr/>
        <a:lstStyle/>
        <a:p>
          <a:endParaRPr lang="en-GB"/>
        </a:p>
      </dgm:t>
    </dgm:pt>
    <dgm:pt modelId="{62DA9056-0484-4653-AEE9-EE81B7642733}">
      <dgm:prSet phldrT="[Text]"/>
      <dgm:spPr/>
      <dgm:t>
        <a:bodyPr/>
        <a:lstStyle/>
        <a:p>
          <a:r>
            <a:rPr lang="en-GB" dirty="0" smtClean="0"/>
            <a:t>Contest (Home Office, 2011)</a:t>
          </a:r>
          <a:endParaRPr lang="en-GB" dirty="0"/>
        </a:p>
      </dgm:t>
    </dgm:pt>
    <dgm:pt modelId="{85B31C30-1DEF-4B8F-9EA2-E01A0BA874C3}" type="parTrans" cxnId="{0F5C771D-2DF3-4DDF-B1A8-F9FCA2E704C4}">
      <dgm:prSet/>
      <dgm:spPr/>
      <dgm:t>
        <a:bodyPr/>
        <a:lstStyle/>
        <a:p>
          <a:endParaRPr lang="en-GB"/>
        </a:p>
      </dgm:t>
    </dgm:pt>
    <dgm:pt modelId="{F8ED6816-F7F8-4A45-867C-DBEDEDFBB4FC}" type="sibTrans" cxnId="{0F5C771D-2DF3-4DDF-B1A8-F9FCA2E704C4}">
      <dgm:prSet/>
      <dgm:spPr/>
      <dgm:t>
        <a:bodyPr/>
        <a:lstStyle/>
        <a:p>
          <a:endParaRPr lang="en-GB"/>
        </a:p>
      </dgm:t>
    </dgm:pt>
    <dgm:pt modelId="{AF27F641-0F87-4A1C-A459-11CC12EF27B9}">
      <dgm:prSet phldrT="[Text]" custT="1"/>
      <dgm:spPr/>
      <dgm:t>
        <a:bodyPr/>
        <a:lstStyle/>
        <a:p>
          <a:r>
            <a:rPr lang="en-GB" sz="4800" b="1" i="1" dirty="0" smtClean="0"/>
            <a:t>Protect:</a:t>
          </a:r>
          <a:r>
            <a:rPr lang="en-GB" sz="4800" i="1" dirty="0" smtClean="0"/>
            <a:t> </a:t>
          </a:r>
        </a:p>
        <a:p>
          <a:r>
            <a:rPr lang="en-GB" sz="2200" dirty="0" smtClean="0"/>
            <a:t>strengthen national protection against terrorist attacks in the UK or against UK interests overseas</a:t>
          </a:r>
          <a:endParaRPr lang="en-GB" sz="2200" dirty="0"/>
        </a:p>
      </dgm:t>
    </dgm:pt>
    <dgm:pt modelId="{E91247F0-2998-4128-8EB2-2ECEF0766F96}" type="parTrans" cxnId="{8A4BB648-C895-4D55-9388-E37F3700FE76}">
      <dgm:prSet/>
      <dgm:spPr/>
      <dgm:t>
        <a:bodyPr/>
        <a:lstStyle/>
        <a:p>
          <a:endParaRPr lang="en-GB"/>
        </a:p>
      </dgm:t>
    </dgm:pt>
    <dgm:pt modelId="{4E85E72F-F994-4B5C-B220-3AE6BECC4E31}" type="sibTrans" cxnId="{8A4BB648-C895-4D55-9388-E37F3700FE76}">
      <dgm:prSet/>
      <dgm:spPr/>
      <dgm:t>
        <a:bodyPr/>
        <a:lstStyle/>
        <a:p>
          <a:endParaRPr lang="en-GB"/>
        </a:p>
      </dgm:t>
    </dgm:pt>
    <dgm:pt modelId="{873F3259-CFB1-4C5A-BE21-DD20AD44E1C1}">
      <dgm:prSet phldrT="[Text]" custT="1"/>
      <dgm:spPr/>
      <dgm:t>
        <a:bodyPr/>
        <a:lstStyle/>
        <a:p>
          <a:r>
            <a:rPr lang="en-GB" sz="4800" b="1" i="1" dirty="0" smtClean="0"/>
            <a:t>Prevent: </a:t>
          </a:r>
        </a:p>
        <a:p>
          <a:r>
            <a:rPr lang="en-GB" sz="2200" dirty="0" smtClean="0"/>
            <a:t>prevent people from being drawn into terrorism and to work across sectors and institutions where there are risks of radicalisation</a:t>
          </a:r>
          <a:endParaRPr lang="en-GB" sz="2200" dirty="0"/>
        </a:p>
      </dgm:t>
    </dgm:pt>
    <dgm:pt modelId="{B1D096D6-C4AF-4AFC-8F26-DCA4D4657DAE}" type="parTrans" cxnId="{94A56964-DA3F-451F-99E2-EBA899437625}">
      <dgm:prSet/>
      <dgm:spPr/>
      <dgm:t>
        <a:bodyPr/>
        <a:lstStyle/>
        <a:p>
          <a:endParaRPr lang="en-GB"/>
        </a:p>
      </dgm:t>
    </dgm:pt>
    <dgm:pt modelId="{5E7B4F07-7E5C-452B-8F24-D22F750928B7}" type="sibTrans" cxnId="{94A56964-DA3F-451F-99E2-EBA899437625}">
      <dgm:prSet/>
      <dgm:spPr/>
      <dgm:t>
        <a:bodyPr/>
        <a:lstStyle/>
        <a:p>
          <a:endParaRPr lang="en-GB"/>
        </a:p>
      </dgm:t>
    </dgm:pt>
    <dgm:pt modelId="{E9CEB234-E373-4A2F-A183-5458E811330D}">
      <dgm:prSet phldrT="[Text]" custT="1"/>
      <dgm:spPr/>
      <dgm:t>
        <a:bodyPr/>
        <a:lstStyle/>
        <a:p>
          <a:r>
            <a:rPr lang="en-GB" sz="4800" b="1" i="1" dirty="0" smtClean="0"/>
            <a:t>Pursue:</a:t>
          </a:r>
        </a:p>
        <a:p>
          <a:r>
            <a:rPr lang="en-GB" sz="2200" dirty="0" smtClean="0"/>
            <a:t>detect threats at earliest stage, disrupt activity before it can endanger the public, prosecute those responsible</a:t>
          </a:r>
          <a:endParaRPr lang="en-GB" sz="2200" dirty="0"/>
        </a:p>
      </dgm:t>
    </dgm:pt>
    <dgm:pt modelId="{BD6FBDF5-B64A-46F8-9A0C-8C6D555D65F6}" type="parTrans" cxnId="{56C5B6CE-17F9-43D2-8699-81A83DC36A46}">
      <dgm:prSet/>
      <dgm:spPr/>
      <dgm:t>
        <a:bodyPr/>
        <a:lstStyle/>
        <a:p>
          <a:endParaRPr lang="en-GB"/>
        </a:p>
      </dgm:t>
    </dgm:pt>
    <dgm:pt modelId="{8CB4A80D-A384-448B-A625-ADE5D85529B1}" type="sibTrans" cxnId="{56C5B6CE-17F9-43D2-8699-81A83DC36A46}">
      <dgm:prSet/>
      <dgm:spPr/>
      <dgm:t>
        <a:bodyPr/>
        <a:lstStyle/>
        <a:p>
          <a:endParaRPr lang="en-GB"/>
        </a:p>
      </dgm:t>
    </dgm:pt>
    <dgm:pt modelId="{93B7240F-BC47-424B-BA08-DF4580E4A3FA}">
      <dgm:prSet custT="1"/>
      <dgm:spPr/>
      <dgm:t>
        <a:bodyPr/>
        <a:lstStyle/>
        <a:p>
          <a:r>
            <a:rPr lang="en-GB" sz="4800" b="1" i="1" dirty="0" smtClean="0"/>
            <a:t>Prepare: </a:t>
          </a:r>
        </a:p>
        <a:p>
          <a:r>
            <a:rPr lang="en-GB" sz="2200" i="1" dirty="0" smtClean="0"/>
            <a:t>s</a:t>
          </a:r>
          <a:r>
            <a:rPr lang="en-GB" sz="2200" dirty="0" smtClean="0"/>
            <a:t>eeks to mitigate the impact of a terrorist attack in the event that it cannot be stopped</a:t>
          </a:r>
          <a:endParaRPr lang="en-GB" sz="2200" dirty="0"/>
        </a:p>
      </dgm:t>
    </dgm:pt>
    <dgm:pt modelId="{7581A7BB-3A7A-4F9B-A43C-84FC92646616}" type="parTrans" cxnId="{1AEB5BBA-9E83-4714-9A36-67D1B912800A}">
      <dgm:prSet/>
      <dgm:spPr/>
      <dgm:t>
        <a:bodyPr/>
        <a:lstStyle/>
        <a:p>
          <a:endParaRPr lang="en-GB"/>
        </a:p>
      </dgm:t>
    </dgm:pt>
    <dgm:pt modelId="{9A95B2FB-FFD8-488A-AC11-56DCDF048FDA}" type="sibTrans" cxnId="{1AEB5BBA-9E83-4714-9A36-67D1B912800A}">
      <dgm:prSet/>
      <dgm:spPr/>
      <dgm:t>
        <a:bodyPr/>
        <a:lstStyle/>
        <a:p>
          <a:endParaRPr lang="en-GB"/>
        </a:p>
      </dgm:t>
    </dgm:pt>
    <dgm:pt modelId="{0B41FF1C-F8A7-431E-8F85-223FE5853AEC}" type="pres">
      <dgm:prSet presAssocID="{338BB591-A32B-418E-8837-687DD5BE1610}" presName="composite" presStyleCnt="0">
        <dgm:presLayoutVars>
          <dgm:chMax val="1"/>
          <dgm:dir/>
          <dgm:resizeHandles val="exact"/>
        </dgm:presLayoutVars>
      </dgm:prSet>
      <dgm:spPr/>
      <dgm:t>
        <a:bodyPr/>
        <a:lstStyle/>
        <a:p>
          <a:endParaRPr lang="en-GB"/>
        </a:p>
      </dgm:t>
    </dgm:pt>
    <dgm:pt modelId="{3539C551-75D4-4F01-A363-2485499D9DD1}" type="pres">
      <dgm:prSet presAssocID="{62DA9056-0484-4653-AEE9-EE81B7642733}" presName="roof" presStyleLbl="dkBgShp" presStyleIdx="0" presStyleCnt="2"/>
      <dgm:spPr/>
      <dgm:t>
        <a:bodyPr/>
        <a:lstStyle/>
        <a:p>
          <a:endParaRPr lang="en-GB"/>
        </a:p>
      </dgm:t>
    </dgm:pt>
    <dgm:pt modelId="{2F8B4C3A-E1E1-44CE-8F89-B5D215EA72DB}" type="pres">
      <dgm:prSet presAssocID="{62DA9056-0484-4653-AEE9-EE81B7642733}" presName="pillars" presStyleCnt="0"/>
      <dgm:spPr/>
    </dgm:pt>
    <dgm:pt modelId="{1B474879-3525-4D1D-90FE-E6C32EA3BF50}" type="pres">
      <dgm:prSet presAssocID="{62DA9056-0484-4653-AEE9-EE81B7642733}" presName="pillar1" presStyleLbl="node1" presStyleIdx="0" presStyleCnt="4">
        <dgm:presLayoutVars>
          <dgm:bulletEnabled val="1"/>
        </dgm:presLayoutVars>
      </dgm:prSet>
      <dgm:spPr/>
      <dgm:t>
        <a:bodyPr/>
        <a:lstStyle/>
        <a:p>
          <a:endParaRPr lang="en-GB"/>
        </a:p>
      </dgm:t>
    </dgm:pt>
    <dgm:pt modelId="{FD5E1558-A570-4EA0-9461-F9453AB935C4}" type="pres">
      <dgm:prSet presAssocID="{873F3259-CFB1-4C5A-BE21-DD20AD44E1C1}" presName="pillarX" presStyleLbl="node1" presStyleIdx="1" presStyleCnt="4">
        <dgm:presLayoutVars>
          <dgm:bulletEnabled val="1"/>
        </dgm:presLayoutVars>
      </dgm:prSet>
      <dgm:spPr/>
      <dgm:t>
        <a:bodyPr/>
        <a:lstStyle/>
        <a:p>
          <a:endParaRPr lang="en-GB"/>
        </a:p>
      </dgm:t>
    </dgm:pt>
    <dgm:pt modelId="{DA43DAAC-7818-4671-8781-300F3F68BD9A}" type="pres">
      <dgm:prSet presAssocID="{E9CEB234-E373-4A2F-A183-5458E811330D}" presName="pillarX" presStyleLbl="node1" presStyleIdx="2" presStyleCnt="4">
        <dgm:presLayoutVars>
          <dgm:bulletEnabled val="1"/>
        </dgm:presLayoutVars>
      </dgm:prSet>
      <dgm:spPr/>
      <dgm:t>
        <a:bodyPr/>
        <a:lstStyle/>
        <a:p>
          <a:endParaRPr lang="en-GB"/>
        </a:p>
      </dgm:t>
    </dgm:pt>
    <dgm:pt modelId="{A7DBD87E-0890-4C94-9C06-DDFCBCD1413B}" type="pres">
      <dgm:prSet presAssocID="{93B7240F-BC47-424B-BA08-DF4580E4A3FA}" presName="pillarX" presStyleLbl="node1" presStyleIdx="3" presStyleCnt="4">
        <dgm:presLayoutVars>
          <dgm:bulletEnabled val="1"/>
        </dgm:presLayoutVars>
      </dgm:prSet>
      <dgm:spPr/>
      <dgm:t>
        <a:bodyPr/>
        <a:lstStyle/>
        <a:p>
          <a:endParaRPr lang="en-GB"/>
        </a:p>
      </dgm:t>
    </dgm:pt>
    <dgm:pt modelId="{08265CE6-68F9-4206-A603-82CCA74300FC}" type="pres">
      <dgm:prSet presAssocID="{62DA9056-0484-4653-AEE9-EE81B7642733}" presName="base" presStyleLbl="dkBgShp" presStyleIdx="1" presStyleCnt="2"/>
      <dgm:spPr/>
    </dgm:pt>
  </dgm:ptLst>
  <dgm:cxnLst>
    <dgm:cxn modelId="{9469EBCF-8545-4BE3-A319-C6A490783551}" type="presOf" srcId="{338BB591-A32B-418E-8837-687DD5BE1610}" destId="{0B41FF1C-F8A7-431E-8F85-223FE5853AEC}" srcOrd="0" destOrd="0" presId="urn:microsoft.com/office/officeart/2005/8/layout/hList3"/>
    <dgm:cxn modelId="{1AEB5BBA-9E83-4714-9A36-67D1B912800A}" srcId="{62DA9056-0484-4653-AEE9-EE81B7642733}" destId="{93B7240F-BC47-424B-BA08-DF4580E4A3FA}" srcOrd="3" destOrd="0" parTransId="{7581A7BB-3A7A-4F9B-A43C-84FC92646616}" sibTransId="{9A95B2FB-FFD8-488A-AC11-56DCDF048FDA}"/>
    <dgm:cxn modelId="{FC22982B-110F-4546-98AD-669455A57E6F}" type="presOf" srcId="{873F3259-CFB1-4C5A-BE21-DD20AD44E1C1}" destId="{FD5E1558-A570-4EA0-9461-F9453AB935C4}" srcOrd="0" destOrd="0" presId="urn:microsoft.com/office/officeart/2005/8/layout/hList3"/>
    <dgm:cxn modelId="{3EA9B061-8A5A-4DF0-8D9E-EA51261B4735}" type="presOf" srcId="{E9CEB234-E373-4A2F-A183-5458E811330D}" destId="{DA43DAAC-7818-4671-8781-300F3F68BD9A}" srcOrd="0" destOrd="0" presId="urn:microsoft.com/office/officeart/2005/8/layout/hList3"/>
    <dgm:cxn modelId="{94A56964-DA3F-451F-99E2-EBA899437625}" srcId="{62DA9056-0484-4653-AEE9-EE81B7642733}" destId="{873F3259-CFB1-4C5A-BE21-DD20AD44E1C1}" srcOrd="1" destOrd="0" parTransId="{B1D096D6-C4AF-4AFC-8F26-DCA4D4657DAE}" sibTransId="{5E7B4F07-7E5C-452B-8F24-D22F750928B7}"/>
    <dgm:cxn modelId="{F0EAF74B-12FC-4BE8-AA4D-926621A59A9B}" type="presOf" srcId="{62DA9056-0484-4653-AEE9-EE81B7642733}" destId="{3539C551-75D4-4F01-A363-2485499D9DD1}" srcOrd="0" destOrd="0" presId="urn:microsoft.com/office/officeart/2005/8/layout/hList3"/>
    <dgm:cxn modelId="{C03C4B5C-4552-4639-AD74-DD7B31CED48A}" type="presOf" srcId="{93B7240F-BC47-424B-BA08-DF4580E4A3FA}" destId="{A7DBD87E-0890-4C94-9C06-DDFCBCD1413B}" srcOrd="0" destOrd="0" presId="urn:microsoft.com/office/officeart/2005/8/layout/hList3"/>
    <dgm:cxn modelId="{8A4BB648-C895-4D55-9388-E37F3700FE76}" srcId="{62DA9056-0484-4653-AEE9-EE81B7642733}" destId="{AF27F641-0F87-4A1C-A459-11CC12EF27B9}" srcOrd="0" destOrd="0" parTransId="{E91247F0-2998-4128-8EB2-2ECEF0766F96}" sibTransId="{4E85E72F-F994-4B5C-B220-3AE6BECC4E31}"/>
    <dgm:cxn modelId="{56C5B6CE-17F9-43D2-8699-81A83DC36A46}" srcId="{62DA9056-0484-4653-AEE9-EE81B7642733}" destId="{E9CEB234-E373-4A2F-A183-5458E811330D}" srcOrd="2" destOrd="0" parTransId="{BD6FBDF5-B64A-46F8-9A0C-8C6D555D65F6}" sibTransId="{8CB4A80D-A384-448B-A625-ADE5D85529B1}"/>
    <dgm:cxn modelId="{FAE03E39-3BDF-4A77-9557-E14F6600BD26}" type="presOf" srcId="{AF27F641-0F87-4A1C-A459-11CC12EF27B9}" destId="{1B474879-3525-4D1D-90FE-E6C32EA3BF50}" srcOrd="0" destOrd="0" presId="urn:microsoft.com/office/officeart/2005/8/layout/hList3"/>
    <dgm:cxn modelId="{0F5C771D-2DF3-4DDF-B1A8-F9FCA2E704C4}" srcId="{338BB591-A32B-418E-8837-687DD5BE1610}" destId="{62DA9056-0484-4653-AEE9-EE81B7642733}" srcOrd="0" destOrd="0" parTransId="{85B31C30-1DEF-4B8F-9EA2-E01A0BA874C3}" sibTransId="{F8ED6816-F7F8-4A45-867C-DBEDEDFBB4FC}"/>
    <dgm:cxn modelId="{4423CD94-6AE4-46F6-822D-5EE3B11B5A35}" type="presParOf" srcId="{0B41FF1C-F8A7-431E-8F85-223FE5853AEC}" destId="{3539C551-75D4-4F01-A363-2485499D9DD1}" srcOrd="0" destOrd="0" presId="urn:microsoft.com/office/officeart/2005/8/layout/hList3"/>
    <dgm:cxn modelId="{86B0AB21-D2A6-4F3F-97AD-F45849AD6626}" type="presParOf" srcId="{0B41FF1C-F8A7-431E-8F85-223FE5853AEC}" destId="{2F8B4C3A-E1E1-44CE-8F89-B5D215EA72DB}" srcOrd="1" destOrd="0" presId="urn:microsoft.com/office/officeart/2005/8/layout/hList3"/>
    <dgm:cxn modelId="{FCD3580F-3FBA-41B1-B327-BAA0D72A548A}" type="presParOf" srcId="{2F8B4C3A-E1E1-44CE-8F89-B5D215EA72DB}" destId="{1B474879-3525-4D1D-90FE-E6C32EA3BF50}" srcOrd="0" destOrd="0" presId="urn:microsoft.com/office/officeart/2005/8/layout/hList3"/>
    <dgm:cxn modelId="{078B8512-ED60-43C3-BE1F-F0EAD0EDDA79}" type="presParOf" srcId="{2F8B4C3A-E1E1-44CE-8F89-B5D215EA72DB}" destId="{FD5E1558-A570-4EA0-9461-F9453AB935C4}" srcOrd="1" destOrd="0" presId="urn:microsoft.com/office/officeart/2005/8/layout/hList3"/>
    <dgm:cxn modelId="{F6BAB26E-9A3D-4E18-901F-5DC0F2354D07}" type="presParOf" srcId="{2F8B4C3A-E1E1-44CE-8F89-B5D215EA72DB}" destId="{DA43DAAC-7818-4671-8781-300F3F68BD9A}" srcOrd="2" destOrd="0" presId="urn:microsoft.com/office/officeart/2005/8/layout/hList3"/>
    <dgm:cxn modelId="{01BC6C5C-0C69-4160-9E8B-21D9373B79B3}" type="presParOf" srcId="{2F8B4C3A-E1E1-44CE-8F89-B5D215EA72DB}" destId="{A7DBD87E-0890-4C94-9C06-DDFCBCD1413B}" srcOrd="3" destOrd="0" presId="urn:microsoft.com/office/officeart/2005/8/layout/hList3"/>
    <dgm:cxn modelId="{96D1F2B8-162F-4682-96D3-959DBA4E2842}" type="presParOf" srcId="{0B41FF1C-F8A7-431E-8F85-223FE5853AEC}" destId="{08265CE6-68F9-4206-A603-82CCA74300FC}"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84A93E-B75B-4092-8C67-864BC83B28D4}" type="doc">
      <dgm:prSet loTypeId="urn:microsoft.com/office/officeart/2005/8/layout/venn1" loCatId="relationship" qsTypeId="urn:microsoft.com/office/officeart/2009/2/quickstyle/3d8" qsCatId="3D" csTypeId="urn:microsoft.com/office/officeart/2005/8/colors/colorful4" csCatId="colorful" phldr="1"/>
      <dgm:spPr/>
    </dgm:pt>
    <dgm:pt modelId="{0CC603BD-E444-4E0B-BBC4-B01D98B4232A}">
      <dgm:prSet phldrT="[Text]" custT="1"/>
      <dgm:spPr/>
      <dgm:t>
        <a:bodyPr/>
        <a:lstStyle/>
        <a:p>
          <a:r>
            <a:rPr lang="en-GB" sz="2800" dirty="0" smtClean="0"/>
            <a:t>Risk Assessment, especially of CYP</a:t>
          </a:r>
          <a:endParaRPr lang="en-GB" sz="2800" dirty="0"/>
        </a:p>
      </dgm:t>
    </dgm:pt>
    <dgm:pt modelId="{32AE5A2C-1055-4703-A99F-EEF92DE9752F}" type="parTrans" cxnId="{99AA0222-0DF8-4827-80D4-69EA5C708CD3}">
      <dgm:prSet/>
      <dgm:spPr/>
      <dgm:t>
        <a:bodyPr/>
        <a:lstStyle/>
        <a:p>
          <a:endParaRPr lang="en-GB"/>
        </a:p>
      </dgm:t>
    </dgm:pt>
    <dgm:pt modelId="{0483D33F-45C3-4D07-9997-B0858D22BC67}" type="sibTrans" cxnId="{99AA0222-0DF8-4827-80D4-69EA5C708CD3}">
      <dgm:prSet/>
      <dgm:spPr/>
      <dgm:t>
        <a:bodyPr/>
        <a:lstStyle/>
        <a:p>
          <a:endParaRPr lang="en-GB"/>
        </a:p>
      </dgm:t>
    </dgm:pt>
    <dgm:pt modelId="{BDA91E46-0BEB-4E35-838D-0C8676FEB505}">
      <dgm:prSet phldrT="[Text]" custT="1"/>
      <dgm:spPr/>
      <dgm:t>
        <a:bodyPr/>
        <a:lstStyle/>
        <a:p>
          <a:r>
            <a:rPr lang="en-GB" sz="2800" dirty="0" smtClean="0"/>
            <a:t>Infant nature of literature</a:t>
          </a:r>
          <a:endParaRPr lang="en-GB" sz="2800" dirty="0"/>
        </a:p>
      </dgm:t>
    </dgm:pt>
    <dgm:pt modelId="{0732F9EC-601F-4963-8F36-4A0FA528CA07}" type="parTrans" cxnId="{43CB74A7-6236-46B9-B674-304A06C29800}">
      <dgm:prSet/>
      <dgm:spPr/>
      <dgm:t>
        <a:bodyPr/>
        <a:lstStyle/>
        <a:p>
          <a:endParaRPr lang="en-GB"/>
        </a:p>
      </dgm:t>
    </dgm:pt>
    <dgm:pt modelId="{D2F43D70-71EA-4443-9B7C-B0449C49B989}" type="sibTrans" cxnId="{43CB74A7-6236-46B9-B674-304A06C29800}">
      <dgm:prSet/>
      <dgm:spPr/>
      <dgm:t>
        <a:bodyPr/>
        <a:lstStyle/>
        <a:p>
          <a:endParaRPr lang="en-GB"/>
        </a:p>
      </dgm:t>
    </dgm:pt>
    <dgm:pt modelId="{9B4F493F-E9B8-4B25-BFFF-C34BBE21872F}">
      <dgm:prSet phldrT="[Text]" custT="1"/>
      <dgm:spPr/>
      <dgm:t>
        <a:bodyPr/>
        <a:lstStyle/>
        <a:p>
          <a:r>
            <a:rPr lang="en-GB" sz="2800" dirty="0" smtClean="0"/>
            <a:t>Complex nature of VE phenomena</a:t>
          </a:r>
          <a:endParaRPr lang="en-GB" sz="2800" dirty="0"/>
        </a:p>
      </dgm:t>
    </dgm:pt>
    <dgm:pt modelId="{82C3F71B-7DE2-45A4-86C1-DB8EB10FB8AF}" type="parTrans" cxnId="{42C877FE-0B47-48FA-8DC5-7348E7E0E8B9}">
      <dgm:prSet/>
      <dgm:spPr/>
      <dgm:t>
        <a:bodyPr/>
        <a:lstStyle/>
        <a:p>
          <a:endParaRPr lang="en-GB"/>
        </a:p>
      </dgm:t>
    </dgm:pt>
    <dgm:pt modelId="{7F11E537-F885-4D4B-83C3-0E15530DE032}" type="sibTrans" cxnId="{42C877FE-0B47-48FA-8DC5-7348E7E0E8B9}">
      <dgm:prSet/>
      <dgm:spPr/>
      <dgm:t>
        <a:bodyPr/>
        <a:lstStyle/>
        <a:p>
          <a:endParaRPr lang="en-GB"/>
        </a:p>
      </dgm:t>
    </dgm:pt>
    <dgm:pt modelId="{E129F5DD-4E3A-4BF2-B485-BAD787767F02}" type="pres">
      <dgm:prSet presAssocID="{4F84A93E-B75B-4092-8C67-864BC83B28D4}" presName="compositeShape" presStyleCnt="0">
        <dgm:presLayoutVars>
          <dgm:chMax val="7"/>
          <dgm:dir/>
          <dgm:resizeHandles val="exact"/>
        </dgm:presLayoutVars>
      </dgm:prSet>
      <dgm:spPr/>
    </dgm:pt>
    <dgm:pt modelId="{7CCD69F3-7382-4523-9C6B-75672A780F48}" type="pres">
      <dgm:prSet presAssocID="{0CC603BD-E444-4E0B-BBC4-B01D98B4232A}" presName="circ1" presStyleLbl="vennNode1" presStyleIdx="0" presStyleCnt="3"/>
      <dgm:spPr/>
      <dgm:t>
        <a:bodyPr/>
        <a:lstStyle/>
        <a:p>
          <a:endParaRPr lang="en-GB"/>
        </a:p>
      </dgm:t>
    </dgm:pt>
    <dgm:pt modelId="{DEE74217-B13C-43D9-B966-F6C100D66FF5}" type="pres">
      <dgm:prSet presAssocID="{0CC603BD-E444-4E0B-BBC4-B01D98B4232A}" presName="circ1Tx" presStyleLbl="revTx" presStyleIdx="0" presStyleCnt="0">
        <dgm:presLayoutVars>
          <dgm:chMax val="0"/>
          <dgm:chPref val="0"/>
          <dgm:bulletEnabled val="1"/>
        </dgm:presLayoutVars>
      </dgm:prSet>
      <dgm:spPr/>
      <dgm:t>
        <a:bodyPr/>
        <a:lstStyle/>
        <a:p>
          <a:endParaRPr lang="en-GB"/>
        </a:p>
      </dgm:t>
    </dgm:pt>
    <dgm:pt modelId="{B3429B6E-3DC6-473A-A53F-395B275E6C36}" type="pres">
      <dgm:prSet presAssocID="{BDA91E46-0BEB-4E35-838D-0C8676FEB505}" presName="circ2" presStyleLbl="vennNode1" presStyleIdx="1" presStyleCnt="3"/>
      <dgm:spPr/>
      <dgm:t>
        <a:bodyPr/>
        <a:lstStyle/>
        <a:p>
          <a:endParaRPr lang="en-GB"/>
        </a:p>
      </dgm:t>
    </dgm:pt>
    <dgm:pt modelId="{DBCAF8DA-BAAF-4280-B406-D98099FF799C}" type="pres">
      <dgm:prSet presAssocID="{BDA91E46-0BEB-4E35-838D-0C8676FEB505}" presName="circ2Tx" presStyleLbl="revTx" presStyleIdx="0" presStyleCnt="0">
        <dgm:presLayoutVars>
          <dgm:chMax val="0"/>
          <dgm:chPref val="0"/>
          <dgm:bulletEnabled val="1"/>
        </dgm:presLayoutVars>
      </dgm:prSet>
      <dgm:spPr/>
      <dgm:t>
        <a:bodyPr/>
        <a:lstStyle/>
        <a:p>
          <a:endParaRPr lang="en-GB"/>
        </a:p>
      </dgm:t>
    </dgm:pt>
    <dgm:pt modelId="{7B07D784-6D77-4FFF-9FCA-6C6B28FC697C}" type="pres">
      <dgm:prSet presAssocID="{9B4F493F-E9B8-4B25-BFFF-C34BBE21872F}" presName="circ3" presStyleLbl="vennNode1" presStyleIdx="2" presStyleCnt="3"/>
      <dgm:spPr/>
      <dgm:t>
        <a:bodyPr/>
        <a:lstStyle/>
        <a:p>
          <a:endParaRPr lang="en-GB"/>
        </a:p>
      </dgm:t>
    </dgm:pt>
    <dgm:pt modelId="{3654E629-95C7-49E0-9E55-A95D8DAFB2C5}" type="pres">
      <dgm:prSet presAssocID="{9B4F493F-E9B8-4B25-BFFF-C34BBE21872F}" presName="circ3Tx" presStyleLbl="revTx" presStyleIdx="0" presStyleCnt="0">
        <dgm:presLayoutVars>
          <dgm:chMax val="0"/>
          <dgm:chPref val="0"/>
          <dgm:bulletEnabled val="1"/>
        </dgm:presLayoutVars>
      </dgm:prSet>
      <dgm:spPr/>
      <dgm:t>
        <a:bodyPr/>
        <a:lstStyle/>
        <a:p>
          <a:endParaRPr lang="en-GB"/>
        </a:p>
      </dgm:t>
    </dgm:pt>
  </dgm:ptLst>
  <dgm:cxnLst>
    <dgm:cxn modelId="{A3810CBC-D9EE-43F2-8349-DADA71CB2FC7}" type="presOf" srcId="{BDA91E46-0BEB-4E35-838D-0C8676FEB505}" destId="{DBCAF8DA-BAAF-4280-B406-D98099FF799C}" srcOrd="1" destOrd="0" presId="urn:microsoft.com/office/officeart/2005/8/layout/venn1"/>
    <dgm:cxn modelId="{42C877FE-0B47-48FA-8DC5-7348E7E0E8B9}" srcId="{4F84A93E-B75B-4092-8C67-864BC83B28D4}" destId="{9B4F493F-E9B8-4B25-BFFF-C34BBE21872F}" srcOrd="2" destOrd="0" parTransId="{82C3F71B-7DE2-45A4-86C1-DB8EB10FB8AF}" sibTransId="{7F11E537-F885-4D4B-83C3-0E15530DE032}"/>
    <dgm:cxn modelId="{F0D63788-9B77-40A3-BCEF-6E9297183F04}" type="presOf" srcId="{4F84A93E-B75B-4092-8C67-864BC83B28D4}" destId="{E129F5DD-4E3A-4BF2-B485-BAD787767F02}" srcOrd="0" destOrd="0" presId="urn:microsoft.com/office/officeart/2005/8/layout/venn1"/>
    <dgm:cxn modelId="{CC7FF1BF-4D84-42A1-9682-E01D818E45E1}" type="presOf" srcId="{0CC603BD-E444-4E0B-BBC4-B01D98B4232A}" destId="{DEE74217-B13C-43D9-B966-F6C100D66FF5}" srcOrd="1" destOrd="0" presId="urn:microsoft.com/office/officeart/2005/8/layout/venn1"/>
    <dgm:cxn modelId="{246B5968-B308-4FAE-B192-B1AC0B17F303}" type="presOf" srcId="{9B4F493F-E9B8-4B25-BFFF-C34BBE21872F}" destId="{7B07D784-6D77-4FFF-9FCA-6C6B28FC697C}" srcOrd="0" destOrd="0" presId="urn:microsoft.com/office/officeart/2005/8/layout/venn1"/>
    <dgm:cxn modelId="{99AA0222-0DF8-4827-80D4-69EA5C708CD3}" srcId="{4F84A93E-B75B-4092-8C67-864BC83B28D4}" destId="{0CC603BD-E444-4E0B-BBC4-B01D98B4232A}" srcOrd="0" destOrd="0" parTransId="{32AE5A2C-1055-4703-A99F-EEF92DE9752F}" sibTransId="{0483D33F-45C3-4D07-9997-B0858D22BC67}"/>
    <dgm:cxn modelId="{67AEB624-7534-45B3-A1E9-4F0DE67AF43D}" type="presOf" srcId="{BDA91E46-0BEB-4E35-838D-0C8676FEB505}" destId="{B3429B6E-3DC6-473A-A53F-395B275E6C36}" srcOrd="0" destOrd="0" presId="urn:microsoft.com/office/officeart/2005/8/layout/venn1"/>
    <dgm:cxn modelId="{0E08ED25-A1D2-4630-8DC1-4B466938B35E}" type="presOf" srcId="{0CC603BD-E444-4E0B-BBC4-B01D98B4232A}" destId="{7CCD69F3-7382-4523-9C6B-75672A780F48}" srcOrd="0" destOrd="0" presId="urn:microsoft.com/office/officeart/2005/8/layout/venn1"/>
    <dgm:cxn modelId="{D8278B0A-A4B3-4107-A087-6E8FDDED1EDB}" type="presOf" srcId="{9B4F493F-E9B8-4B25-BFFF-C34BBE21872F}" destId="{3654E629-95C7-49E0-9E55-A95D8DAFB2C5}" srcOrd="1" destOrd="0" presId="urn:microsoft.com/office/officeart/2005/8/layout/venn1"/>
    <dgm:cxn modelId="{43CB74A7-6236-46B9-B674-304A06C29800}" srcId="{4F84A93E-B75B-4092-8C67-864BC83B28D4}" destId="{BDA91E46-0BEB-4E35-838D-0C8676FEB505}" srcOrd="1" destOrd="0" parTransId="{0732F9EC-601F-4963-8F36-4A0FA528CA07}" sibTransId="{D2F43D70-71EA-4443-9B7C-B0449C49B989}"/>
    <dgm:cxn modelId="{C3120A1D-7515-43D7-B5EA-DA8958227B48}" type="presParOf" srcId="{E129F5DD-4E3A-4BF2-B485-BAD787767F02}" destId="{7CCD69F3-7382-4523-9C6B-75672A780F48}" srcOrd="0" destOrd="0" presId="urn:microsoft.com/office/officeart/2005/8/layout/venn1"/>
    <dgm:cxn modelId="{63D9D4D6-E781-47A1-925D-651F1C1465B2}" type="presParOf" srcId="{E129F5DD-4E3A-4BF2-B485-BAD787767F02}" destId="{DEE74217-B13C-43D9-B966-F6C100D66FF5}" srcOrd="1" destOrd="0" presId="urn:microsoft.com/office/officeart/2005/8/layout/venn1"/>
    <dgm:cxn modelId="{9954C7FE-1D3A-453B-9EF2-53611E0DEDEE}" type="presParOf" srcId="{E129F5DD-4E3A-4BF2-B485-BAD787767F02}" destId="{B3429B6E-3DC6-473A-A53F-395B275E6C36}" srcOrd="2" destOrd="0" presId="urn:microsoft.com/office/officeart/2005/8/layout/venn1"/>
    <dgm:cxn modelId="{FE91F9D9-807F-42DF-9052-26DAEE7BDE8C}" type="presParOf" srcId="{E129F5DD-4E3A-4BF2-B485-BAD787767F02}" destId="{DBCAF8DA-BAAF-4280-B406-D98099FF799C}" srcOrd="3" destOrd="0" presId="urn:microsoft.com/office/officeart/2005/8/layout/venn1"/>
    <dgm:cxn modelId="{ABB6E92E-C1CE-42A4-A12B-CCCE62AC9BDD}" type="presParOf" srcId="{E129F5DD-4E3A-4BF2-B485-BAD787767F02}" destId="{7B07D784-6D77-4FFF-9FCA-6C6B28FC697C}" srcOrd="4" destOrd="0" presId="urn:microsoft.com/office/officeart/2005/8/layout/venn1"/>
    <dgm:cxn modelId="{DA389DE0-4B6F-4B25-B1A4-6AB51B0C1076}" type="presParOf" srcId="{E129F5DD-4E3A-4BF2-B485-BAD787767F02}" destId="{3654E629-95C7-49E0-9E55-A95D8DAFB2C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18B4B7-E47C-4F80-8C4F-952577716DE8}" type="doc">
      <dgm:prSet loTypeId="urn:microsoft.com/office/officeart/2005/8/layout/cycle2" loCatId="cycle" qsTypeId="urn:microsoft.com/office/officeart/2005/8/quickstyle/3d2" qsCatId="3D" csTypeId="urn:microsoft.com/office/officeart/2005/8/colors/colorful5" csCatId="colorful" phldr="1"/>
      <dgm:spPr/>
      <dgm:t>
        <a:bodyPr/>
        <a:lstStyle/>
        <a:p>
          <a:endParaRPr lang="en-GB"/>
        </a:p>
      </dgm:t>
    </dgm:pt>
    <dgm:pt modelId="{111E8309-6F0D-4B4A-88DC-E51CAA882202}">
      <dgm:prSet phldrT="[Text]"/>
      <dgm:spPr/>
      <dgm:t>
        <a:bodyPr/>
        <a:lstStyle/>
        <a:p>
          <a:r>
            <a:rPr lang="en-GB" dirty="0" smtClean="0"/>
            <a:t>Risk Factors</a:t>
          </a:r>
          <a:endParaRPr lang="en-GB" dirty="0"/>
        </a:p>
      </dgm:t>
    </dgm:pt>
    <dgm:pt modelId="{9B194545-E739-4E6D-B1DC-1D76854BF2A0}" type="parTrans" cxnId="{FDEA90D8-3146-4D96-8586-086CD5374EF4}">
      <dgm:prSet/>
      <dgm:spPr/>
      <dgm:t>
        <a:bodyPr/>
        <a:lstStyle/>
        <a:p>
          <a:endParaRPr lang="en-GB"/>
        </a:p>
      </dgm:t>
    </dgm:pt>
    <dgm:pt modelId="{2824A29E-BFDD-473A-9514-5E372B83DFDB}" type="sibTrans" cxnId="{FDEA90D8-3146-4D96-8586-086CD5374EF4}">
      <dgm:prSet/>
      <dgm:spPr/>
      <dgm:t>
        <a:bodyPr/>
        <a:lstStyle/>
        <a:p>
          <a:endParaRPr lang="en-GB" dirty="0"/>
        </a:p>
      </dgm:t>
    </dgm:pt>
    <dgm:pt modelId="{4BB7D542-37A7-4481-A15A-F53AB9653948}">
      <dgm:prSet phldrT="[Text]"/>
      <dgm:spPr/>
      <dgm:t>
        <a:bodyPr/>
        <a:lstStyle/>
        <a:p>
          <a:r>
            <a:rPr lang="en-GB" dirty="0" smtClean="0"/>
            <a:t>Formulation</a:t>
          </a:r>
          <a:endParaRPr lang="en-GB" dirty="0"/>
        </a:p>
      </dgm:t>
    </dgm:pt>
    <dgm:pt modelId="{C24DF8D2-FB73-4A0F-B796-2F7EDD80439F}" type="parTrans" cxnId="{FE7549C6-261B-4213-BFF3-7552ECDF22A0}">
      <dgm:prSet/>
      <dgm:spPr/>
      <dgm:t>
        <a:bodyPr/>
        <a:lstStyle/>
        <a:p>
          <a:endParaRPr lang="en-GB"/>
        </a:p>
      </dgm:t>
    </dgm:pt>
    <dgm:pt modelId="{545A4772-E56A-4E59-BBD7-1045BAA69C19}" type="sibTrans" cxnId="{FE7549C6-261B-4213-BFF3-7552ECDF22A0}">
      <dgm:prSet/>
      <dgm:spPr/>
      <dgm:t>
        <a:bodyPr/>
        <a:lstStyle/>
        <a:p>
          <a:endParaRPr lang="en-GB" dirty="0"/>
        </a:p>
      </dgm:t>
    </dgm:pt>
    <dgm:pt modelId="{D239375A-3D95-47AC-97BB-85B89983F458}">
      <dgm:prSet phldrT="[Text]"/>
      <dgm:spPr/>
      <dgm:t>
        <a:bodyPr/>
        <a:lstStyle/>
        <a:p>
          <a:r>
            <a:rPr lang="en-GB" dirty="0" smtClean="0"/>
            <a:t>Scenarios</a:t>
          </a:r>
          <a:endParaRPr lang="en-GB" dirty="0"/>
        </a:p>
      </dgm:t>
    </dgm:pt>
    <dgm:pt modelId="{5BC09077-1CC3-41F0-BDCD-D1227C441471}" type="parTrans" cxnId="{9D400E7A-9141-452F-89C2-856BD0107D4A}">
      <dgm:prSet/>
      <dgm:spPr/>
      <dgm:t>
        <a:bodyPr/>
        <a:lstStyle/>
        <a:p>
          <a:endParaRPr lang="en-GB"/>
        </a:p>
      </dgm:t>
    </dgm:pt>
    <dgm:pt modelId="{1349D458-1FD5-4FEB-89FB-597905EAD73E}" type="sibTrans" cxnId="{9D400E7A-9141-452F-89C2-856BD0107D4A}">
      <dgm:prSet/>
      <dgm:spPr/>
      <dgm:t>
        <a:bodyPr/>
        <a:lstStyle/>
        <a:p>
          <a:endParaRPr lang="en-GB" dirty="0"/>
        </a:p>
      </dgm:t>
    </dgm:pt>
    <dgm:pt modelId="{F8EDBC26-D3B8-4A8E-BF1C-875178F3861E}">
      <dgm:prSet phldrT="[Text]"/>
      <dgm:spPr/>
      <dgm:t>
        <a:bodyPr/>
        <a:lstStyle/>
        <a:p>
          <a:r>
            <a:rPr lang="en-GB" b="0" dirty="0" smtClean="0"/>
            <a:t>Management</a:t>
          </a:r>
        </a:p>
      </dgm:t>
    </dgm:pt>
    <dgm:pt modelId="{8167DD24-1AF0-4077-B4A5-671975287F64}" type="parTrans" cxnId="{1ADCAD6E-D8A5-4963-B480-B08A04DE2B8B}">
      <dgm:prSet/>
      <dgm:spPr/>
      <dgm:t>
        <a:bodyPr/>
        <a:lstStyle/>
        <a:p>
          <a:endParaRPr lang="en-GB"/>
        </a:p>
      </dgm:t>
    </dgm:pt>
    <dgm:pt modelId="{A0ACD09C-0118-4BBE-A0CF-11937F0B93EA}" type="sibTrans" cxnId="{1ADCAD6E-D8A5-4963-B480-B08A04DE2B8B}">
      <dgm:prSet/>
      <dgm:spPr/>
      <dgm:t>
        <a:bodyPr/>
        <a:lstStyle/>
        <a:p>
          <a:endParaRPr lang="en-GB" dirty="0"/>
        </a:p>
      </dgm:t>
    </dgm:pt>
    <dgm:pt modelId="{C158DB13-6158-47C8-B33E-9CA38B187521}">
      <dgm:prSet phldrT="[Text]"/>
      <dgm:spPr/>
      <dgm:t>
        <a:bodyPr/>
        <a:lstStyle/>
        <a:p>
          <a:r>
            <a:rPr lang="en-GB" dirty="0" smtClean="0"/>
            <a:t>Background</a:t>
          </a:r>
          <a:endParaRPr lang="en-GB" dirty="0"/>
        </a:p>
      </dgm:t>
    </dgm:pt>
    <dgm:pt modelId="{B792A112-BF4E-4929-AD8C-CC44B96D7F15}" type="sibTrans" cxnId="{E1967EEE-6CCE-462D-91FB-6C6F507071CA}">
      <dgm:prSet/>
      <dgm:spPr/>
      <dgm:t>
        <a:bodyPr/>
        <a:lstStyle/>
        <a:p>
          <a:endParaRPr lang="en-GB" dirty="0"/>
        </a:p>
      </dgm:t>
    </dgm:pt>
    <dgm:pt modelId="{25D00A06-E1C8-485B-8D3D-1921D386C24B}" type="parTrans" cxnId="{E1967EEE-6CCE-462D-91FB-6C6F507071CA}">
      <dgm:prSet/>
      <dgm:spPr/>
      <dgm:t>
        <a:bodyPr/>
        <a:lstStyle/>
        <a:p>
          <a:endParaRPr lang="en-GB"/>
        </a:p>
      </dgm:t>
    </dgm:pt>
    <dgm:pt modelId="{B982144D-351F-4321-9CEF-32896FC4585E}">
      <dgm:prSet phldrT="[Text]"/>
      <dgm:spPr/>
      <dgm:t>
        <a:bodyPr/>
        <a:lstStyle/>
        <a:p>
          <a:r>
            <a:rPr lang="en-GB" b="0" dirty="0" smtClean="0"/>
            <a:t>Communication</a:t>
          </a:r>
        </a:p>
      </dgm:t>
    </dgm:pt>
    <dgm:pt modelId="{C19AB6D0-DC03-4556-AED2-80AFB4205317}" type="parTrans" cxnId="{BEF75A84-73E8-4B5E-B896-555D025ED391}">
      <dgm:prSet/>
      <dgm:spPr/>
      <dgm:t>
        <a:bodyPr/>
        <a:lstStyle/>
        <a:p>
          <a:endParaRPr lang="en-GB"/>
        </a:p>
      </dgm:t>
    </dgm:pt>
    <dgm:pt modelId="{7E6B0155-3098-410C-A849-39C4FCF499CD}" type="sibTrans" cxnId="{BEF75A84-73E8-4B5E-B896-555D025ED391}">
      <dgm:prSet/>
      <dgm:spPr/>
      <dgm:t>
        <a:bodyPr/>
        <a:lstStyle/>
        <a:p>
          <a:endParaRPr lang="en-GB" dirty="0"/>
        </a:p>
      </dgm:t>
    </dgm:pt>
    <dgm:pt modelId="{B3C6DFD1-6F08-4738-BB5E-F74B3127A74B}" type="pres">
      <dgm:prSet presAssocID="{E118B4B7-E47C-4F80-8C4F-952577716DE8}" presName="cycle" presStyleCnt="0">
        <dgm:presLayoutVars>
          <dgm:dir/>
          <dgm:resizeHandles val="exact"/>
        </dgm:presLayoutVars>
      </dgm:prSet>
      <dgm:spPr/>
      <dgm:t>
        <a:bodyPr/>
        <a:lstStyle/>
        <a:p>
          <a:endParaRPr lang="en-GB"/>
        </a:p>
      </dgm:t>
    </dgm:pt>
    <dgm:pt modelId="{E5B79577-3CC9-489D-8F22-7C785DC5596B}" type="pres">
      <dgm:prSet presAssocID="{C158DB13-6158-47C8-B33E-9CA38B187521}" presName="node" presStyleLbl="node1" presStyleIdx="0" presStyleCnt="6">
        <dgm:presLayoutVars>
          <dgm:bulletEnabled val="1"/>
        </dgm:presLayoutVars>
      </dgm:prSet>
      <dgm:spPr/>
      <dgm:t>
        <a:bodyPr/>
        <a:lstStyle/>
        <a:p>
          <a:endParaRPr lang="en-GB"/>
        </a:p>
      </dgm:t>
    </dgm:pt>
    <dgm:pt modelId="{253B125E-2A97-4293-A652-3A41B5C111D7}" type="pres">
      <dgm:prSet presAssocID="{B792A112-BF4E-4929-AD8C-CC44B96D7F15}" presName="sibTrans" presStyleLbl="sibTrans2D1" presStyleIdx="0" presStyleCnt="6"/>
      <dgm:spPr/>
      <dgm:t>
        <a:bodyPr/>
        <a:lstStyle/>
        <a:p>
          <a:endParaRPr lang="en-GB"/>
        </a:p>
      </dgm:t>
    </dgm:pt>
    <dgm:pt modelId="{E1B76DF2-2C80-40A4-802D-954905AB4383}" type="pres">
      <dgm:prSet presAssocID="{B792A112-BF4E-4929-AD8C-CC44B96D7F15}" presName="connectorText" presStyleLbl="sibTrans2D1" presStyleIdx="0" presStyleCnt="6"/>
      <dgm:spPr/>
      <dgm:t>
        <a:bodyPr/>
        <a:lstStyle/>
        <a:p>
          <a:endParaRPr lang="en-GB"/>
        </a:p>
      </dgm:t>
    </dgm:pt>
    <dgm:pt modelId="{370D5D0C-4410-4DF4-96C4-27E3C7B1356C}" type="pres">
      <dgm:prSet presAssocID="{111E8309-6F0D-4B4A-88DC-E51CAA882202}" presName="node" presStyleLbl="node1" presStyleIdx="1" presStyleCnt="6">
        <dgm:presLayoutVars>
          <dgm:bulletEnabled val="1"/>
        </dgm:presLayoutVars>
      </dgm:prSet>
      <dgm:spPr/>
      <dgm:t>
        <a:bodyPr/>
        <a:lstStyle/>
        <a:p>
          <a:endParaRPr lang="en-GB"/>
        </a:p>
      </dgm:t>
    </dgm:pt>
    <dgm:pt modelId="{C691892C-2B10-44BC-918C-947A34EA6561}" type="pres">
      <dgm:prSet presAssocID="{2824A29E-BFDD-473A-9514-5E372B83DFDB}" presName="sibTrans" presStyleLbl="sibTrans2D1" presStyleIdx="1" presStyleCnt="6"/>
      <dgm:spPr/>
      <dgm:t>
        <a:bodyPr/>
        <a:lstStyle/>
        <a:p>
          <a:endParaRPr lang="en-GB"/>
        </a:p>
      </dgm:t>
    </dgm:pt>
    <dgm:pt modelId="{227000EB-9594-4AA9-93C4-89C2D55DA04C}" type="pres">
      <dgm:prSet presAssocID="{2824A29E-BFDD-473A-9514-5E372B83DFDB}" presName="connectorText" presStyleLbl="sibTrans2D1" presStyleIdx="1" presStyleCnt="6"/>
      <dgm:spPr/>
      <dgm:t>
        <a:bodyPr/>
        <a:lstStyle/>
        <a:p>
          <a:endParaRPr lang="en-GB"/>
        </a:p>
      </dgm:t>
    </dgm:pt>
    <dgm:pt modelId="{4C3CB6D4-AD80-4BB3-95A2-789F5728AD9F}" type="pres">
      <dgm:prSet presAssocID="{4BB7D542-37A7-4481-A15A-F53AB9653948}" presName="node" presStyleLbl="node1" presStyleIdx="2" presStyleCnt="6">
        <dgm:presLayoutVars>
          <dgm:bulletEnabled val="1"/>
        </dgm:presLayoutVars>
      </dgm:prSet>
      <dgm:spPr/>
      <dgm:t>
        <a:bodyPr/>
        <a:lstStyle/>
        <a:p>
          <a:endParaRPr lang="en-GB"/>
        </a:p>
      </dgm:t>
    </dgm:pt>
    <dgm:pt modelId="{5FDC9854-4DE4-4B18-817C-485F9814AB58}" type="pres">
      <dgm:prSet presAssocID="{545A4772-E56A-4E59-BBD7-1045BAA69C19}" presName="sibTrans" presStyleLbl="sibTrans2D1" presStyleIdx="2" presStyleCnt="6"/>
      <dgm:spPr/>
      <dgm:t>
        <a:bodyPr/>
        <a:lstStyle/>
        <a:p>
          <a:endParaRPr lang="en-GB"/>
        </a:p>
      </dgm:t>
    </dgm:pt>
    <dgm:pt modelId="{B93702AD-203A-4342-9E07-5FDEC46B3208}" type="pres">
      <dgm:prSet presAssocID="{545A4772-E56A-4E59-BBD7-1045BAA69C19}" presName="connectorText" presStyleLbl="sibTrans2D1" presStyleIdx="2" presStyleCnt="6"/>
      <dgm:spPr/>
      <dgm:t>
        <a:bodyPr/>
        <a:lstStyle/>
        <a:p>
          <a:endParaRPr lang="en-GB"/>
        </a:p>
      </dgm:t>
    </dgm:pt>
    <dgm:pt modelId="{F632221E-3E61-456C-A394-1856E80CA6C4}" type="pres">
      <dgm:prSet presAssocID="{D239375A-3D95-47AC-97BB-85B89983F458}" presName="node" presStyleLbl="node1" presStyleIdx="3" presStyleCnt="6">
        <dgm:presLayoutVars>
          <dgm:bulletEnabled val="1"/>
        </dgm:presLayoutVars>
      </dgm:prSet>
      <dgm:spPr/>
      <dgm:t>
        <a:bodyPr/>
        <a:lstStyle/>
        <a:p>
          <a:endParaRPr lang="en-GB"/>
        </a:p>
      </dgm:t>
    </dgm:pt>
    <dgm:pt modelId="{DF91DF81-726A-494A-B041-1D63B59DB433}" type="pres">
      <dgm:prSet presAssocID="{1349D458-1FD5-4FEB-89FB-597905EAD73E}" presName="sibTrans" presStyleLbl="sibTrans2D1" presStyleIdx="3" presStyleCnt="6"/>
      <dgm:spPr/>
      <dgm:t>
        <a:bodyPr/>
        <a:lstStyle/>
        <a:p>
          <a:endParaRPr lang="en-GB"/>
        </a:p>
      </dgm:t>
    </dgm:pt>
    <dgm:pt modelId="{0DFAA02E-CF26-4B19-9DF1-A3720D50B7A1}" type="pres">
      <dgm:prSet presAssocID="{1349D458-1FD5-4FEB-89FB-597905EAD73E}" presName="connectorText" presStyleLbl="sibTrans2D1" presStyleIdx="3" presStyleCnt="6"/>
      <dgm:spPr/>
      <dgm:t>
        <a:bodyPr/>
        <a:lstStyle/>
        <a:p>
          <a:endParaRPr lang="en-GB"/>
        </a:p>
      </dgm:t>
    </dgm:pt>
    <dgm:pt modelId="{AF9BE987-2681-4C7B-AE6B-E7D1F6D76F49}" type="pres">
      <dgm:prSet presAssocID="{F8EDBC26-D3B8-4A8E-BF1C-875178F3861E}" presName="node" presStyleLbl="node1" presStyleIdx="4" presStyleCnt="6">
        <dgm:presLayoutVars>
          <dgm:bulletEnabled val="1"/>
        </dgm:presLayoutVars>
      </dgm:prSet>
      <dgm:spPr/>
      <dgm:t>
        <a:bodyPr/>
        <a:lstStyle/>
        <a:p>
          <a:endParaRPr lang="en-GB"/>
        </a:p>
      </dgm:t>
    </dgm:pt>
    <dgm:pt modelId="{D90F2CB7-B18D-4579-A89F-CA6331935A56}" type="pres">
      <dgm:prSet presAssocID="{A0ACD09C-0118-4BBE-A0CF-11937F0B93EA}" presName="sibTrans" presStyleLbl="sibTrans2D1" presStyleIdx="4" presStyleCnt="6"/>
      <dgm:spPr/>
      <dgm:t>
        <a:bodyPr/>
        <a:lstStyle/>
        <a:p>
          <a:endParaRPr lang="en-GB"/>
        </a:p>
      </dgm:t>
    </dgm:pt>
    <dgm:pt modelId="{72AFCDD6-F8D6-467F-A500-53D1C184E1C0}" type="pres">
      <dgm:prSet presAssocID="{A0ACD09C-0118-4BBE-A0CF-11937F0B93EA}" presName="connectorText" presStyleLbl="sibTrans2D1" presStyleIdx="4" presStyleCnt="6"/>
      <dgm:spPr/>
      <dgm:t>
        <a:bodyPr/>
        <a:lstStyle/>
        <a:p>
          <a:endParaRPr lang="en-GB"/>
        </a:p>
      </dgm:t>
    </dgm:pt>
    <dgm:pt modelId="{D1997243-83BE-40C6-BFC2-7CF72BE560DA}" type="pres">
      <dgm:prSet presAssocID="{B982144D-351F-4321-9CEF-32896FC4585E}" presName="node" presStyleLbl="node1" presStyleIdx="5" presStyleCnt="6">
        <dgm:presLayoutVars>
          <dgm:bulletEnabled val="1"/>
        </dgm:presLayoutVars>
      </dgm:prSet>
      <dgm:spPr/>
      <dgm:t>
        <a:bodyPr/>
        <a:lstStyle/>
        <a:p>
          <a:endParaRPr lang="en-GB"/>
        </a:p>
      </dgm:t>
    </dgm:pt>
    <dgm:pt modelId="{096E3CD2-49FF-4204-BF2B-8B32CC5C9782}" type="pres">
      <dgm:prSet presAssocID="{7E6B0155-3098-410C-A849-39C4FCF499CD}" presName="sibTrans" presStyleLbl="sibTrans2D1" presStyleIdx="5" presStyleCnt="6"/>
      <dgm:spPr/>
      <dgm:t>
        <a:bodyPr/>
        <a:lstStyle/>
        <a:p>
          <a:endParaRPr lang="en-GB"/>
        </a:p>
      </dgm:t>
    </dgm:pt>
    <dgm:pt modelId="{CB56C130-192C-4FE9-94F7-981D3D879245}" type="pres">
      <dgm:prSet presAssocID="{7E6B0155-3098-410C-A849-39C4FCF499CD}" presName="connectorText" presStyleLbl="sibTrans2D1" presStyleIdx="5" presStyleCnt="6"/>
      <dgm:spPr/>
      <dgm:t>
        <a:bodyPr/>
        <a:lstStyle/>
        <a:p>
          <a:endParaRPr lang="en-GB"/>
        </a:p>
      </dgm:t>
    </dgm:pt>
  </dgm:ptLst>
  <dgm:cxnLst>
    <dgm:cxn modelId="{BEF75A84-73E8-4B5E-B896-555D025ED391}" srcId="{E118B4B7-E47C-4F80-8C4F-952577716DE8}" destId="{B982144D-351F-4321-9CEF-32896FC4585E}" srcOrd="5" destOrd="0" parTransId="{C19AB6D0-DC03-4556-AED2-80AFB4205317}" sibTransId="{7E6B0155-3098-410C-A849-39C4FCF499CD}"/>
    <dgm:cxn modelId="{C61E1250-BD8D-4ECD-A2BF-8D66D5B61CEC}" type="presOf" srcId="{B792A112-BF4E-4929-AD8C-CC44B96D7F15}" destId="{E1B76DF2-2C80-40A4-802D-954905AB4383}" srcOrd="1" destOrd="0" presId="urn:microsoft.com/office/officeart/2005/8/layout/cycle2"/>
    <dgm:cxn modelId="{1EF15CBE-F092-44D9-A94E-00EB62A2F938}" type="presOf" srcId="{B982144D-351F-4321-9CEF-32896FC4585E}" destId="{D1997243-83BE-40C6-BFC2-7CF72BE560DA}" srcOrd="0" destOrd="0" presId="urn:microsoft.com/office/officeart/2005/8/layout/cycle2"/>
    <dgm:cxn modelId="{EB875737-7D7B-4775-ACD0-469CED4D1480}" type="presOf" srcId="{A0ACD09C-0118-4BBE-A0CF-11937F0B93EA}" destId="{72AFCDD6-F8D6-467F-A500-53D1C184E1C0}" srcOrd="1" destOrd="0" presId="urn:microsoft.com/office/officeart/2005/8/layout/cycle2"/>
    <dgm:cxn modelId="{E2F1D1C5-3A36-4DA7-B27C-A7C9E7829397}" type="presOf" srcId="{1349D458-1FD5-4FEB-89FB-597905EAD73E}" destId="{DF91DF81-726A-494A-B041-1D63B59DB433}" srcOrd="0" destOrd="0" presId="urn:microsoft.com/office/officeart/2005/8/layout/cycle2"/>
    <dgm:cxn modelId="{9D400E7A-9141-452F-89C2-856BD0107D4A}" srcId="{E118B4B7-E47C-4F80-8C4F-952577716DE8}" destId="{D239375A-3D95-47AC-97BB-85B89983F458}" srcOrd="3" destOrd="0" parTransId="{5BC09077-1CC3-41F0-BDCD-D1227C441471}" sibTransId="{1349D458-1FD5-4FEB-89FB-597905EAD73E}"/>
    <dgm:cxn modelId="{07B9C8B2-45DE-4461-B437-CB45D3FA04C5}" type="presOf" srcId="{545A4772-E56A-4E59-BBD7-1045BAA69C19}" destId="{5FDC9854-4DE4-4B18-817C-485F9814AB58}" srcOrd="0" destOrd="0" presId="urn:microsoft.com/office/officeart/2005/8/layout/cycle2"/>
    <dgm:cxn modelId="{73BDA4D0-BCAC-4823-87B1-DCDDFFC6EB3F}" type="presOf" srcId="{C158DB13-6158-47C8-B33E-9CA38B187521}" destId="{E5B79577-3CC9-489D-8F22-7C785DC5596B}" srcOrd="0" destOrd="0" presId="urn:microsoft.com/office/officeart/2005/8/layout/cycle2"/>
    <dgm:cxn modelId="{46DDD88A-E729-4B2E-8B75-C4B2BF141678}" type="presOf" srcId="{A0ACD09C-0118-4BBE-A0CF-11937F0B93EA}" destId="{D90F2CB7-B18D-4579-A89F-CA6331935A56}" srcOrd="0" destOrd="0" presId="urn:microsoft.com/office/officeart/2005/8/layout/cycle2"/>
    <dgm:cxn modelId="{7895B829-27E9-4C24-A9EF-60382BAB1035}" type="presOf" srcId="{2824A29E-BFDD-473A-9514-5E372B83DFDB}" destId="{227000EB-9594-4AA9-93C4-89C2D55DA04C}" srcOrd="1" destOrd="0" presId="urn:microsoft.com/office/officeart/2005/8/layout/cycle2"/>
    <dgm:cxn modelId="{5BB6C6F5-AC67-468E-ACA0-85F08241B13B}" type="presOf" srcId="{E118B4B7-E47C-4F80-8C4F-952577716DE8}" destId="{B3C6DFD1-6F08-4738-BB5E-F74B3127A74B}" srcOrd="0" destOrd="0" presId="urn:microsoft.com/office/officeart/2005/8/layout/cycle2"/>
    <dgm:cxn modelId="{EFA16D1A-76E9-416C-B14B-904E3CEE8E33}" type="presOf" srcId="{2824A29E-BFDD-473A-9514-5E372B83DFDB}" destId="{C691892C-2B10-44BC-918C-947A34EA6561}" srcOrd="0" destOrd="0" presId="urn:microsoft.com/office/officeart/2005/8/layout/cycle2"/>
    <dgm:cxn modelId="{FE7549C6-261B-4213-BFF3-7552ECDF22A0}" srcId="{E118B4B7-E47C-4F80-8C4F-952577716DE8}" destId="{4BB7D542-37A7-4481-A15A-F53AB9653948}" srcOrd="2" destOrd="0" parTransId="{C24DF8D2-FB73-4A0F-B796-2F7EDD80439F}" sibTransId="{545A4772-E56A-4E59-BBD7-1045BAA69C19}"/>
    <dgm:cxn modelId="{0788C14E-2E6E-4EE1-A9A2-47511FCCD7E6}" type="presOf" srcId="{D239375A-3D95-47AC-97BB-85B89983F458}" destId="{F632221E-3E61-456C-A394-1856E80CA6C4}" srcOrd="0" destOrd="0" presId="urn:microsoft.com/office/officeart/2005/8/layout/cycle2"/>
    <dgm:cxn modelId="{0E26AC12-ADB0-43E8-9198-2CE5F97DDB5A}" type="presOf" srcId="{1349D458-1FD5-4FEB-89FB-597905EAD73E}" destId="{0DFAA02E-CF26-4B19-9DF1-A3720D50B7A1}" srcOrd="1" destOrd="0" presId="urn:microsoft.com/office/officeart/2005/8/layout/cycle2"/>
    <dgm:cxn modelId="{8D9BAB14-C07A-48C6-9B5D-F77E225ED27D}" type="presOf" srcId="{B792A112-BF4E-4929-AD8C-CC44B96D7F15}" destId="{253B125E-2A97-4293-A652-3A41B5C111D7}" srcOrd="0" destOrd="0" presId="urn:microsoft.com/office/officeart/2005/8/layout/cycle2"/>
    <dgm:cxn modelId="{353DD5C3-DAA8-4B2E-884F-00D84723384C}" type="presOf" srcId="{F8EDBC26-D3B8-4A8E-BF1C-875178F3861E}" destId="{AF9BE987-2681-4C7B-AE6B-E7D1F6D76F49}" srcOrd="0" destOrd="0" presId="urn:microsoft.com/office/officeart/2005/8/layout/cycle2"/>
    <dgm:cxn modelId="{291CD3E1-8F42-4857-AC85-54DB392FA480}" type="presOf" srcId="{7E6B0155-3098-410C-A849-39C4FCF499CD}" destId="{096E3CD2-49FF-4204-BF2B-8B32CC5C9782}" srcOrd="0" destOrd="0" presId="urn:microsoft.com/office/officeart/2005/8/layout/cycle2"/>
    <dgm:cxn modelId="{CDE77C21-EAC2-4F7A-93BC-C38761550D16}" type="presOf" srcId="{4BB7D542-37A7-4481-A15A-F53AB9653948}" destId="{4C3CB6D4-AD80-4BB3-95A2-789F5728AD9F}" srcOrd="0" destOrd="0" presId="urn:microsoft.com/office/officeart/2005/8/layout/cycle2"/>
    <dgm:cxn modelId="{E1967EEE-6CCE-462D-91FB-6C6F507071CA}" srcId="{E118B4B7-E47C-4F80-8C4F-952577716DE8}" destId="{C158DB13-6158-47C8-B33E-9CA38B187521}" srcOrd="0" destOrd="0" parTransId="{25D00A06-E1C8-485B-8D3D-1921D386C24B}" sibTransId="{B792A112-BF4E-4929-AD8C-CC44B96D7F15}"/>
    <dgm:cxn modelId="{FDEA90D8-3146-4D96-8586-086CD5374EF4}" srcId="{E118B4B7-E47C-4F80-8C4F-952577716DE8}" destId="{111E8309-6F0D-4B4A-88DC-E51CAA882202}" srcOrd="1" destOrd="0" parTransId="{9B194545-E739-4E6D-B1DC-1D76854BF2A0}" sibTransId="{2824A29E-BFDD-473A-9514-5E372B83DFDB}"/>
    <dgm:cxn modelId="{82BDCA5C-392D-4ADD-9817-9A0620239DAE}" type="presOf" srcId="{545A4772-E56A-4E59-BBD7-1045BAA69C19}" destId="{B93702AD-203A-4342-9E07-5FDEC46B3208}" srcOrd="1" destOrd="0" presId="urn:microsoft.com/office/officeart/2005/8/layout/cycle2"/>
    <dgm:cxn modelId="{1ADCAD6E-D8A5-4963-B480-B08A04DE2B8B}" srcId="{E118B4B7-E47C-4F80-8C4F-952577716DE8}" destId="{F8EDBC26-D3B8-4A8E-BF1C-875178F3861E}" srcOrd="4" destOrd="0" parTransId="{8167DD24-1AF0-4077-B4A5-671975287F64}" sibTransId="{A0ACD09C-0118-4BBE-A0CF-11937F0B93EA}"/>
    <dgm:cxn modelId="{E41BC171-353D-4817-A5AD-2683921E5C2A}" type="presOf" srcId="{111E8309-6F0D-4B4A-88DC-E51CAA882202}" destId="{370D5D0C-4410-4DF4-96C4-27E3C7B1356C}" srcOrd="0" destOrd="0" presId="urn:microsoft.com/office/officeart/2005/8/layout/cycle2"/>
    <dgm:cxn modelId="{084D33E4-1F99-424A-93B4-58020167A140}" type="presOf" srcId="{7E6B0155-3098-410C-A849-39C4FCF499CD}" destId="{CB56C130-192C-4FE9-94F7-981D3D879245}" srcOrd="1" destOrd="0" presId="urn:microsoft.com/office/officeart/2005/8/layout/cycle2"/>
    <dgm:cxn modelId="{069301A1-4D09-459B-8AB8-20D724CE02DC}" type="presParOf" srcId="{B3C6DFD1-6F08-4738-BB5E-F74B3127A74B}" destId="{E5B79577-3CC9-489D-8F22-7C785DC5596B}" srcOrd="0" destOrd="0" presId="urn:microsoft.com/office/officeart/2005/8/layout/cycle2"/>
    <dgm:cxn modelId="{ED433BA4-628D-41BD-85B0-6ACAA655E329}" type="presParOf" srcId="{B3C6DFD1-6F08-4738-BB5E-F74B3127A74B}" destId="{253B125E-2A97-4293-A652-3A41B5C111D7}" srcOrd="1" destOrd="0" presId="urn:microsoft.com/office/officeart/2005/8/layout/cycle2"/>
    <dgm:cxn modelId="{BED45847-CCED-4625-8C82-4BF92F093680}" type="presParOf" srcId="{253B125E-2A97-4293-A652-3A41B5C111D7}" destId="{E1B76DF2-2C80-40A4-802D-954905AB4383}" srcOrd="0" destOrd="0" presId="urn:microsoft.com/office/officeart/2005/8/layout/cycle2"/>
    <dgm:cxn modelId="{6B510448-5B8C-4920-B17D-3C89D5FC3655}" type="presParOf" srcId="{B3C6DFD1-6F08-4738-BB5E-F74B3127A74B}" destId="{370D5D0C-4410-4DF4-96C4-27E3C7B1356C}" srcOrd="2" destOrd="0" presId="urn:microsoft.com/office/officeart/2005/8/layout/cycle2"/>
    <dgm:cxn modelId="{B92B0201-6C5A-471F-9882-CC7B067F37A7}" type="presParOf" srcId="{B3C6DFD1-6F08-4738-BB5E-F74B3127A74B}" destId="{C691892C-2B10-44BC-918C-947A34EA6561}" srcOrd="3" destOrd="0" presId="urn:microsoft.com/office/officeart/2005/8/layout/cycle2"/>
    <dgm:cxn modelId="{06647AB8-BF68-4B31-B855-EBD1CEBFC239}" type="presParOf" srcId="{C691892C-2B10-44BC-918C-947A34EA6561}" destId="{227000EB-9594-4AA9-93C4-89C2D55DA04C}" srcOrd="0" destOrd="0" presId="urn:microsoft.com/office/officeart/2005/8/layout/cycle2"/>
    <dgm:cxn modelId="{2EAD0922-63F7-488C-B2A1-7EDCBCCB0CE7}" type="presParOf" srcId="{B3C6DFD1-6F08-4738-BB5E-F74B3127A74B}" destId="{4C3CB6D4-AD80-4BB3-95A2-789F5728AD9F}" srcOrd="4" destOrd="0" presId="urn:microsoft.com/office/officeart/2005/8/layout/cycle2"/>
    <dgm:cxn modelId="{C61330DD-457C-44B6-B39F-9BD21E336D0E}" type="presParOf" srcId="{B3C6DFD1-6F08-4738-BB5E-F74B3127A74B}" destId="{5FDC9854-4DE4-4B18-817C-485F9814AB58}" srcOrd="5" destOrd="0" presId="urn:microsoft.com/office/officeart/2005/8/layout/cycle2"/>
    <dgm:cxn modelId="{A89C9DCE-FBA9-4945-B2EB-707F3CA308F7}" type="presParOf" srcId="{5FDC9854-4DE4-4B18-817C-485F9814AB58}" destId="{B93702AD-203A-4342-9E07-5FDEC46B3208}" srcOrd="0" destOrd="0" presId="urn:microsoft.com/office/officeart/2005/8/layout/cycle2"/>
    <dgm:cxn modelId="{0B287848-E4CE-4280-B686-0581C00A0489}" type="presParOf" srcId="{B3C6DFD1-6F08-4738-BB5E-F74B3127A74B}" destId="{F632221E-3E61-456C-A394-1856E80CA6C4}" srcOrd="6" destOrd="0" presId="urn:microsoft.com/office/officeart/2005/8/layout/cycle2"/>
    <dgm:cxn modelId="{294A721F-D03B-4B03-A815-7E3F1874D433}" type="presParOf" srcId="{B3C6DFD1-6F08-4738-BB5E-F74B3127A74B}" destId="{DF91DF81-726A-494A-B041-1D63B59DB433}" srcOrd="7" destOrd="0" presId="urn:microsoft.com/office/officeart/2005/8/layout/cycle2"/>
    <dgm:cxn modelId="{06F1635C-3045-4440-BC20-A73A538E91AB}" type="presParOf" srcId="{DF91DF81-726A-494A-B041-1D63B59DB433}" destId="{0DFAA02E-CF26-4B19-9DF1-A3720D50B7A1}" srcOrd="0" destOrd="0" presId="urn:microsoft.com/office/officeart/2005/8/layout/cycle2"/>
    <dgm:cxn modelId="{ADC9594C-8CBA-4DA3-B6A2-8BE4A1DA20FC}" type="presParOf" srcId="{B3C6DFD1-6F08-4738-BB5E-F74B3127A74B}" destId="{AF9BE987-2681-4C7B-AE6B-E7D1F6D76F49}" srcOrd="8" destOrd="0" presId="urn:microsoft.com/office/officeart/2005/8/layout/cycle2"/>
    <dgm:cxn modelId="{160B4DB9-4F6B-4DFB-B176-D85E3D90EF2E}" type="presParOf" srcId="{B3C6DFD1-6F08-4738-BB5E-F74B3127A74B}" destId="{D90F2CB7-B18D-4579-A89F-CA6331935A56}" srcOrd="9" destOrd="0" presId="urn:microsoft.com/office/officeart/2005/8/layout/cycle2"/>
    <dgm:cxn modelId="{DBF16B0E-323B-4C78-A137-9B9DF5ECA219}" type="presParOf" srcId="{D90F2CB7-B18D-4579-A89F-CA6331935A56}" destId="{72AFCDD6-F8D6-467F-A500-53D1C184E1C0}" srcOrd="0" destOrd="0" presId="urn:microsoft.com/office/officeart/2005/8/layout/cycle2"/>
    <dgm:cxn modelId="{E21B5775-6840-4129-AE96-DDBF4A0C4227}" type="presParOf" srcId="{B3C6DFD1-6F08-4738-BB5E-F74B3127A74B}" destId="{D1997243-83BE-40C6-BFC2-7CF72BE560DA}" srcOrd="10" destOrd="0" presId="urn:microsoft.com/office/officeart/2005/8/layout/cycle2"/>
    <dgm:cxn modelId="{8A10F05F-4CC3-4E54-9D55-7142FA04678A}" type="presParOf" srcId="{B3C6DFD1-6F08-4738-BB5E-F74B3127A74B}" destId="{096E3CD2-49FF-4204-BF2B-8B32CC5C9782}" srcOrd="11" destOrd="0" presId="urn:microsoft.com/office/officeart/2005/8/layout/cycle2"/>
    <dgm:cxn modelId="{58290FF5-EBDA-4459-92E0-30325F036773}" type="presParOf" srcId="{096E3CD2-49FF-4204-BF2B-8B32CC5C9782}" destId="{CB56C130-192C-4FE9-94F7-981D3D87924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18B4B7-E47C-4F80-8C4F-952577716DE8}" type="doc">
      <dgm:prSet loTypeId="urn:microsoft.com/office/officeart/2005/8/layout/cycle2" loCatId="cycle" qsTypeId="urn:microsoft.com/office/officeart/2005/8/quickstyle/3d2" qsCatId="3D" csTypeId="urn:microsoft.com/office/officeart/2005/8/colors/colorful5" csCatId="colorful" phldr="1"/>
      <dgm:spPr/>
      <dgm:t>
        <a:bodyPr/>
        <a:lstStyle/>
        <a:p>
          <a:endParaRPr lang="en-GB"/>
        </a:p>
      </dgm:t>
    </dgm:pt>
    <dgm:pt modelId="{111E8309-6F0D-4B4A-88DC-E51CAA882202}">
      <dgm:prSet phldrT="[Text]"/>
      <dgm:spPr/>
      <dgm:t>
        <a:bodyPr/>
        <a:lstStyle/>
        <a:p>
          <a:r>
            <a:rPr lang="en-GB" dirty="0" smtClean="0"/>
            <a:t>Capability </a:t>
          </a:r>
          <a:endParaRPr lang="en-GB" dirty="0"/>
        </a:p>
      </dgm:t>
    </dgm:pt>
    <dgm:pt modelId="{9B194545-E739-4E6D-B1DC-1D76854BF2A0}" type="parTrans" cxnId="{FDEA90D8-3146-4D96-8586-086CD5374EF4}">
      <dgm:prSet/>
      <dgm:spPr/>
      <dgm:t>
        <a:bodyPr/>
        <a:lstStyle/>
        <a:p>
          <a:endParaRPr lang="en-GB"/>
        </a:p>
      </dgm:t>
    </dgm:pt>
    <dgm:pt modelId="{2824A29E-BFDD-473A-9514-5E372B83DFDB}" type="sibTrans" cxnId="{FDEA90D8-3146-4D96-8586-086CD5374EF4}">
      <dgm:prSet/>
      <dgm:spPr/>
      <dgm:t>
        <a:bodyPr/>
        <a:lstStyle/>
        <a:p>
          <a:endParaRPr lang="en-GB" dirty="0"/>
        </a:p>
      </dgm:t>
    </dgm:pt>
    <dgm:pt modelId="{4BB7D542-37A7-4481-A15A-F53AB9653948}">
      <dgm:prSet phldrT="[Text]"/>
      <dgm:spPr/>
      <dgm:t>
        <a:bodyPr/>
        <a:lstStyle/>
        <a:p>
          <a:r>
            <a:rPr lang="en-GB" dirty="0" smtClean="0"/>
            <a:t>Affiliations</a:t>
          </a:r>
          <a:endParaRPr lang="en-GB" dirty="0"/>
        </a:p>
      </dgm:t>
    </dgm:pt>
    <dgm:pt modelId="{C24DF8D2-FB73-4A0F-B796-2F7EDD80439F}" type="parTrans" cxnId="{FE7549C6-261B-4213-BFF3-7552ECDF22A0}">
      <dgm:prSet/>
      <dgm:spPr/>
      <dgm:t>
        <a:bodyPr/>
        <a:lstStyle/>
        <a:p>
          <a:endParaRPr lang="en-GB"/>
        </a:p>
      </dgm:t>
    </dgm:pt>
    <dgm:pt modelId="{545A4772-E56A-4E59-BBD7-1045BAA69C19}" type="sibTrans" cxnId="{FE7549C6-261B-4213-BFF3-7552ECDF22A0}">
      <dgm:prSet/>
      <dgm:spPr/>
      <dgm:t>
        <a:bodyPr/>
        <a:lstStyle/>
        <a:p>
          <a:endParaRPr lang="en-GB" dirty="0"/>
        </a:p>
      </dgm:t>
    </dgm:pt>
    <dgm:pt modelId="{D239375A-3D95-47AC-97BB-85B89983F458}">
      <dgm:prSet phldrT="[Text]"/>
      <dgm:spPr/>
      <dgm:t>
        <a:bodyPr/>
        <a:lstStyle/>
        <a:p>
          <a:r>
            <a:rPr lang="en-GB" dirty="0" smtClean="0"/>
            <a:t>Political and Social Environment</a:t>
          </a:r>
          <a:endParaRPr lang="en-GB" dirty="0"/>
        </a:p>
      </dgm:t>
    </dgm:pt>
    <dgm:pt modelId="{5BC09077-1CC3-41F0-BDCD-D1227C441471}" type="parTrans" cxnId="{9D400E7A-9141-452F-89C2-856BD0107D4A}">
      <dgm:prSet/>
      <dgm:spPr/>
      <dgm:t>
        <a:bodyPr/>
        <a:lstStyle/>
        <a:p>
          <a:endParaRPr lang="en-GB"/>
        </a:p>
      </dgm:t>
    </dgm:pt>
    <dgm:pt modelId="{1349D458-1FD5-4FEB-89FB-597905EAD73E}" type="sibTrans" cxnId="{9D400E7A-9141-452F-89C2-856BD0107D4A}">
      <dgm:prSet/>
      <dgm:spPr/>
      <dgm:t>
        <a:bodyPr/>
        <a:lstStyle/>
        <a:p>
          <a:endParaRPr lang="en-GB" dirty="0"/>
        </a:p>
      </dgm:t>
    </dgm:pt>
    <dgm:pt modelId="{F8EDBC26-D3B8-4A8E-BF1C-875178F3861E}">
      <dgm:prSet phldrT="[Text]"/>
      <dgm:spPr/>
      <dgm:t>
        <a:bodyPr/>
        <a:lstStyle/>
        <a:p>
          <a:r>
            <a:rPr lang="en-GB" b="0" dirty="0" smtClean="0"/>
            <a:t>Disengagement Factors</a:t>
          </a:r>
        </a:p>
      </dgm:t>
    </dgm:pt>
    <dgm:pt modelId="{8167DD24-1AF0-4077-B4A5-671975287F64}" type="parTrans" cxnId="{1ADCAD6E-D8A5-4963-B480-B08A04DE2B8B}">
      <dgm:prSet/>
      <dgm:spPr/>
      <dgm:t>
        <a:bodyPr/>
        <a:lstStyle/>
        <a:p>
          <a:endParaRPr lang="en-GB"/>
        </a:p>
      </dgm:t>
    </dgm:pt>
    <dgm:pt modelId="{A0ACD09C-0118-4BBE-A0CF-11937F0B93EA}" type="sibTrans" cxnId="{1ADCAD6E-D8A5-4963-B480-B08A04DE2B8B}">
      <dgm:prSet/>
      <dgm:spPr/>
      <dgm:t>
        <a:bodyPr/>
        <a:lstStyle/>
        <a:p>
          <a:endParaRPr lang="en-GB" dirty="0"/>
        </a:p>
      </dgm:t>
    </dgm:pt>
    <dgm:pt modelId="{C158DB13-6158-47C8-B33E-9CA38B187521}">
      <dgm:prSet phldrT="[Text]"/>
      <dgm:spPr/>
      <dgm:t>
        <a:bodyPr/>
        <a:lstStyle/>
        <a:p>
          <a:r>
            <a:rPr lang="en-GB" dirty="0" smtClean="0"/>
            <a:t>Ideology	</a:t>
          </a:r>
          <a:endParaRPr lang="en-GB" dirty="0"/>
        </a:p>
      </dgm:t>
    </dgm:pt>
    <dgm:pt modelId="{B792A112-BF4E-4929-AD8C-CC44B96D7F15}" type="sibTrans" cxnId="{E1967EEE-6CCE-462D-91FB-6C6F507071CA}">
      <dgm:prSet/>
      <dgm:spPr/>
      <dgm:t>
        <a:bodyPr/>
        <a:lstStyle/>
        <a:p>
          <a:endParaRPr lang="en-GB" dirty="0"/>
        </a:p>
      </dgm:t>
    </dgm:pt>
    <dgm:pt modelId="{25D00A06-E1C8-485B-8D3D-1921D386C24B}" type="parTrans" cxnId="{E1967EEE-6CCE-462D-91FB-6C6F507071CA}">
      <dgm:prSet/>
      <dgm:spPr/>
      <dgm:t>
        <a:bodyPr/>
        <a:lstStyle/>
        <a:p>
          <a:endParaRPr lang="en-GB"/>
        </a:p>
      </dgm:t>
    </dgm:pt>
    <dgm:pt modelId="{B982144D-351F-4321-9CEF-32896FC4585E}">
      <dgm:prSet phldrT="[Text]"/>
      <dgm:spPr/>
      <dgm:t>
        <a:bodyPr/>
        <a:lstStyle/>
        <a:p>
          <a:r>
            <a:rPr lang="en-GB" b="0" dirty="0" smtClean="0"/>
            <a:t>Emotional Factors</a:t>
          </a:r>
        </a:p>
      </dgm:t>
    </dgm:pt>
    <dgm:pt modelId="{C19AB6D0-DC03-4556-AED2-80AFB4205317}" type="parTrans" cxnId="{BEF75A84-73E8-4B5E-B896-555D025ED391}">
      <dgm:prSet/>
      <dgm:spPr/>
      <dgm:t>
        <a:bodyPr/>
        <a:lstStyle/>
        <a:p>
          <a:endParaRPr lang="en-GB"/>
        </a:p>
      </dgm:t>
    </dgm:pt>
    <dgm:pt modelId="{7E6B0155-3098-410C-A849-39C4FCF499CD}" type="sibTrans" cxnId="{BEF75A84-73E8-4B5E-B896-555D025ED391}">
      <dgm:prSet/>
      <dgm:spPr/>
      <dgm:t>
        <a:bodyPr/>
        <a:lstStyle/>
        <a:p>
          <a:endParaRPr lang="en-GB" dirty="0"/>
        </a:p>
      </dgm:t>
    </dgm:pt>
    <dgm:pt modelId="{B3C6DFD1-6F08-4738-BB5E-F74B3127A74B}" type="pres">
      <dgm:prSet presAssocID="{E118B4B7-E47C-4F80-8C4F-952577716DE8}" presName="cycle" presStyleCnt="0">
        <dgm:presLayoutVars>
          <dgm:dir/>
          <dgm:resizeHandles val="exact"/>
        </dgm:presLayoutVars>
      </dgm:prSet>
      <dgm:spPr/>
      <dgm:t>
        <a:bodyPr/>
        <a:lstStyle/>
        <a:p>
          <a:endParaRPr lang="en-GB"/>
        </a:p>
      </dgm:t>
    </dgm:pt>
    <dgm:pt modelId="{E5B79577-3CC9-489D-8F22-7C785DC5596B}" type="pres">
      <dgm:prSet presAssocID="{C158DB13-6158-47C8-B33E-9CA38B187521}" presName="node" presStyleLbl="node1" presStyleIdx="0" presStyleCnt="6">
        <dgm:presLayoutVars>
          <dgm:bulletEnabled val="1"/>
        </dgm:presLayoutVars>
      </dgm:prSet>
      <dgm:spPr/>
      <dgm:t>
        <a:bodyPr/>
        <a:lstStyle/>
        <a:p>
          <a:endParaRPr lang="en-GB"/>
        </a:p>
      </dgm:t>
    </dgm:pt>
    <dgm:pt modelId="{253B125E-2A97-4293-A652-3A41B5C111D7}" type="pres">
      <dgm:prSet presAssocID="{B792A112-BF4E-4929-AD8C-CC44B96D7F15}" presName="sibTrans" presStyleLbl="sibTrans2D1" presStyleIdx="0" presStyleCnt="6"/>
      <dgm:spPr/>
      <dgm:t>
        <a:bodyPr/>
        <a:lstStyle/>
        <a:p>
          <a:endParaRPr lang="en-GB"/>
        </a:p>
      </dgm:t>
    </dgm:pt>
    <dgm:pt modelId="{E1B76DF2-2C80-40A4-802D-954905AB4383}" type="pres">
      <dgm:prSet presAssocID="{B792A112-BF4E-4929-AD8C-CC44B96D7F15}" presName="connectorText" presStyleLbl="sibTrans2D1" presStyleIdx="0" presStyleCnt="6"/>
      <dgm:spPr/>
      <dgm:t>
        <a:bodyPr/>
        <a:lstStyle/>
        <a:p>
          <a:endParaRPr lang="en-GB"/>
        </a:p>
      </dgm:t>
    </dgm:pt>
    <dgm:pt modelId="{370D5D0C-4410-4DF4-96C4-27E3C7B1356C}" type="pres">
      <dgm:prSet presAssocID="{111E8309-6F0D-4B4A-88DC-E51CAA882202}" presName="node" presStyleLbl="node1" presStyleIdx="1" presStyleCnt="6">
        <dgm:presLayoutVars>
          <dgm:bulletEnabled val="1"/>
        </dgm:presLayoutVars>
      </dgm:prSet>
      <dgm:spPr/>
      <dgm:t>
        <a:bodyPr/>
        <a:lstStyle/>
        <a:p>
          <a:endParaRPr lang="en-GB"/>
        </a:p>
      </dgm:t>
    </dgm:pt>
    <dgm:pt modelId="{C691892C-2B10-44BC-918C-947A34EA6561}" type="pres">
      <dgm:prSet presAssocID="{2824A29E-BFDD-473A-9514-5E372B83DFDB}" presName="sibTrans" presStyleLbl="sibTrans2D1" presStyleIdx="1" presStyleCnt="6"/>
      <dgm:spPr/>
      <dgm:t>
        <a:bodyPr/>
        <a:lstStyle/>
        <a:p>
          <a:endParaRPr lang="en-GB"/>
        </a:p>
      </dgm:t>
    </dgm:pt>
    <dgm:pt modelId="{227000EB-9594-4AA9-93C4-89C2D55DA04C}" type="pres">
      <dgm:prSet presAssocID="{2824A29E-BFDD-473A-9514-5E372B83DFDB}" presName="connectorText" presStyleLbl="sibTrans2D1" presStyleIdx="1" presStyleCnt="6"/>
      <dgm:spPr/>
      <dgm:t>
        <a:bodyPr/>
        <a:lstStyle/>
        <a:p>
          <a:endParaRPr lang="en-GB"/>
        </a:p>
      </dgm:t>
    </dgm:pt>
    <dgm:pt modelId="{4C3CB6D4-AD80-4BB3-95A2-789F5728AD9F}" type="pres">
      <dgm:prSet presAssocID="{4BB7D542-37A7-4481-A15A-F53AB9653948}" presName="node" presStyleLbl="node1" presStyleIdx="2" presStyleCnt="6">
        <dgm:presLayoutVars>
          <dgm:bulletEnabled val="1"/>
        </dgm:presLayoutVars>
      </dgm:prSet>
      <dgm:spPr/>
      <dgm:t>
        <a:bodyPr/>
        <a:lstStyle/>
        <a:p>
          <a:endParaRPr lang="en-GB"/>
        </a:p>
      </dgm:t>
    </dgm:pt>
    <dgm:pt modelId="{5FDC9854-4DE4-4B18-817C-485F9814AB58}" type="pres">
      <dgm:prSet presAssocID="{545A4772-E56A-4E59-BBD7-1045BAA69C19}" presName="sibTrans" presStyleLbl="sibTrans2D1" presStyleIdx="2" presStyleCnt="6"/>
      <dgm:spPr/>
      <dgm:t>
        <a:bodyPr/>
        <a:lstStyle/>
        <a:p>
          <a:endParaRPr lang="en-GB"/>
        </a:p>
      </dgm:t>
    </dgm:pt>
    <dgm:pt modelId="{B93702AD-203A-4342-9E07-5FDEC46B3208}" type="pres">
      <dgm:prSet presAssocID="{545A4772-E56A-4E59-BBD7-1045BAA69C19}" presName="connectorText" presStyleLbl="sibTrans2D1" presStyleIdx="2" presStyleCnt="6"/>
      <dgm:spPr/>
      <dgm:t>
        <a:bodyPr/>
        <a:lstStyle/>
        <a:p>
          <a:endParaRPr lang="en-GB"/>
        </a:p>
      </dgm:t>
    </dgm:pt>
    <dgm:pt modelId="{F632221E-3E61-456C-A394-1856E80CA6C4}" type="pres">
      <dgm:prSet presAssocID="{D239375A-3D95-47AC-97BB-85B89983F458}" presName="node" presStyleLbl="node1" presStyleIdx="3" presStyleCnt="6">
        <dgm:presLayoutVars>
          <dgm:bulletEnabled val="1"/>
        </dgm:presLayoutVars>
      </dgm:prSet>
      <dgm:spPr/>
      <dgm:t>
        <a:bodyPr/>
        <a:lstStyle/>
        <a:p>
          <a:endParaRPr lang="en-GB"/>
        </a:p>
      </dgm:t>
    </dgm:pt>
    <dgm:pt modelId="{DF91DF81-726A-494A-B041-1D63B59DB433}" type="pres">
      <dgm:prSet presAssocID="{1349D458-1FD5-4FEB-89FB-597905EAD73E}" presName="sibTrans" presStyleLbl="sibTrans2D1" presStyleIdx="3" presStyleCnt="6"/>
      <dgm:spPr/>
      <dgm:t>
        <a:bodyPr/>
        <a:lstStyle/>
        <a:p>
          <a:endParaRPr lang="en-GB"/>
        </a:p>
      </dgm:t>
    </dgm:pt>
    <dgm:pt modelId="{0DFAA02E-CF26-4B19-9DF1-A3720D50B7A1}" type="pres">
      <dgm:prSet presAssocID="{1349D458-1FD5-4FEB-89FB-597905EAD73E}" presName="connectorText" presStyleLbl="sibTrans2D1" presStyleIdx="3" presStyleCnt="6"/>
      <dgm:spPr/>
      <dgm:t>
        <a:bodyPr/>
        <a:lstStyle/>
        <a:p>
          <a:endParaRPr lang="en-GB"/>
        </a:p>
      </dgm:t>
    </dgm:pt>
    <dgm:pt modelId="{AF9BE987-2681-4C7B-AE6B-E7D1F6D76F49}" type="pres">
      <dgm:prSet presAssocID="{F8EDBC26-D3B8-4A8E-BF1C-875178F3861E}" presName="node" presStyleLbl="node1" presStyleIdx="4" presStyleCnt="6">
        <dgm:presLayoutVars>
          <dgm:bulletEnabled val="1"/>
        </dgm:presLayoutVars>
      </dgm:prSet>
      <dgm:spPr/>
      <dgm:t>
        <a:bodyPr/>
        <a:lstStyle/>
        <a:p>
          <a:endParaRPr lang="en-GB"/>
        </a:p>
      </dgm:t>
    </dgm:pt>
    <dgm:pt modelId="{D90F2CB7-B18D-4579-A89F-CA6331935A56}" type="pres">
      <dgm:prSet presAssocID="{A0ACD09C-0118-4BBE-A0CF-11937F0B93EA}" presName="sibTrans" presStyleLbl="sibTrans2D1" presStyleIdx="4" presStyleCnt="6"/>
      <dgm:spPr/>
      <dgm:t>
        <a:bodyPr/>
        <a:lstStyle/>
        <a:p>
          <a:endParaRPr lang="en-GB"/>
        </a:p>
      </dgm:t>
    </dgm:pt>
    <dgm:pt modelId="{72AFCDD6-F8D6-467F-A500-53D1C184E1C0}" type="pres">
      <dgm:prSet presAssocID="{A0ACD09C-0118-4BBE-A0CF-11937F0B93EA}" presName="connectorText" presStyleLbl="sibTrans2D1" presStyleIdx="4" presStyleCnt="6"/>
      <dgm:spPr/>
      <dgm:t>
        <a:bodyPr/>
        <a:lstStyle/>
        <a:p>
          <a:endParaRPr lang="en-GB"/>
        </a:p>
      </dgm:t>
    </dgm:pt>
    <dgm:pt modelId="{D1997243-83BE-40C6-BFC2-7CF72BE560DA}" type="pres">
      <dgm:prSet presAssocID="{B982144D-351F-4321-9CEF-32896FC4585E}" presName="node" presStyleLbl="node1" presStyleIdx="5" presStyleCnt="6">
        <dgm:presLayoutVars>
          <dgm:bulletEnabled val="1"/>
        </dgm:presLayoutVars>
      </dgm:prSet>
      <dgm:spPr/>
      <dgm:t>
        <a:bodyPr/>
        <a:lstStyle/>
        <a:p>
          <a:endParaRPr lang="en-GB"/>
        </a:p>
      </dgm:t>
    </dgm:pt>
    <dgm:pt modelId="{096E3CD2-49FF-4204-BF2B-8B32CC5C9782}" type="pres">
      <dgm:prSet presAssocID="{7E6B0155-3098-410C-A849-39C4FCF499CD}" presName="sibTrans" presStyleLbl="sibTrans2D1" presStyleIdx="5" presStyleCnt="6"/>
      <dgm:spPr/>
      <dgm:t>
        <a:bodyPr/>
        <a:lstStyle/>
        <a:p>
          <a:endParaRPr lang="en-GB"/>
        </a:p>
      </dgm:t>
    </dgm:pt>
    <dgm:pt modelId="{CB56C130-192C-4FE9-94F7-981D3D879245}" type="pres">
      <dgm:prSet presAssocID="{7E6B0155-3098-410C-A849-39C4FCF499CD}" presName="connectorText" presStyleLbl="sibTrans2D1" presStyleIdx="5" presStyleCnt="6"/>
      <dgm:spPr/>
      <dgm:t>
        <a:bodyPr/>
        <a:lstStyle/>
        <a:p>
          <a:endParaRPr lang="en-GB"/>
        </a:p>
      </dgm:t>
    </dgm:pt>
  </dgm:ptLst>
  <dgm:cxnLst>
    <dgm:cxn modelId="{58BA673E-46C4-4716-B92C-6285D5BA2D4A}" type="presOf" srcId="{B792A112-BF4E-4929-AD8C-CC44B96D7F15}" destId="{E1B76DF2-2C80-40A4-802D-954905AB4383}" srcOrd="1" destOrd="0" presId="urn:microsoft.com/office/officeart/2005/8/layout/cycle2"/>
    <dgm:cxn modelId="{BEF75A84-73E8-4B5E-B896-555D025ED391}" srcId="{E118B4B7-E47C-4F80-8C4F-952577716DE8}" destId="{B982144D-351F-4321-9CEF-32896FC4585E}" srcOrd="5" destOrd="0" parTransId="{C19AB6D0-DC03-4556-AED2-80AFB4205317}" sibTransId="{7E6B0155-3098-410C-A849-39C4FCF499CD}"/>
    <dgm:cxn modelId="{0FA3B0EA-1070-4352-AA9F-0A302BEA1C5A}" type="presOf" srcId="{7E6B0155-3098-410C-A849-39C4FCF499CD}" destId="{CB56C130-192C-4FE9-94F7-981D3D879245}" srcOrd="1" destOrd="0" presId="urn:microsoft.com/office/officeart/2005/8/layout/cycle2"/>
    <dgm:cxn modelId="{1B1C796D-F3B5-4A94-A316-CB7288A6A04D}" type="presOf" srcId="{F8EDBC26-D3B8-4A8E-BF1C-875178F3861E}" destId="{AF9BE987-2681-4C7B-AE6B-E7D1F6D76F49}" srcOrd="0" destOrd="0" presId="urn:microsoft.com/office/officeart/2005/8/layout/cycle2"/>
    <dgm:cxn modelId="{D64AB407-E1EA-4035-AD3A-910278ED63D2}" type="presOf" srcId="{A0ACD09C-0118-4BBE-A0CF-11937F0B93EA}" destId="{72AFCDD6-F8D6-467F-A500-53D1C184E1C0}" srcOrd="1" destOrd="0" presId="urn:microsoft.com/office/officeart/2005/8/layout/cycle2"/>
    <dgm:cxn modelId="{7D79B43D-EBDB-445C-A157-D6A210A6ABC4}" type="presOf" srcId="{7E6B0155-3098-410C-A849-39C4FCF499CD}" destId="{096E3CD2-49FF-4204-BF2B-8B32CC5C9782}" srcOrd="0" destOrd="0" presId="urn:microsoft.com/office/officeart/2005/8/layout/cycle2"/>
    <dgm:cxn modelId="{9D400E7A-9141-452F-89C2-856BD0107D4A}" srcId="{E118B4B7-E47C-4F80-8C4F-952577716DE8}" destId="{D239375A-3D95-47AC-97BB-85B89983F458}" srcOrd="3" destOrd="0" parTransId="{5BC09077-1CC3-41F0-BDCD-D1227C441471}" sibTransId="{1349D458-1FD5-4FEB-89FB-597905EAD73E}"/>
    <dgm:cxn modelId="{CD375D93-F46E-4709-89C2-8DB6CA47FF4B}" type="presOf" srcId="{B982144D-351F-4321-9CEF-32896FC4585E}" destId="{D1997243-83BE-40C6-BFC2-7CF72BE560DA}" srcOrd="0" destOrd="0" presId="urn:microsoft.com/office/officeart/2005/8/layout/cycle2"/>
    <dgm:cxn modelId="{A74083CB-2F4B-4C03-821C-CDF469D9C1AB}" type="presOf" srcId="{2824A29E-BFDD-473A-9514-5E372B83DFDB}" destId="{C691892C-2B10-44BC-918C-947A34EA6561}" srcOrd="0" destOrd="0" presId="urn:microsoft.com/office/officeart/2005/8/layout/cycle2"/>
    <dgm:cxn modelId="{C2787617-BB53-454D-AD52-8C9A376C89FD}" type="presOf" srcId="{E118B4B7-E47C-4F80-8C4F-952577716DE8}" destId="{B3C6DFD1-6F08-4738-BB5E-F74B3127A74B}" srcOrd="0" destOrd="0" presId="urn:microsoft.com/office/officeart/2005/8/layout/cycle2"/>
    <dgm:cxn modelId="{06E0AF92-C1EC-48F5-81A5-8827A5785A7C}" type="presOf" srcId="{C158DB13-6158-47C8-B33E-9CA38B187521}" destId="{E5B79577-3CC9-489D-8F22-7C785DC5596B}" srcOrd="0" destOrd="0" presId="urn:microsoft.com/office/officeart/2005/8/layout/cycle2"/>
    <dgm:cxn modelId="{FE7549C6-261B-4213-BFF3-7552ECDF22A0}" srcId="{E118B4B7-E47C-4F80-8C4F-952577716DE8}" destId="{4BB7D542-37A7-4481-A15A-F53AB9653948}" srcOrd="2" destOrd="0" parTransId="{C24DF8D2-FB73-4A0F-B796-2F7EDD80439F}" sibTransId="{545A4772-E56A-4E59-BBD7-1045BAA69C19}"/>
    <dgm:cxn modelId="{1C387562-FD20-4F1B-907D-B6D43BE62997}" type="presOf" srcId="{D239375A-3D95-47AC-97BB-85B89983F458}" destId="{F632221E-3E61-456C-A394-1856E80CA6C4}" srcOrd="0" destOrd="0" presId="urn:microsoft.com/office/officeart/2005/8/layout/cycle2"/>
    <dgm:cxn modelId="{68F4B301-EACA-42DF-917D-1FC214FCAF3E}" type="presOf" srcId="{545A4772-E56A-4E59-BBD7-1045BAA69C19}" destId="{B93702AD-203A-4342-9E07-5FDEC46B3208}" srcOrd="1" destOrd="0" presId="urn:microsoft.com/office/officeart/2005/8/layout/cycle2"/>
    <dgm:cxn modelId="{100D3E26-946E-4C1D-9992-98ACF977D8C2}" type="presOf" srcId="{111E8309-6F0D-4B4A-88DC-E51CAA882202}" destId="{370D5D0C-4410-4DF4-96C4-27E3C7B1356C}" srcOrd="0" destOrd="0" presId="urn:microsoft.com/office/officeart/2005/8/layout/cycle2"/>
    <dgm:cxn modelId="{358A4F35-3A7B-42C7-AEE1-6A0A0C9E1620}" type="presOf" srcId="{A0ACD09C-0118-4BBE-A0CF-11937F0B93EA}" destId="{D90F2CB7-B18D-4579-A89F-CA6331935A56}" srcOrd="0" destOrd="0" presId="urn:microsoft.com/office/officeart/2005/8/layout/cycle2"/>
    <dgm:cxn modelId="{4DEA1B2A-22E3-4C0C-BD86-5B29737CC7EC}" type="presOf" srcId="{1349D458-1FD5-4FEB-89FB-597905EAD73E}" destId="{0DFAA02E-CF26-4B19-9DF1-A3720D50B7A1}" srcOrd="1" destOrd="0" presId="urn:microsoft.com/office/officeart/2005/8/layout/cycle2"/>
    <dgm:cxn modelId="{88E35F26-3D39-406F-A1A1-F779A3B13EE0}" type="presOf" srcId="{2824A29E-BFDD-473A-9514-5E372B83DFDB}" destId="{227000EB-9594-4AA9-93C4-89C2D55DA04C}" srcOrd="1" destOrd="0" presId="urn:microsoft.com/office/officeart/2005/8/layout/cycle2"/>
    <dgm:cxn modelId="{EF649D11-3F69-4526-97B7-EBD9D817D291}" type="presOf" srcId="{545A4772-E56A-4E59-BBD7-1045BAA69C19}" destId="{5FDC9854-4DE4-4B18-817C-485F9814AB58}" srcOrd="0" destOrd="0" presId="urn:microsoft.com/office/officeart/2005/8/layout/cycle2"/>
    <dgm:cxn modelId="{E1967EEE-6CCE-462D-91FB-6C6F507071CA}" srcId="{E118B4B7-E47C-4F80-8C4F-952577716DE8}" destId="{C158DB13-6158-47C8-B33E-9CA38B187521}" srcOrd="0" destOrd="0" parTransId="{25D00A06-E1C8-485B-8D3D-1921D386C24B}" sibTransId="{B792A112-BF4E-4929-AD8C-CC44B96D7F15}"/>
    <dgm:cxn modelId="{FDEA90D8-3146-4D96-8586-086CD5374EF4}" srcId="{E118B4B7-E47C-4F80-8C4F-952577716DE8}" destId="{111E8309-6F0D-4B4A-88DC-E51CAA882202}" srcOrd="1" destOrd="0" parTransId="{9B194545-E739-4E6D-B1DC-1D76854BF2A0}" sibTransId="{2824A29E-BFDD-473A-9514-5E372B83DFDB}"/>
    <dgm:cxn modelId="{056BC1A5-5AB2-43F1-A0DF-0870C9F684ED}" type="presOf" srcId="{4BB7D542-37A7-4481-A15A-F53AB9653948}" destId="{4C3CB6D4-AD80-4BB3-95A2-789F5728AD9F}" srcOrd="0" destOrd="0" presId="urn:microsoft.com/office/officeart/2005/8/layout/cycle2"/>
    <dgm:cxn modelId="{2FEEF6F1-C7EE-456B-B6E6-355A26AA1288}" type="presOf" srcId="{B792A112-BF4E-4929-AD8C-CC44B96D7F15}" destId="{253B125E-2A97-4293-A652-3A41B5C111D7}" srcOrd="0" destOrd="0" presId="urn:microsoft.com/office/officeart/2005/8/layout/cycle2"/>
    <dgm:cxn modelId="{1ADCAD6E-D8A5-4963-B480-B08A04DE2B8B}" srcId="{E118B4B7-E47C-4F80-8C4F-952577716DE8}" destId="{F8EDBC26-D3B8-4A8E-BF1C-875178F3861E}" srcOrd="4" destOrd="0" parTransId="{8167DD24-1AF0-4077-B4A5-671975287F64}" sibTransId="{A0ACD09C-0118-4BBE-A0CF-11937F0B93EA}"/>
    <dgm:cxn modelId="{389832B3-D6BA-485C-BDBE-CA9896EEEB60}" type="presOf" srcId="{1349D458-1FD5-4FEB-89FB-597905EAD73E}" destId="{DF91DF81-726A-494A-B041-1D63B59DB433}" srcOrd="0" destOrd="0" presId="urn:microsoft.com/office/officeart/2005/8/layout/cycle2"/>
    <dgm:cxn modelId="{5140C42E-D8C1-4F2F-A683-F84AE95F99EC}" type="presParOf" srcId="{B3C6DFD1-6F08-4738-BB5E-F74B3127A74B}" destId="{E5B79577-3CC9-489D-8F22-7C785DC5596B}" srcOrd="0" destOrd="0" presId="urn:microsoft.com/office/officeart/2005/8/layout/cycle2"/>
    <dgm:cxn modelId="{C82FE175-F3C6-41F7-B3A0-9CC5D0B7E5DD}" type="presParOf" srcId="{B3C6DFD1-6F08-4738-BB5E-F74B3127A74B}" destId="{253B125E-2A97-4293-A652-3A41B5C111D7}" srcOrd="1" destOrd="0" presId="urn:microsoft.com/office/officeart/2005/8/layout/cycle2"/>
    <dgm:cxn modelId="{4F075839-99D2-47FD-ADEE-C2266EA0FE23}" type="presParOf" srcId="{253B125E-2A97-4293-A652-3A41B5C111D7}" destId="{E1B76DF2-2C80-40A4-802D-954905AB4383}" srcOrd="0" destOrd="0" presId="urn:microsoft.com/office/officeart/2005/8/layout/cycle2"/>
    <dgm:cxn modelId="{04F79060-7406-4ADD-8767-BF53E4BF28CC}" type="presParOf" srcId="{B3C6DFD1-6F08-4738-BB5E-F74B3127A74B}" destId="{370D5D0C-4410-4DF4-96C4-27E3C7B1356C}" srcOrd="2" destOrd="0" presId="urn:microsoft.com/office/officeart/2005/8/layout/cycle2"/>
    <dgm:cxn modelId="{E7C5840B-F90A-4B97-BE8F-E49476D7A79D}" type="presParOf" srcId="{B3C6DFD1-6F08-4738-BB5E-F74B3127A74B}" destId="{C691892C-2B10-44BC-918C-947A34EA6561}" srcOrd="3" destOrd="0" presId="urn:microsoft.com/office/officeart/2005/8/layout/cycle2"/>
    <dgm:cxn modelId="{8C877A0A-8021-4556-8C86-BCBB22E7A26A}" type="presParOf" srcId="{C691892C-2B10-44BC-918C-947A34EA6561}" destId="{227000EB-9594-4AA9-93C4-89C2D55DA04C}" srcOrd="0" destOrd="0" presId="urn:microsoft.com/office/officeart/2005/8/layout/cycle2"/>
    <dgm:cxn modelId="{6C8FA020-4207-42AB-B2C0-C8A53C3A462D}" type="presParOf" srcId="{B3C6DFD1-6F08-4738-BB5E-F74B3127A74B}" destId="{4C3CB6D4-AD80-4BB3-95A2-789F5728AD9F}" srcOrd="4" destOrd="0" presId="urn:microsoft.com/office/officeart/2005/8/layout/cycle2"/>
    <dgm:cxn modelId="{DFD6DD35-0F9B-4517-AA50-B3639048F1A8}" type="presParOf" srcId="{B3C6DFD1-6F08-4738-BB5E-F74B3127A74B}" destId="{5FDC9854-4DE4-4B18-817C-485F9814AB58}" srcOrd="5" destOrd="0" presId="urn:microsoft.com/office/officeart/2005/8/layout/cycle2"/>
    <dgm:cxn modelId="{EDEA2D7D-283A-44E2-8519-C6B526C4C86E}" type="presParOf" srcId="{5FDC9854-4DE4-4B18-817C-485F9814AB58}" destId="{B93702AD-203A-4342-9E07-5FDEC46B3208}" srcOrd="0" destOrd="0" presId="urn:microsoft.com/office/officeart/2005/8/layout/cycle2"/>
    <dgm:cxn modelId="{82AF529D-FB21-4BF0-8A40-4CB10224B39A}" type="presParOf" srcId="{B3C6DFD1-6F08-4738-BB5E-F74B3127A74B}" destId="{F632221E-3E61-456C-A394-1856E80CA6C4}" srcOrd="6" destOrd="0" presId="urn:microsoft.com/office/officeart/2005/8/layout/cycle2"/>
    <dgm:cxn modelId="{2CE5BF81-65B3-491F-8AA9-05A2CAF9CB8F}" type="presParOf" srcId="{B3C6DFD1-6F08-4738-BB5E-F74B3127A74B}" destId="{DF91DF81-726A-494A-B041-1D63B59DB433}" srcOrd="7" destOrd="0" presId="urn:microsoft.com/office/officeart/2005/8/layout/cycle2"/>
    <dgm:cxn modelId="{88F5160E-F4AE-4AC4-B6FE-98D7D529C39C}" type="presParOf" srcId="{DF91DF81-726A-494A-B041-1D63B59DB433}" destId="{0DFAA02E-CF26-4B19-9DF1-A3720D50B7A1}" srcOrd="0" destOrd="0" presId="urn:microsoft.com/office/officeart/2005/8/layout/cycle2"/>
    <dgm:cxn modelId="{B45B1057-6BB8-4A06-B3A9-76390C2E84B0}" type="presParOf" srcId="{B3C6DFD1-6F08-4738-BB5E-F74B3127A74B}" destId="{AF9BE987-2681-4C7B-AE6B-E7D1F6D76F49}" srcOrd="8" destOrd="0" presId="urn:microsoft.com/office/officeart/2005/8/layout/cycle2"/>
    <dgm:cxn modelId="{FAAA0920-7395-44EE-A3C8-B150C7D5DAE3}" type="presParOf" srcId="{B3C6DFD1-6F08-4738-BB5E-F74B3127A74B}" destId="{D90F2CB7-B18D-4579-A89F-CA6331935A56}" srcOrd="9" destOrd="0" presId="urn:microsoft.com/office/officeart/2005/8/layout/cycle2"/>
    <dgm:cxn modelId="{F9F6F90D-EE81-4A15-9893-3238F3AB3547}" type="presParOf" srcId="{D90F2CB7-B18D-4579-A89F-CA6331935A56}" destId="{72AFCDD6-F8D6-467F-A500-53D1C184E1C0}" srcOrd="0" destOrd="0" presId="urn:microsoft.com/office/officeart/2005/8/layout/cycle2"/>
    <dgm:cxn modelId="{7824E64E-814E-40B0-B608-DF33BDEDC14C}" type="presParOf" srcId="{B3C6DFD1-6F08-4738-BB5E-F74B3127A74B}" destId="{D1997243-83BE-40C6-BFC2-7CF72BE560DA}" srcOrd="10" destOrd="0" presId="urn:microsoft.com/office/officeart/2005/8/layout/cycle2"/>
    <dgm:cxn modelId="{EC8B74B5-ADE8-4CD7-8673-D9E6A6838F72}" type="presParOf" srcId="{B3C6DFD1-6F08-4738-BB5E-F74B3127A74B}" destId="{096E3CD2-49FF-4204-BF2B-8B32CC5C9782}" srcOrd="11" destOrd="0" presId="urn:microsoft.com/office/officeart/2005/8/layout/cycle2"/>
    <dgm:cxn modelId="{6836CE99-6FED-4DCF-83C2-07333EE2B767}" type="presParOf" srcId="{096E3CD2-49FF-4204-BF2B-8B32CC5C9782}" destId="{CB56C130-192C-4FE9-94F7-981D3D87924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F8E678-1611-4ED6-BDE0-AFFE1DC1C5B8}"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en-GB"/>
        </a:p>
      </dgm:t>
    </dgm:pt>
    <dgm:pt modelId="{FE6D50D0-432C-4A2C-B0BB-07CB0884F310}">
      <dgm:prSet phldrT="[Text]"/>
      <dgm:spPr/>
      <dgm:t>
        <a:bodyPr/>
        <a:lstStyle/>
        <a:p>
          <a:r>
            <a:rPr lang="en-GB" dirty="0" smtClean="0"/>
            <a:t>Extremism Risk Guidance 22 + (ERG22+) (Rehabilitation Services Group, 2011)</a:t>
          </a:r>
          <a:endParaRPr lang="en-GB" dirty="0"/>
        </a:p>
      </dgm:t>
    </dgm:pt>
    <dgm:pt modelId="{7C61EDB8-A7D3-42C8-AEE0-240898463FFD}" type="parTrans" cxnId="{5D2ABDF7-D505-4220-BFDF-52622AD34C25}">
      <dgm:prSet/>
      <dgm:spPr/>
      <dgm:t>
        <a:bodyPr/>
        <a:lstStyle/>
        <a:p>
          <a:endParaRPr lang="en-GB"/>
        </a:p>
      </dgm:t>
    </dgm:pt>
    <dgm:pt modelId="{20855FCA-75B4-4E9E-BD8E-8F04659537EA}" type="sibTrans" cxnId="{5D2ABDF7-D505-4220-BFDF-52622AD34C25}">
      <dgm:prSet/>
      <dgm:spPr/>
      <dgm:t>
        <a:bodyPr/>
        <a:lstStyle/>
        <a:p>
          <a:endParaRPr lang="en-GB"/>
        </a:p>
      </dgm:t>
    </dgm:pt>
    <dgm:pt modelId="{DC5B3D92-F160-47E4-90FA-9AB0EEF3AB40}">
      <dgm:prSet phldrT="[Text]"/>
      <dgm:spPr/>
      <dgm:t>
        <a:bodyPr/>
        <a:lstStyle/>
        <a:p>
          <a:r>
            <a:rPr lang="en-GB" dirty="0" smtClean="0"/>
            <a:t>Violent Extremist Risk Assessment (VERA-2) (Pressman &amp; Flockton, 2010, 2012a)</a:t>
          </a:r>
          <a:endParaRPr lang="en-GB" dirty="0"/>
        </a:p>
      </dgm:t>
    </dgm:pt>
    <dgm:pt modelId="{9053891F-8581-4BA4-A5DB-92B68E3F35A4}" type="parTrans" cxnId="{0180BF75-BA01-4FC0-9546-7209F8591479}">
      <dgm:prSet/>
      <dgm:spPr/>
      <dgm:t>
        <a:bodyPr/>
        <a:lstStyle/>
        <a:p>
          <a:endParaRPr lang="en-GB"/>
        </a:p>
      </dgm:t>
    </dgm:pt>
    <dgm:pt modelId="{AAE2BFFA-5680-476A-A624-22FDC31637D8}" type="sibTrans" cxnId="{0180BF75-BA01-4FC0-9546-7209F8591479}">
      <dgm:prSet/>
      <dgm:spPr/>
      <dgm:t>
        <a:bodyPr/>
        <a:lstStyle/>
        <a:p>
          <a:endParaRPr lang="en-GB"/>
        </a:p>
      </dgm:t>
    </dgm:pt>
    <dgm:pt modelId="{E5EF46AE-5F3A-46A3-9C28-0FDA17BF82D7}" type="pres">
      <dgm:prSet presAssocID="{49F8E678-1611-4ED6-BDE0-AFFE1DC1C5B8}" presName="diagram" presStyleCnt="0">
        <dgm:presLayoutVars>
          <dgm:dir/>
          <dgm:resizeHandles val="exact"/>
        </dgm:presLayoutVars>
      </dgm:prSet>
      <dgm:spPr/>
      <dgm:t>
        <a:bodyPr/>
        <a:lstStyle/>
        <a:p>
          <a:endParaRPr lang="en-GB"/>
        </a:p>
      </dgm:t>
    </dgm:pt>
    <dgm:pt modelId="{8CAA1374-611F-4A65-A032-93581A99EADE}" type="pres">
      <dgm:prSet presAssocID="{FE6D50D0-432C-4A2C-B0BB-07CB0884F310}" presName="node" presStyleLbl="node1" presStyleIdx="0" presStyleCnt="2">
        <dgm:presLayoutVars>
          <dgm:bulletEnabled val="1"/>
        </dgm:presLayoutVars>
      </dgm:prSet>
      <dgm:spPr/>
      <dgm:t>
        <a:bodyPr/>
        <a:lstStyle/>
        <a:p>
          <a:endParaRPr lang="en-GB"/>
        </a:p>
      </dgm:t>
    </dgm:pt>
    <dgm:pt modelId="{4D172AFC-5103-4022-BA21-14B00699F0E0}" type="pres">
      <dgm:prSet presAssocID="{20855FCA-75B4-4E9E-BD8E-8F04659537EA}" presName="sibTrans" presStyleCnt="0"/>
      <dgm:spPr/>
    </dgm:pt>
    <dgm:pt modelId="{D948444A-A27F-420B-8DB3-9A0A3290D5BD}" type="pres">
      <dgm:prSet presAssocID="{DC5B3D92-F160-47E4-90FA-9AB0EEF3AB40}" presName="node" presStyleLbl="node1" presStyleIdx="1" presStyleCnt="2">
        <dgm:presLayoutVars>
          <dgm:bulletEnabled val="1"/>
        </dgm:presLayoutVars>
      </dgm:prSet>
      <dgm:spPr/>
      <dgm:t>
        <a:bodyPr/>
        <a:lstStyle/>
        <a:p>
          <a:endParaRPr lang="en-GB"/>
        </a:p>
      </dgm:t>
    </dgm:pt>
  </dgm:ptLst>
  <dgm:cxnLst>
    <dgm:cxn modelId="{FE60D3D9-DC30-4D39-AF25-5AE4A20BA1F7}" type="presOf" srcId="{FE6D50D0-432C-4A2C-B0BB-07CB0884F310}" destId="{8CAA1374-611F-4A65-A032-93581A99EADE}" srcOrd="0" destOrd="0" presId="urn:microsoft.com/office/officeart/2005/8/layout/default"/>
    <dgm:cxn modelId="{75F51B42-095C-4118-A0DC-A1E25C679FB3}" type="presOf" srcId="{DC5B3D92-F160-47E4-90FA-9AB0EEF3AB40}" destId="{D948444A-A27F-420B-8DB3-9A0A3290D5BD}" srcOrd="0" destOrd="0" presId="urn:microsoft.com/office/officeart/2005/8/layout/default"/>
    <dgm:cxn modelId="{0180BF75-BA01-4FC0-9546-7209F8591479}" srcId="{49F8E678-1611-4ED6-BDE0-AFFE1DC1C5B8}" destId="{DC5B3D92-F160-47E4-90FA-9AB0EEF3AB40}" srcOrd="1" destOrd="0" parTransId="{9053891F-8581-4BA4-A5DB-92B68E3F35A4}" sibTransId="{AAE2BFFA-5680-476A-A624-22FDC31637D8}"/>
    <dgm:cxn modelId="{5D2ABDF7-D505-4220-BFDF-52622AD34C25}" srcId="{49F8E678-1611-4ED6-BDE0-AFFE1DC1C5B8}" destId="{FE6D50D0-432C-4A2C-B0BB-07CB0884F310}" srcOrd="0" destOrd="0" parTransId="{7C61EDB8-A7D3-42C8-AEE0-240898463FFD}" sibTransId="{20855FCA-75B4-4E9E-BD8E-8F04659537EA}"/>
    <dgm:cxn modelId="{86482393-D7C0-46B9-9912-F96B439C16C7}" type="presOf" srcId="{49F8E678-1611-4ED6-BDE0-AFFE1DC1C5B8}" destId="{E5EF46AE-5F3A-46A3-9C28-0FDA17BF82D7}" srcOrd="0" destOrd="0" presId="urn:microsoft.com/office/officeart/2005/8/layout/default"/>
    <dgm:cxn modelId="{D3906E6D-AC7A-4192-9E43-0E03BF246755}" type="presParOf" srcId="{E5EF46AE-5F3A-46A3-9C28-0FDA17BF82D7}" destId="{8CAA1374-611F-4A65-A032-93581A99EADE}" srcOrd="0" destOrd="0" presId="urn:microsoft.com/office/officeart/2005/8/layout/default"/>
    <dgm:cxn modelId="{C45C4099-1EC0-4ED4-8789-2B3BB150C3E3}" type="presParOf" srcId="{E5EF46AE-5F3A-46A3-9C28-0FDA17BF82D7}" destId="{4D172AFC-5103-4022-BA21-14B00699F0E0}" srcOrd="1" destOrd="0" presId="urn:microsoft.com/office/officeart/2005/8/layout/default"/>
    <dgm:cxn modelId="{1FE6F52F-880B-4713-A835-699A56B085CF}" type="presParOf" srcId="{E5EF46AE-5F3A-46A3-9C28-0FDA17BF82D7}" destId="{D948444A-A27F-420B-8DB3-9A0A3290D5BD}"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118B4B7-E47C-4F80-8C4F-952577716DE8}" type="doc">
      <dgm:prSet loTypeId="urn:microsoft.com/office/officeart/2005/8/layout/cycle2" loCatId="cycle" qsTypeId="urn:microsoft.com/office/officeart/2005/8/quickstyle/3d2" qsCatId="3D" csTypeId="urn:microsoft.com/office/officeart/2005/8/colors/colorful5" csCatId="colorful" phldr="1"/>
      <dgm:spPr/>
      <dgm:t>
        <a:bodyPr/>
        <a:lstStyle/>
        <a:p>
          <a:endParaRPr lang="en-GB"/>
        </a:p>
      </dgm:t>
    </dgm:pt>
    <dgm:pt modelId="{111E8309-6F0D-4B4A-88DC-E51CAA882202}">
      <dgm:prSet phldrT="[Text]"/>
      <dgm:spPr/>
      <dgm:t>
        <a:bodyPr/>
        <a:lstStyle/>
        <a:p>
          <a:r>
            <a:rPr lang="en-GB" dirty="0" smtClean="0"/>
            <a:t>Capability </a:t>
          </a:r>
          <a:endParaRPr lang="en-GB" dirty="0"/>
        </a:p>
      </dgm:t>
    </dgm:pt>
    <dgm:pt modelId="{9B194545-E739-4E6D-B1DC-1D76854BF2A0}" type="parTrans" cxnId="{FDEA90D8-3146-4D96-8586-086CD5374EF4}">
      <dgm:prSet/>
      <dgm:spPr/>
      <dgm:t>
        <a:bodyPr/>
        <a:lstStyle/>
        <a:p>
          <a:endParaRPr lang="en-GB"/>
        </a:p>
      </dgm:t>
    </dgm:pt>
    <dgm:pt modelId="{2824A29E-BFDD-473A-9514-5E372B83DFDB}" type="sibTrans" cxnId="{FDEA90D8-3146-4D96-8586-086CD5374EF4}">
      <dgm:prSet/>
      <dgm:spPr/>
      <dgm:t>
        <a:bodyPr/>
        <a:lstStyle/>
        <a:p>
          <a:endParaRPr lang="en-GB" dirty="0"/>
        </a:p>
      </dgm:t>
    </dgm:pt>
    <dgm:pt modelId="{4BB7D542-37A7-4481-A15A-F53AB9653948}">
      <dgm:prSet phldrT="[Text]"/>
      <dgm:spPr/>
      <dgm:t>
        <a:bodyPr/>
        <a:lstStyle/>
        <a:p>
          <a:r>
            <a:rPr lang="en-GB" dirty="0" smtClean="0"/>
            <a:t>Affiliations</a:t>
          </a:r>
          <a:endParaRPr lang="en-GB" dirty="0"/>
        </a:p>
      </dgm:t>
    </dgm:pt>
    <dgm:pt modelId="{C24DF8D2-FB73-4A0F-B796-2F7EDD80439F}" type="parTrans" cxnId="{FE7549C6-261B-4213-BFF3-7552ECDF22A0}">
      <dgm:prSet/>
      <dgm:spPr/>
      <dgm:t>
        <a:bodyPr/>
        <a:lstStyle/>
        <a:p>
          <a:endParaRPr lang="en-GB"/>
        </a:p>
      </dgm:t>
    </dgm:pt>
    <dgm:pt modelId="{545A4772-E56A-4E59-BBD7-1045BAA69C19}" type="sibTrans" cxnId="{FE7549C6-261B-4213-BFF3-7552ECDF22A0}">
      <dgm:prSet/>
      <dgm:spPr/>
      <dgm:t>
        <a:bodyPr/>
        <a:lstStyle/>
        <a:p>
          <a:endParaRPr lang="en-GB" dirty="0"/>
        </a:p>
      </dgm:t>
    </dgm:pt>
    <dgm:pt modelId="{D239375A-3D95-47AC-97BB-85B89983F458}">
      <dgm:prSet phldrT="[Text]"/>
      <dgm:spPr/>
      <dgm:t>
        <a:bodyPr/>
        <a:lstStyle/>
        <a:p>
          <a:r>
            <a:rPr lang="en-GB" dirty="0" smtClean="0"/>
            <a:t>Political and Social Environment</a:t>
          </a:r>
          <a:endParaRPr lang="en-GB" dirty="0"/>
        </a:p>
      </dgm:t>
    </dgm:pt>
    <dgm:pt modelId="{5BC09077-1CC3-41F0-BDCD-D1227C441471}" type="parTrans" cxnId="{9D400E7A-9141-452F-89C2-856BD0107D4A}">
      <dgm:prSet/>
      <dgm:spPr/>
      <dgm:t>
        <a:bodyPr/>
        <a:lstStyle/>
        <a:p>
          <a:endParaRPr lang="en-GB"/>
        </a:p>
      </dgm:t>
    </dgm:pt>
    <dgm:pt modelId="{1349D458-1FD5-4FEB-89FB-597905EAD73E}" type="sibTrans" cxnId="{9D400E7A-9141-452F-89C2-856BD0107D4A}">
      <dgm:prSet/>
      <dgm:spPr/>
      <dgm:t>
        <a:bodyPr/>
        <a:lstStyle/>
        <a:p>
          <a:endParaRPr lang="en-GB" dirty="0"/>
        </a:p>
      </dgm:t>
    </dgm:pt>
    <dgm:pt modelId="{F8EDBC26-D3B8-4A8E-BF1C-875178F3861E}">
      <dgm:prSet phldrT="[Text]"/>
      <dgm:spPr/>
      <dgm:t>
        <a:bodyPr/>
        <a:lstStyle/>
        <a:p>
          <a:r>
            <a:rPr lang="en-GB" b="0" dirty="0" smtClean="0"/>
            <a:t>Disengagement Factors</a:t>
          </a:r>
        </a:p>
      </dgm:t>
    </dgm:pt>
    <dgm:pt modelId="{8167DD24-1AF0-4077-B4A5-671975287F64}" type="parTrans" cxnId="{1ADCAD6E-D8A5-4963-B480-B08A04DE2B8B}">
      <dgm:prSet/>
      <dgm:spPr/>
      <dgm:t>
        <a:bodyPr/>
        <a:lstStyle/>
        <a:p>
          <a:endParaRPr lang="en-GB"/>
        </a:p>
      </dgm:t>
    </dgm:pt>
    <dgm:pt modelId="{A0ACD09C-0118-4BBE-A0CF-11937F0B93EA}" type="sibTrans" cxnId="{1ADCAD6E-D8A5-4963-B480-B08A04DE2B8B}">
      <dgm:prSet/>
      <dgm:spPr/>
      <dgm:t>
        <a:bodyPr/>
        <a:lstStyle/>
        <a:p>
          <a:endParaRPr lang="en-GB" dirty="0"/>
        </a:p>
      </dgm:t>
    </dgm:pt>
    <dgm:pt modelId="{C158DB13-6158-47C8-B33E-9CA38B187521}">
      <dgm:prSet phldrT="[Text]"/>
      <dgm:spPr/>
      <dgm:t>
        <a:bodyPr/>
        <a:lstStyle/>
        <a:p>
          <a:r>
            <a:rPr lang="en-GB" dirty="0" smtClean="0"/>
            <a:t>Ideology	</a:t>
          </a:r>
          <a:endParaRPr lang="en-GB" dirty="0"/>
        </a:p>
      </dgm:t>
    </dgm:pt>
    <dgm:pt modelId="{B792A112-BF4E-4929-AD8C-CC44B96D7F15}" type="sibTrans" cxnId="{E1967EEE-6CCE-462D-91FB-6C6F507071CA}">
      <dgm:prSet/>
      <dgm:spPr/>
      <dgm:t>
        <a:bodyPr/>
        <a:lstStyle/>
        <a:p>
          <a:endParaRPr lang="en-GB" dirty="0"/>
        </a:p>
      </dgm:t>
    </dgm:pt>
    <dgm:pt modelId="{25D00A06-E1C8-485B-8D3D-1921D386C24B}" type="parTrans" cxnId="{E1967EEE-6CCE-462D-91FB-6C6F507071CA}">
      <dgm:prSet/>
      <dgm:spPr/>
      <dgm:t>
        <a:bodyPr/>
        <a:lstStyle/>
        <a:p>
          <a:endParaRPr lang="en-GB"/>
        </a:p>
      </dgm:t>
    </dgm:pt>
    <dgm:pt modelId="{B982144D-351F-4321-9CEF-32896FC4585E}">
      <dgm:prSet phldrT="[Text]"/>
      <dgm:spPr/>
      <dgm:t>
        <a:bodyPr/>
        <a:lstStyle/>
        <a:p>
          <a:r>
            <a:rPr lang="en-GB" b="0" dirty="0" smtClean="0"/>
            <a:t>Emotional Factors</a:t>
          </a:r>
        </a:p>
      </dgm:t>
    </dgm:pt>
    <dgm:pt modelId="{C19AB6D0-DC03-4556-AED2-80AFB4205317}" type="parTrans" cxnId="{BEF75A84-73E8-4B5E-B896-555D025ED391}">
      <dgm:prSet/>
      <dgm:spPr/>
      <dgm:t>
        <a:bodyPr/>
        <a:lstStyle/>
        <a:p>
          <a:endParaRPr lang="en-GB"/>
        </a:p>
      </dgm:t>
    </dgm:pt>
    <dgm:pt modelId="{7E6B0155-3098-410C-A849-39C4FCF499CD}" type="sibTrans" cxnId="{BEF75A84-73E8-4B5E-B896-555D025ED391}">
      <dgm:prSet/>
      <dgm:spPr/>
      <dgm:t>
        <a:bodyPr/>
        <a:lstStyle/>
        <a:p>
          <a:endParaRPr lang="en-GB" dirty="0"/>
        </a:p>
      </dgm:t>
    </dgm:pt>
    <dgm:pt modelId="{B3C6DFD1-6F08-4738-BB5E-F74B3127A74B}" type="pres">
      <dgm:prSet presAssocID="{E118B4B7-E47C-4F80-8C4F-952577716DE8}" presName="cycle" presStyleCnt="0">
        <dgm:presLayoutVars>
          <dgm:dir/>
          <dgm:resizeHandles val="exact"/>
        </dgm:presLayoutVars>
      </dgm:prSet>
      <dgm:spPr/>
      <dgm:t>
        <a:bodyPr/>
        <a:lstStyle/>
        <a:p>
          <a:endParaRPr lang="en-GB"/>
        </a:p>
      </dgm:t>
    </dgm:pt>
    <dgm:pt modelId="{E5B79577-3CC9-489D-8F22-7C785DC5596B}" type="pres">
      <dgm:prSet presAssocID="{C158DB13-6158-47C8-B33E-9CA38B187521}" presName="node" presStyleLbl="node1" presStyleIdx="0" presStyleCnt="6">
        <dgm:presLayoutVars>
          <dgm:bulletEnabled val="1"/>
        </dgm:presLayoutVars>
      </dgm:prSet>
      <dgm:spPr/>
      <dgm:t>
        <a:bodyPr/>
        <a:lstStyle/>
        <a:p>
          <a:endParaRPr lang="en-GB"/>
        </a:p>
      </dgm:t>
    </dgm:pt>
    <dgm:pt modelId="{253B125E-2A97-4293-A652-3A41B5C111D7}" type="pres">
      <dgm:prSet presAssocID="{B792A112-BF4E-4929-AD8C-CC44B96D7F15}" presName="sibTrans" presStyleLbl="sibTrans2D1" presStyleIdx="0" presStyleCnt="6"/>
      <dgm:spPr/>
      <dgm:t>
        <a:bodyPr/>
        <a:lstStyle/>
        <a:p>
          <a:endParaRPr lang="en-GB"/>
        </a:p>
      </dgm:t>
    </dgm:pt>
    <dgm:pt modelId="{E1B76DF2-2C80-40A4-802D-954905AB4383}" type="pres">
      <dgm:prSet presAssocID="{B792A112-BF4E-4929-AD8C-CC44B96D7F15}" presName="connectorText" presStyleLbl="sibTrans2D1" presStyleIdx="0" presStyleCnt="6"/>
      <dgm:spPr/>
      <dgm:t>
        <a:bodyPr/>
        <a:lstStyle/>
        <a:p>
          <a:endParaRPr lang="en-GB"/>
        </a:p>
      </dgm:t>
    </dgm:pt>
    <dgm:pt modelId="{370D5D0C-4410-4DF4-96C4-27E3C7B1356C}" type="pres">
      <dgm:prSet presAssocID="{111E8309-6F0D-4B4A-88DC-E51CAA882202}" presName="node" presStyleLbl="node1" presStyleIdx="1" presStyleCnt="6">
        <dgm:presLayoutVars>
          <dgm:bulletEnabled val="1"/>
        </dgm:presLayoutVars>
      </dgm:prSet>
      <dgm:spPr/>
      <dgm:t>
        <a:bodyPr/>
        <a:lstStyle/>
        <a:p>
          <a:endParaRPr lang="en-GB"/>
        </a:p>
      </dgm:t>
    </dgm:pt>
    <dgm:pt modelId="{C691892C-2B10-44BC-918C-947A34EA6561}" type="pres">
      <dgm:prSet presAssocID="{2824A29E-BFDD-473A-9514-5E372B83DFDB}" presName="sibTrans" presStyleLbl="sibTrans2D1" presStyleIdx="1" presStyleCnt="6"/>
      <dgm:spPr/>
      <dgm:t>
        <a:bodyPr/>
        <a:lstStyle/>
        <a:p>
          <a:endParaRPr lang="en-GB"/>
        </a:p>
      </dgm:t>
    </dgm:pt>
    <dgm:pt modelId="{227000EB-9594-4AA9-93C4-89C2D55DA04C}" type="pres">
      <dgm:prSet presAssocID="{2824A29E-BFDD-473A-9514-5E372B83DFDB}" presName="connectorText" presStyleLbl="sibTrans2D1" presStyleIdx="1" presStyleCnt="6"/>
      <dgm:spPr/>
      <dgm:t>
        <a:bodyPr/>
        <a:lstStyle/>
        <a:p>
          <a:endParaRPr lang="en-GB"/>
        </a:p>
      </dgm:t>
    </dgm:pt>
    <dgm:pt modelId="{4C3CB6D4-AD80-4BB3-95A2-789F5728AD9F}" type="pres">
      <dgm:prSet presAssocID="{4BB7D542-37A7-4481-A15A-F53AB9653948}" presName="node" presStyleLbl="node1" presStyleIdx="2" presStyleCnt="6">
        <dgm:presLayoutVars>
          <dgm:bulletEnabled val="1"/>
        </dgm:presLayoutVars>
      </dgm:prSet>
      <dgm:spPr/>
      <dgm:t>
        <a:bodyPr/>
        <a:lstStyle/>
        <a:p>
          <a:endParaRPr lang="en-GB"/>
        </a:p>
      </dgm:t>
    </dgm:pt>
    <dgm:pt modelId="{5FDC9854-4DE4-4B18-817C-485F9814AB58}" type="pres">
      <dgm:prSet presAssocID="{545A4772-E56A-4E59-BBD7-1045BAA69C19}" presName="sibTrans" presStyleLbl="sibTrans2D1" presStyleIdx="2" presStyleCnt="6"/>
      <dgm:spPr/>
      <dgm:t>
        <a:bodyPr/>
        <a:lstStyle/>
        <a:p>
          <a:endParaRPr lang="en-GB"/>
        </a:p>
      </dgm:t>
    </dgm:pt>
    <dgm:pt modelId="{B93702AD-203A-4342-9E07-5FDEC46B3208}" type="pres">
      <dgm:prSet presAssocID="{545A4772-E56A-4E59-BBD7-1045BAA69C19}" presName="connectorText" presStyleLbl="sibTrans2D1" presStyleIdx="2" presStyleCnt="6"/>
      <dgm:spPr/>
      <dgm:t>
        <a:bodyPr/>
        <a:lstStyle/>
        <a:p>
          <a:endParaRPr lang="en-GB"/>
        </a:p>
      </dgm:t>
    </dgm:pt>
    <dgm:pt modelId="{F632221E-3E61-456C-A394-1856E80CA6C4}" type="pres">
      <dgm:prSet presAssocID="{D239375A-3D95-47AC-97BB-85B89983F458}" presName="node" presStyleLbl="node1" presStyleIdx="3" presStyleCnt="6">
        <dgm:presLayoutVars>
          <dgm:bulletEnabled val="1"/>
        </dgm:presLayoutVars>
      </dgm:prSet>
      <dgm:spPr/>
      <dgm:t>
        <a:bodyPr/>
        <a:lstStyle/>
        <a:p>
          <a:endParaRPr lang="en-GB"/>
        </a:p>
      </dgm:t>
    </dgm:pt>
    <dgm:pt modelId="{DF91DF81-726A-494A-B041-1D63B59DB433}" type="pres">
      <dgm:prSet presAssocID="{1349D458-1FD5-4FEB-89FB-597905EAD73E}" presName="sibTrans" presStyleLbl="sibTrans2D1" presStyleIdx="3" presStyleCnt="6"/>
      <dgm:spPr/>
      <dgm:t>
        <a:bodyPr/>
        <a:lstStyle/>
        <a:p>
          <a:endParaRPr lang="en-GB"/>
        </a:p>
      </dgm:t>
    </dgm:pt>
    <dgm:pt modelId="{0DFAA02E-CF26-4B19-9DF1-A3720D50B7A1}" type="pres">
      <dgm:prSet presAssocID="{1349D458-1FD5-4FEB-89FB-597905EAD73E}" presName="connectorText" presStyleLbl="sibTrans2D1" presStyleIdx="3" presStyleCnt="6"/>
      <dgm:spPr/>
      <dgm:t>
        <a:bodyPr/>
        <a:lstStyle/>
        <a:p>
          <a:endParaRPr lang="en-GB"/>
        </a:p>
      </dgm:t>
    </dgm:pt>
    <dgm:pt modelId="{AF9BE987-2681-4C7B-AE6B-E7D1F6D76F49}" type="pres">
      <dgm:prSet presAssocID="{F8EDBC26-D3B8-4A8E-BF1C-875178F3861E}" presName="node" presStyleLbl="node1" presStyleIdx="4" presStyleCnt="6">
        <dgm:presLayoutVars>
          <dgm:bulletEnabled val="1"/>
        </dgm:presLayoutVars>
      </dgm:prSet>
      <dgm:spPr/>
      <dgm:t>
        <a:bodyPr/>
        <a:lstStyle/>
        <a:p>
          <a:endParaRPr lang="en-GB"/>
        </a:p>
      </dgm:t>
    </dgm:pt>
    <dgm:pt modelId="{D90F2CB7-B18D-4579-A89F-CA6331935A56}" type="pres">
      <dgm:prSet presAssocID="{A0ACD09C-0118-4BBE-A0CF-11937F0B93EA}" presName="sibTrans" presStyleLbl="sibTrans2D1" presStyleIdx="4" presStyleCnt="6"/>
      <dgm:spPr/>
      <dgm:t>
        <a:bodyPr/>
        <a:lstStyle/>
        <a:p>
          <a:endParaRPr lang="en-GB"/>
        </a:p>
      </dgm:t>
    </dgm:pt>
    <dgm:pt modelId="{72AFCDD6-F8D6-467F-A500-53D1C184E1C0}" type="pres">
      <dgm:prSet presAssocID="{A0ACD09C-0118-4BBE-A0CF-11937F0B93EA}" presName="connectorText" presStyleLbl="sibTrans2D1" presStyleIdx="4" presStyleCnt="6"/>
      <dgm:spPr/>
      <dgm:t>
        <a:bodyPr/>
        <a:lstStyle/>
        <a:p>
          <a:endParaRPr lang="en-GB"/>
        </a:p>
      </dgm:t>
    </dgm:pt>
    <dgm:pt modelId="{D1997243-83BE-40C6-BFC2-7CF72BE560DA}" type="pres">
      <dgm:prSet presAssocID="{B982144D-351F-4321-9CEF-32896FC4585E}" presName="node" presStyleLbl="node1" presStyleIdx="5" presStyleCnt="6">
        <dgm:presLayoutVars>
          <dgm:bulletEnabled val="1"/>
        </dgm:presLayoutVars>
      </dgm:prSet>
      <dgm:spPr/>
      <dgm:t>
        <a:bodyPr/>
        <a:lstStyle/>
        <a:p>
          <a:endParaRPr lang="en-GB"/>
        </a:p>
      </dgm:t>
    </dgm:pt>
    <dgm:pt modelId="{096E3CD2-49FF-4204-BF2B-8B32CC5C9782}" type="pres">
      <dgm:prSet presAssocID="{7E6B0155-3098-410C-A849-39C4FCF499CD}" presName="sibTrans" presStyleLbl="sibTrans2D1" presStyleIdx="5" presStyleCnt="6"/>
      <dgm:spPr/>
      <dgm:t>
        <a:bodyPr/>
        <a:lstStyle/>
        <a:p>
          <a:endParaRPr lang="en-GB"/>
        </a:p>
      </dgm:t>
    </dgm:pt>
    <dgm:pt modelId="{CB56C130-192C-4FE9-94F7-981D3D879245}" type="pres">
      <dgm:prSet presAssocID="{7E6B0155-3098-410C-A849-39C4FCF499CD}" presName="connectorText" presStyleLbl="sibTrans2D1" presStyleIdx="5" presStyleCnt="6"/>
      <dgm:spPr/>
      <dgm:t>
        <a:bodyPr/>
        <a:lstStyle/>
        <a:p>
          <a:endParaRPr lang="en-GB"/>
        </a:p>
      </dgm:t>
    </dgm:pt>
  </dgm:ptLst>
  <dgm:cxnLst>
    <dgm:cxn modelId="{9E065C45-7541-4371-A905-7EFD57FF8F71}" type="presOf" srcId="{B792A112-BF4E-4929-AD8C-CC44B96D7F15}" destId="{253B125E-2A97-4293-A652-3A41B5C111D7}" srcOrd="0" destOrd="0" presId="urn:microsoft.com/office/officeart/2005/8/layout/cycle2"/>
    <dgm:cxn modelId="{BEF75A84-73E8-4B5E-B896-555D025ED391}" srcId="{E118B4B7-E47C-4F80-8C4F-952577716DE8}" destId="{B982144D-351F-4321-9CEF-32896FC4585E}" srcOrd="5" destOrd="0" parTransId="{C19AB6D0-DC03-4556-AED2-80AFB4205317}" sibTransId="{7E6B0155-3098-410C-A849-39C4FCF499CD}"/>
    <dgm:cxn modelId="{9D400E7A-9141-452F-89C2-856BD0107D4A}" srcId="{E118B4B7-E47C-4F80-8C4F-952577716DE8}" destId="{D239375A-3D95-47AC-97BB-85B89983F458}" srcOrd="3" destOrd="0" parTransId="{5BC09077-1CC3-41F0-BDCD-D1227C441471}" sibTransId="{1349D458-1FD5-4FEB-89FB-597905EAD73E}"/>
    <dgm:cxn modelId="{65664AFC-E292-4CDE-BCDE-19A9F7E4F382}" type="presOf" srcId="{C158DB13-6158-47C8-B33E-9CA38B187521}" destId="{E5B79577-3CC9-489D-8F22-7C785DC5596B}" srcOrd="0" destOrd="0" presId="urn:microsoft.com/office/officeart/2005/8/layout/cycle2"/>
    <dgm:cxn modelId="{8EB275D2-1584-4FCD-9AB4-4654FE67C0D6}" type="presOf" srcId="{D239375A-3D95-47AC-97BB-85B89983F458}" destId="{F632221E-3E61-456C-A394-1856E80CA6C4}" srcOrd="0" destOrd="0" presId="urn:microsoft.com/office/officeart/2005/8/layout/cycle2"/>
    <dgm:cxn modelId="{0C2D963A-6FB4-4E4A-86AD-7FCA41D05F49}" type="presOf" srcId="{545A4772-E56A-4E59-BBD7-1045BAA69C19}" destId="{5FDC9854-4DE4-4B18-817C-485F9814AB58}" srcOrd="0" destOrd="0" presId="urn:microsoft.com/office/officeart/2005/8/layout/cycle2"/>
    <dgm:cxn modelId="{14E5029B-36E8-4407-B892-796EE58198BF}" type="presOf" srcId="{545A4772-E56A-4E59-BBD7-1045BAA69C19}" destId="{B93702AD-203A-4342-9E07-5FDEC46B3208}" srcOrd="1" destOrd="0" presId="urn:microsoft.com/office/officeart/2005/8/layout/cycle2"/>
    <dgm:cxn modelId="{FE7549C6-261B-4213-BFF3-7552ECDF22A0}" srcId="{E118B4B7-E47C-4F80-8C4F-952577716DE8}" destId="{4BB7D542-37A7-4481-A15A-F53AB9653948}" srcOrd="2" destOrd="0" parTransId="{C24DF8D2-FB73-4A0F-B796-2F7EDD80439F}" sibTransId="{545A4772-E56A-4E59-BBD7-1045BAA69C19}"/>
    <dgm:cxn modelId="{D1637E58-BA65-4763-9A7B-8BA04417D711}" type="presOf" srcId="{A0ACD09C-0118-4BBE-A0CF-11937F0B93EA}" destId="{72AFCDD6-F8D6-467F-A500-53D1C184E1C0}" srcOrd="1" destOrd="0" presId="urn:microsoft.com/office/officeart/2005/8/layout/cycle2"/>
    <dgm:cxn modelId="{2B6AABA8-5E2A-40D6-AB1B-7BCD382EF8C9}" type="presOf" srcId="{1349D458-1FD5-4FEB-89FB-597905EAD73E}" destId="{DF91DF81-726A-494A-B041-1D63B59DB433}" srcOrd="0" destOrd="0" presId="urn:microsoft.com/office/officeart/2005/8/layout/cycle2"/>
    <dgm:cxn modelId="{FF4D36E9-8349-4DEE-A87F-92E9D29C7DBB}" type="presOf" srcId="{2824A29E-BFDD-473A-9514-5E372B83DFDB}" destId="{C691892C-2B10-44BC-918C-947A34EA6561}" srcOrd="0" destOrd="0" presId="urn:microsoft.com/office/officeart/2005/8/layout/cycle2"/>
    <dgm:cxn modelId="{3C8F4534-8846-4111-9662-69D8ABBAEAAA}" type="presOf" srcId="{7E6B0155-3098-410C-A849-39C4FCF499CD}" destId="{096E3CD2-49FF-4204-BF2B-8B32CC5C9782}" srcOrd="0" destOrd="0" presId="urn:microsoft.com/office/officeart/2005/8/layout/cycle2"/>
    <dgm:cxn modelId="{1B84898D-0CDE-49E5-B4C4-E976EDB4F599}" type="presOf" srcId="{4BB7D542-37A7-4481-A15A-F53AB9653948}" destId="{4C3CB6D4-AD80-4BB3-95A2-789F5728AD9F}" srcOrd="0" destOrd="0" presId="urn:microsoft.com/office/officeart/2005/8/layout/cycle2"/>
    <dgm:cxn modelId="{7154B931-C473-4D20-8F68-A2094CF560BA}" type="presOf" srcId="{A0ACD09C-0118-4BBE-A0CF-11937F0B93EA}" destId="{D90F2CB7-B18D-4579-A89F-CA6331935A56}" srcOrd="0" destOrd="0" presId="urn:microsoft.com/office/officeart/2005/8/layout/cycle2"/>
    <dgm:cxn modelId="{80EFFCF0-B2A4-4593-8CF9-D9A5CCF9BC78}" type="presOf" srcId="{F8EDBC26-D3B8-4A8E-BF1C-875178F3861E}" destId="{AF9BE987-2681-4C7B-AE6B-E7D1F6D76F49}" srcOrd="0" destOrd="0" presId="urn:microsoft.com/office/officeart/2005/8/layout/cycle2"/>
    <dgm:cxn modelId="{0E85A6DB-ED8B-4954-88AF-419A8C49BF8A}" type="presOf" srcId="{1349D458-1FD5-4FEB-89FB-597905EAD73E}" destId="{0DFAA02E-CF26-4B19-9DF1-A3720D50B7A1}" srcOrd="1" destOrd="0" presId="urn:microsoft.com/office/officeart/2005/8/layout/cycle2"/>
    <dgm:cxn modelId="{BB7050C4-870F-4DFF-A639-A5ABCD19BACD}" type="presOf" srcId="{111E8309-6F0D-4B4A-88DC-E51CAA882202}" destId="{370D5D0C-4410-4DF4-96C4-27E3C7B1356C}" srcOrd="0" destOrd="0" presId="urn:microsoft.com/office/officeart/2005/8/layout/cycle2"/>
    <dgm:cxn modelId="{AEBB3C5F-A30F-4CCF-BDE8-60132AF131F7}" type="presOf" srcId="{E118B4B7-E47C-4F80-8C4F-952577716DE8}" destId="{B3C6DFD1-6F08-4738-BB5E-F74B3127A74B}" srcOrd="0" destOrd="0" presId="urn:microsoft.com/office/officeart/2005/8/layout/cycle2"/>
    <dgm:cxn modelId="{46F075FB-95D9-48FD-825C-D44FC25E1BB1}" type="presOf" srcId="{B982144D-351F-4321-9CEF-32896FC4585E}" destId="{D1997243-83BE-40C6-BFC2-7CF72BE560DA}" srcOrd="0" destOrd="0" presId="urn:microsoft.com/office/officeart/2005/8/layout/cycle2"/>
    <dgm:cxn modelId="{FE38F3C3-0D5F-4CF5-8445-804964981AC2}" type="presOf" srcId="{7E6B0155-3098-410C-A849-39C4FCF499CD}" destId="{CB56C130-192C-4FE9-94F7-981D3D879245}" srcOrd="1" destOrd="0" presId="urn:microsoft.com/office/officeart/2005/8/layout/cycle2"/>
    <dgm:cxn modelId="{E1967EEE-6CCE-462D-91FB-6C6F507071CA}" srcId="{E118B4B7-E47C-4F80-8C4F-952577716DE8}" destId="{C158DB13-6158-47C8-B33E-9CA38B187521}" srcOrd="0" destOrd="0" parTransId="{25D00A06-E1C8-485B-8D3D-1921D386C24B}" sibTransId="{B792A112-BF4E-4929-AD8C-CC44B96D7F15}"/>
    <dgm:cxn modelId="{FDEA90D8-3146-4D96-8586-086CD5374EF4}" srcId="{E118B4B7-E47C-4F80-8C4F-952577716DE8}" destId="{111E8309-6F0D-4B4A-88DC-E51CAA882202}" srcOrd="1" destOrd="0" parTransId="{9B194545-E739-4E6D-B1DC-1D76854BF2A0}" sibTransId="{2824A29E-BFDD-473A-9514-5E372B83DFDB}"/>
    <dgm:cxn modelId="{1ADCAD6E-D8A5-4963-B480-B08A04DE2B8B}" srcId="{E118B4B7-E47C-4F80-8C4F-952577716DE8}" destId="{F8EDBC26-D3B8-4A8E-BF1C-875178F3861E}" srcOrd="4" destOrd="0" parTransId="{8167DD24-1AF0-4077-B4A5-671975287F64}" sibTransId="{A0ACD09C-0118-4BBE-A0CF-11937F0B93EA}"/>
    <dgm:cxn modelId="{12F61D9D-2EDB-4D8B-A848-C64F44C47750}" type="presOf" srcId="{B792A112-BF4E-4929-AD8C-CC44B96D7F15}" destId="{E1B76DF2-2C80-40A4-802D-954905AB4383}" srcOrd="1" destOrd="0" presId="urn:microsoft.com/office/officeart/2005/8/layout/cycle2"/>
    <dgm:cxn modelId="{C24D6122-9874-4179-9CCE-AFD2CB54E370}" type="presOf" srcId="{2824A29E-BFDD-473A-9514-5E372B83DFDB}" destId="{227000EB-9594-4AA9-93C4-89C2D55DA04C}" srcOrd="1" destOrd="0" presId="urn:microsoft.com/office/officeart/2005/8/layout/cycle2"/>
    <dgm:cxn modelId="{550E02B6-7DF5-4417-BC65-5DAAD7DD5787}" type="presParOf" srcId="{B3C6DFD1-6F08-4738-BB5E-F74B3127A74B}" destId="{E5B79577-3CC9-489D-8F22-7C785DC5596B}" srcOrd="0" destOrd="0" presId="urn:microsoft.com/office/officeart/2005/8/layout/cycle2"/>
    <dgm:cxn modelId="{94F2496A-6D2C-4210-B0F5-7B069E80F3DC}" type="presParOf" srcId="{B3C6DFD1-6F08-4738-BB5E-F74B3127A74B}" destId="{253B125E-2A97-4293-A652-3A41B5C111D7}" srcOrd="1" destOrd="0" presId="urn:microsoft.com/office/officeart/2005/8/layout/cycle2"/>
    <dgm:cxn modelId="{87D7C736-66E6-4DC5-86E7-21FA40EA994C}" type="presParOf" srcId="{253B125E-2A97-4293-A652-3A41B5C111D7}" destId="{E1B76DF2-2C80-40A4-802D-954905AB4383}" srcOrd="0" destOrd="0" presId="urn:microsoft.com/office/officeart/2005/8/layout/cycle2"/>
    <dgm:cxn modelId="{AE18CBAE-FC4E-477D-9D0D-8AAB996CDC73}" type="presParOf" srcId="{B3C6DFD1-6F08-4738-BB5E-F74B3127A74B}" destId="{370D5D0C-4410-4DF4-96C4-27E3C7B1356C}" srcOrd="2" destOrd="0" presId="urn:microsoft.com/office/officeart/2005/8/layout/cycle2"/>
    <dgm:cxn modelId="{A085A19C-9E31-431F-99EE-5AB9FD2FA66E}" type="presParOf" srcId="{B3C6DFD1-6F08-4738-BB5E-F74B3127A74B}" destId="{C691892C-2B10-44BC-918C-947A34EA6561}" srcOrd="3" destOrd="0" presId="urn:microsoft.com/office/officeart/2005/8/layout/cycle2"/>
    <dgm:cxn modelId="{EA43268B-AB7F-4BEB-B0D9-98D1BEAB633B}" type="presParOf" srcId="{C691892C-2B10-44BC-918C-947A34EA6561}" destId="{227000EB-9594-4AA9-93C4-89C2D55DA04C}" srcOrd="0" destOrd="0" presId="urn:microsoft.com/office/officeart/2005/8/layout/cycle2"/>
    <dgm:cxn modelId="{731C0E04-7213-4E47-B777-8602FC94F1F3}" type="presParOf" srcId="{B3C6DFD1-6F08-4738-BB5E-F74B3127A74B}" destId="{4C3CB6D4-AD80-4BB3-95A2-789F5728AD9F}" srcOrd="4" destOrd="0" presId="urn:microsoft.com/office/officeart/2005/8/layout/cycle2"/>
    <dgm:cxn modelId="{A39F1499-EF6F-440D-BB38-1855B0D0B328}" type="presParOf" srcId="{B3C6DFD1-6F08-4738-BB5E-F74B3127A74B}" destId="{5FDC9854-4DE4-4B18-817C-485F9814AB58}" srcOrd="5" destOrd="0" presId="urn:microsoft.com/office/officeart/2005/8/layout/cycle2"/>
    <dgm:cxn modelId="{F0A3C7C1-9B42-4C5B-9C8F-DAF76F05F2C0}" type="presParOf" srcId="{5FDC9854-4DE4-4B18-817C-485F9814AB58}" destId="{B93702AD-203A-4342-9E07-5FDEC46B3208}" srcOrd="0" destOrd="0" presId="urn:microsoft.com/office/officeart/2005/8/layout/cycle2"/>
    <dgm:cxn modelId="{48C07BB4-B15A-4613-A14F-33B96369A00D}" type="presParOf" srcId="{B3C6DFD1-6F08-4738-BB5E-F74B3127A74B}" destId="{F632221E-3E61-456C-A394-1856E80CA6C4}" srcOrd="6" destOrd="0" presId="urn:microsoft.com/office/officeart/2005/8/layout/cycle2"/>
    <dgm:cxn modelId="{BFC40E94-D844-4E8D-AACD-A96E983F7580}" type="presParOf" srcId="{B3C6DFD1-6F08-4738-BB5E-F74B3127A74B}" destId="{DF91DF81-726A-494A-B041-1D63B59DB433}" srcOrd="7" destOrd="0" presId="urn:microsoft.com/office/officeart/2005/8/layout/cycle2"/>
    <dgm:cxn modelId="{F2B16ACE-ED3D-4F2B-8904-640A66B5D9B3}" type="presParOf" srcId="{DF91DF81-726A-494A-B041-1D63B59DB433}" destId="{0DFAA02E-CF26-4B19-9DF1-A3720D50B7A1}" srcOrd="0" destOrd="0" presId="urn:microsoft.com/office/officeart/2005/8/layout/cycle2"/>
    <dgm:cxn modelId="{3712DA5E-8075-4770-BC08-2FAF717C0048}" type="presParOf" srcId="{B3C6DFD1-6F08-4738-BB5E-F74B3127A74B}" destId="{AF9BE987-2681-4C7B-AE6B-E7D1F6D76F49}" srcOrd="8" destOrd="0" presId="urn:microsoft.com/office/officeart/2005/8/layout/cycle2"/>
    <dgm:cxn modelId="{7DEB023A-E937-42F9-A27C-E76B1D1BB6D5}" type="presParOf" srcId="{B3C6DFD1-6F08-4738-BB5E-F74B3127A74B}" destId="{D90F2CB7-B18D-4579-A89F-CA6331935A56}" srcOrd="9" destOrd="0" presId="urn:microsoft.com/office/officeart/2005/8/layout/cycle2"/>
    <dgm:cxn modelId="{E12D47B9-0FA5-4342-8F34-A3E040F6504C}" type="presParOf" srcId="{D90F2CB7-B18D-4579-A89F-CA6331935A56}" destId="{72AFCDD6-F8D6-467F-A500-53D1C184E1C0}" srcOrd="0" destOrd="0" presId="urn:microsoft.com/office/officeart/2005/8/layout/cycle2"/>
    <dgm:cxn modelId="{17A2D3BD-1D6F-4C53-9A2A-745E160693CF}" type="presParOf" srcId="{B3C6DFD1-6F08-4738-BB5E-F74B3127A74B}" destId="{D1997243-83BE-40C6-BFC2-7CF72BE560DA}" srcOrd="10" destOrd="0" presId="urn:microsoft.com/office/officeart/2005/8/layout/cycle2"/>
    <dgm:cxn modelId="{827392A3-E15A-4612-9F49-F113ABCE1E74}" type="presParOf" srcId="{B3C6DFD1-6F08-4738-BB5E-F74B3127A74B}" destId="{096E3CD2-49FF-4204-BF2B-8B32CC5C9782}" srcOrd="11" destOrd="0" presId="urn:microsoft.com/office/officeart/2005/8/layout/cycle2"/>
    <dgm:cxn modelId="{5BC2EB50-52D1-4DDC-9531-CDC806CFC605}" type="presParOf" srcId="{096E3CD2-49FF-4204-BF2B-8B32CC5C9782}" destId="{CB56C130-192C-4FE9-94F7-981D3D87924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90BE8-3B4B-43CC-AC06-72AF7AFA9964}">
      <dsp:nvSpPr>
        <dsp:cNvPr id="0" name=""/>
        <dsp:cNvSpPr/>
      </dsp:nvSpPr>
      <dsp:spPr>
        <a:xfrm>
          <a:off x="0" y="600179"/>
          <a:ext cx="3286125" cy="197167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dirty="0" smtClean="0"/>
            <a:t>Conceptualisation</a:t>
          </a:r>
        </a:p>
        <a:p>
          <a:pPr lvl="0" algn="ctr" defTabSz="1422400">
            <a:lnSpc>
              <a:spcPct val="90000"/>
            </a:lnSpc>
            <a:spcBef>
              <a:spcPct val="0"/>
            </a:spcBef>
            <a:spcAft>
              <a:spcPct val="35000"/>
            </a:spcAft>
          </a:pPr>
          <a:r>
            <a:rPr lang="en-GB" sz="3200" kern="1200" dirty="0" smtClean="0"/>
            <a:t>Context	</a:t>
          </a:r>
          <a:endParaRPr lang="en-GB" sz="3200" kern="1200" dirty="0"/>
        </a:p>
      </dsp:txBody>
      <dsp:txXfrm>
        <a:off x="0" y="600179"/>
        <a:ext cx="3286125" cy="1971675"/>
      </dsp:txXfrm>
    </dsp:sp>
    <dsp:sp modelId="{0825949D-D560-49F9-B910-623949D900A8}">
      <dsp:nvSpPr>
        <dsp:cNvPr id="0" name=""/>
        <dsp:cNvSpPr/>
      </dsp:nvSpPr>
      <dsp:spPr>
        <a:xfrm>
          <a:off x="3614737" y="600179"/>
          <a:ext cx="3286125" cy="1971675"/>
        </a:xfrm>
        <a:prstGeom prst="rect">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dirty="0" smtClean="0"/>
            <a:t>Challenges</a:t>
          </a:r>
          <a:endParaRPr lang="en-GB" sz="3200" kern="1200" dirty="0"/>
        </a:p>
      </dsp:txBody>
      <dsp:txXfrm>
        <a:off x="3614737" y="600179"/>
        <a:ext cx="3286125" cy="1971675"/>
      </dsp:txXfrm>
    </dsp:sp>
    <dsp:sp modelId="{10C2A91A-0EDF-40F5-B184-E5749886B3E7}">
      <dsp:nvSpPr>
        <dsp:cNvPr id="0" name=""/>
        <dsp:cNvSpPr/>
      </dsp:nvSpPr>
      <dsp:spPr>
        <a:xfrm>
          <a:off x="7229475" y="600179"/>
          <a:ext cx="3286125" cy="1971675"/>
        </a:xfrm>
        <a:prstGeom prst="rect">
          <a:avLst/>
        </a:prstGeom>
        <a:gradFill rotWithShape="0">
          <a:gsLst>
            <a:gs pos="0">
              <a:schemeClr val="accent5">
                <a:hueOff val="-3676673"/>
                <a:satOff val="-5114"/>
                <a:lumOff val="-1961"/>
                <a:alphaOff val="0"/>
                <a:satMod val="103000"/>
                <a:lumMod val="102000"/>
                <a:tint val="94000"/>
              </a:schemeClr>
            </a:gs>
            <a:gs pos="50000">
              <a:schemeClr val="accent5">
                <a:hueOff val="-3676673"/>
                <a:satOff val="-5114"/>
                <a:lumOff val="-1961"/>
                <a:alphaOff val="0"/>
                <a:satMod val="110000"/>
                <a:lumMod val="100000"/>
                <a:shade val="100000"/>
              </a:schemeClr>
            </a:gs>
            <a:gs pos="100000">
              <a:schemeClr val="accent5">
                <a:hueOff val="-3676673"/>
                <a:satOff val="-5114"/>
                <a:lumOff val="-196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dirty="0" smtClean="0"/>
            <a:t>Lessons from the Literature</a:t>
          </a:r>
          <a:endParaRPr lang="en-GB" sz="3200" kern="1200" dirty="0"/>
        </a:p>
      </dsp:txBody>
      <dsp:txXfrm>
        <a:off x="7229475" y="600179"/>
        <a:ext cx="3286125" cy="1971675"/>
      </dsp:txXfrm>
    </dsp:sp>
    <dsp:sp modelId="{0B0ABBD8-F6F3-4D20-9FC0-71C61D9F65EC}">
      <dsp:nvSpPr>
        <dsp:cNvPr id="0" name=""/>
        <dsp:cNvSpPr/>
      </dsp:nvSpPr>
      <dsp:spPr>
        <a:xfrm>
          <a:off x="1807368" y="2900467"/>
          <a:ext cx="3286125" cy="1971675"/>
        </a:xfrm>
        <a:prstGeom prst="rect">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dirty="0" smtClean="0"/>
            <a:t>Risk Assessment</a:t>
          </a:r>
          <a:endParaRPr lang="en-GB" sz="3200" kern="1200" dirty="0"/>
        </a:p>
      </dsp:txBody>
      <dsp:txXfrm>
        <a:off x="1807368" y="2900467"/>
        <a:ext cx="3286125" cy="1971675"/>
      </dsp:txXfrm>
    </dsp:sp>
    <dsp:sp modelId="{CE10F0BC-090C-4F10-A1E1-7C3D793A7990}">
      <dsp:nvSpPr>
        <dsp:cNvPr id="0" name=""/>
        <dsp:cNvSpPr/>
      </dsp:nvSpPr>
      <dsp:spPr>
        <a:xfrm>
          <a:off x="5422106" y="2900467"/>
          <a:ext cx="3286125" cy="1971675"/>
        </a:xfrm>
        <a:prstGeom prst="rect">
          <a:avLst/>
        </a:prstGeom>
        <a:gradFill rotWithShape="0">
          <a:gsLst>
            <a:gs pos="0">
              <a:schemeClr val="accent5">
                <a:hueOff val="-7353345"/>
                <a:satOff val="-10228"/>
                <a:lumOff val="-3922"/>
                <a:alphaOff val="0"/>
                <a:satMod val="103000"/>
                <a:lumMod val="102000"/>
                <a:tint val="94000"/>
              </a:schemeClr>
            </a:gs>
            <a:gs pos="50000">
              <a:schemeClr val="accent5">
                <a:hueOff val="-7353345"/>
                <a:satOff val="-10228"/>
                <a:lumOff val="-3922"/>
                <a:alphaOff val="0"/>
                <a:satMod val="110000"/>
                <a:lumMod val="100000"/>
                <a:shade val="100000"/>
              </a:schemeClr>
            </a:gs>
            <a:gs pos="100000">
              <a:schemeClr val="accent5">
                <a:hueOff val="-7353345"/>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dirty="0" smtClean="0"/>
            <a:t>Learning Points</a:t>
          </a:r>
          <a:endParaRPr lang="en-GB" sz="3200" kern="1200" dirty="0"/>
        </a:p>
      </dsp:txBody>
      <dsp:txXfrm>
        <a:off x="5422106" y="2900467"/>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9C551-75D4-4F01-A363-2485499D9DD1}">
      <dsp:nvSpPr>
        <dsp:cNvPr id="0" name=""/>
        <dsp:cNvSpPr/>
      </dsp:nvSpPr>
      <dsp:spPr>
        <a:xfrm>
          <a:off x="0" y="0"/>
          <a:ext cx="10515600" cy="1664017"/>
        </a:xfrm>
        <a:prstGeom prst="rect">
          <a:avLst/>
        </a:prstGeom>
        <a:solidFill>
          <a:schemeClr val="accent5">
            <a:shade val="90000"/>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GB" sz="6500" kern="1200" dirty="0" smtClean="0"/>
            <a:t>Contest (Home Office, 2011)</a:t>
          </a:r>
          <a:endParaRPr lang="en-GB" sz="6500" kern="1200" dirty="0"/>
        </a:p>
      </dsp:txBody>
      <dsp:txXfrm>
        <a:off x="0" y="0"/>
        <a:ext cx="10515600" cy="1664017"/>
      </dsp:txXfrm>
    </dsp:sp>
    <dsp:sp modelId="{1B474879-3525-4D1D-90FE-E6C32EA3BF50}">
      <dsp:nvSpPr>
        <dsp:cNvPr id="0" name=""/>
        <dsp:cNvSpPr/>
      </dsp:nvSpPr>
      <dsp:spPr>
        <a:xfrm>
          <a:off x="0" y="1664017"/>
          <a:ext cx="2628899" cy="349443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GB" sz="4800" b="1" i="1" kern="1200" dirty="0" smtClean="0"/>
            <a:t>Protect:</a:t>
          </a:r>
          <a:r>
            <a:rPr lang="en-GB" sz="4800" i="1" kern="1200" dirty="0" smtClean="0"/>
            <a:t> </a:t>
          </a:r>
        </a:p>
        <a:p>
          <a:pPr lvl="0" algn="ctr" defTabSz="2133600">
            <a:lnSpc>
              <a:spcPct val="90000"/>
            </a:lnSpc>
            <a:spcBef>
              <a:spcPct val="0"/>
            </a:spcBef>
            <a:spcAft>
              <a:spcPct val="35000"/>
            </a:spcAft>
          </a:pPr>
          <a:r>
            <a:rPr lang="en-GB" sz="2200" kern="1200" dirty="0" smtClean="0"/>
            <a:t>strengthen national protection against terrorist attacks in the UK or against UK interests overseas</a:t>
          </a:r>
          <a:endParaRPr lang="en-GB" sz="2200" kern="1200" dirty="0"/>
        </a:p>
      </dsp:txBody>
      <dsp:txXfrm>
        <a:off x="0" y="1664017"/>
        <a:ext cx="2628899" cy="3494436"/>
      </dsp:txXfrm>
    </dsp:sp>
    <dsp:sp modelId="{FD5E1558-A570-4EA0-9461-F9453AB935C4}">
      <dsp:nvSpPr>
        <dsp:cNvPr id="0" name=""/>
        <dsp:cNvSpPr/>
      </dsp:nvSpPr>
      <dsp:spPr>
        <a:xfrm>
          <a:off x="2628900" y="1664017"/>
          <a:ext cx="2628899" cy="3494436"/>
        </a:xfrm>
        <a:prstGeom prst="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GB" sz="4800" b="1" i="1" kern="1200" dirty="0" smtClean="0"/>
            <a:t>Prevent: </a:t>
          </a:r>
        </a:p>
        <a:p>
          <a:pPr lvl="0" algn="ctr" defTabSz="2133600">
            <a:lnSpc>
              <a:spcPct val="90000"/>
            </a:lnSpc>
            <a:spcBef>
              <a:spcPct val="0"/>
            </a:spcBef>
            <a:spcAft>
              <a:spcPct val="35000"/>
            </a:spcAft>
          </a:pPr>
          <a:r>
            <a:rPr lang="en-GB" sz="2200" kern="1200" dirty="0" smtClean="0"/>
            <a:t>prevent people from being drawn into terrorism and to work across sectors and institutions where there are risks of radicalisation</a:t>
          </a:r>
          <a:endParaRPr lang="en-GB" sz="2200" kern="1200" dirty="0"/>
        </a:p>
      </dsp:txBody>
      <dsp:txXfrm>
        <a:off x="2628900" y="1664017"/>
        <a:ext cx="2628899" cy="3494436"/>
      </dsp:txXfrm>
    </dsp:sp>
    <dsp:sp modelId="{DA43DAAC-7818-4671-8781-300F3F68BD9A}">
      <dsp:nvSpPr>
        <dsp:cNvPr id="0" name=""/>
        <dsp:cNvSpPr/>
      </dsp:nvSpPr>
      <dsp:spPr>
        <a:xfrm>
          <a:off x="5257800" y="1664017"/>
          <a:ext cx="2628899" cy="3494436"/>
        </a:xfrm>
        <a:prstGeom prst="rect">
          <a:avLst/>
        </a:prstGeom>
        <a:gradFill rotWithShape="0">
          <a:gsLst>
            <a:gs pos="0">
              <a:schemeClr val="accent5">
                <a:hueOff val="-4902231"/>
                <a:satOff val="-6819"/>
                <a:lumOff val="-2615"/>
                <a:alphaOff val="0"/>
                <a:satMod val="103000"/>
                <a:lumMod val="102000"/>
                <a:tint val="94000"/>
              </a:schemeClr>
            </a:gs>
            <a:gs pos="50000">
              <a:schemeClr val="accent5">
                <a:hueOff val="-4902231"/>
                <a:satOff val="-6819"/>
                <a:lumOff val="-2615"/>
                <a:alphaOff val="0"/>
                <a:satMod val="110000"/>
                <a:lumMod val="100000"/>
                <a:shade val="100000"/>
              </a:schemeClr>
            </a:gs>
            <a:gs pos="100000">
              <a:schemeClr val="accent5">
                <a:hueOff val="-4902231"/>
                <a:satOff val="-6819"/>
                <a:lumOff val="-261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GB" sz="4800" b="1" i="1" kern="1200" dirty="0" smtClean="0"/>
            <a:t>Pursue:</a:t>
          </a:r>
        </a:p>
        <a:p>
          <a:pPr lvl="0" algn="ctr" defTabSz="2133600">
            <a:lnSpc>
              <a:spcPct val="90000"/>
            </a:lnSpc>
            <a:spcBef>
              <a:spcPct val="0"/>
            </a:spcBef>
            <a:spcAft>
              <a:spcPct val="35000"/>
            </a:spcAft>
          </a:pPr>
          <a:r>
            <a:rPr lang="en-GB" sz="2200" kern="1200" dirty="0" smtClean="0"/>
            <a:t>detect threats at earliest stage, disrupt activity before it can endanger the public, prosecute those responsible</a:t>
          </a:r>
          <a:endParaRPr lang="en-GB" sz="2200" kern="1200" dirty="0"/>
        </a:p>
      </dsp:txBody>
      <dsp:txXfrm>
        <a:off x="5257800" y="1664017"/>
        <a:ext cx="2628899" cy="3494436"/>
      </dsp:txXfrm>
    </dsp:sp>
    <dsp:sp modelId="{A7DBD87E-0890-4C94-9C06-DDFCBCD1413B}">
      <dsp:nvSpPr>
        <dsp:cNvPr id="0" name=""/>
        <dsp:cNvSpPr/>
      </dsp:nvSpPr>
      <dsp:spPr>
        <a:xfrm>
          <a:off x="7886700" y="1664017"/>
          <a:ext cx="2628899" cy="3494436"/>
        </a:xfrm>
        <a:prstGeom prst="rect">
          <a:avLst/>
        </a:prstGeom>
        <a:gradFill rotWithShape="0">
          <a:gsLst>
            <a:gs pos="0">
              <a:schemeClr val="accent5">
                <a:hueOff val="-7353345"/>
                <a:satOff val="-10228"/>
                <a:lumOff val="-3922"/>
                <a:alphaOff val="0"/>
                <a:satMod val="103000"/>
                <a:lumMod val="102000"/>
                <a:tint val="94000"/>
              </a:schemeClr>
            </a:gs>
            <a:gs pos="50000">
              <a:schemeClr val="accent5">
                <a:hueOff val="-7353345"/>
                <a:satOff val="-10228"/>
                <a:lumOff val="-3922"/>
                <a:alphaOff val="0"/>
                <a:satMod val="110000"/>
                <a:lumMod val="100000"/>
                <a:shade val="100000"/>
              </a:schemeClr>
            </a:gs>
            <a:gs pos="100000">
              <a:schemeClr val="accent5">
                <a:hueOff val="-7353345"/>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GB" sz="4800" b="1" i="1" kern="1200" dirty="0" smtClean="0"/>
            <a:t>Prepare: </a:t>
          </a:r>
        </a:p>
        <a:p>
          <a:pPr lvl="0" algn="ctr" defTabSz="2133600">
            <a:lnSpc>
              <a:spcPct val="90000"/>
            </a:lnSpc>
            <a:spcBef>
              <a:spcPct val="0"/>
            </a:spcBef>
            <a:spcAft>
              <a:spcPct val="35000"/>
            </a:spcAft>
          </a:pPr>
          <a:r>
            <a:rPr lang="en-GB" sz="2200" i="1" kern="1200" dirty="0" smtClean="0"/>
            <a:t>s</a:t>
          </a:r>
          <a:r>
            <a:rPr lang="en-GB" sz="2200" kern="1200" dirty="0" smtClean="0"/>
            <a:t>eeks to mitigate the impact of a terrorist attack in the event that it cannot be stopped</a:t>
          </a:r>
          <a:endParaRPr lang="en-GB" sz="2200" kern="1200" dirty="0"/>
        </a:p>
      </dsp:txBody>
      <dsp:txXfrm>
        <a:off x="7886700" y="1664017"/>
        <a:ext cx="2628899" cy="3494436"/>
      </dsp:txXfrm>
    </dsp:sp>
    <dsp:sp modelId="{08265CE6-68F9-4206-A603-82CCA74300FC}">
      <dsp:nvSpPr>
        <dsp:cNvPr id="0" name=""/>
        <dsp:cNvSpPr/>
      </dsp:nvSpPr>
      <dsp:spPr>
        <a:xfrm>
          <a:off x="0" y="5158454"/>
          <a:ext cx="10515600" cy="388270"/>
        </a:xfrm>
        <a:prstGeom prst="rect">
          <a:avLst/>
        </a:prstGeom>
        <a:solidFill>
          <a:schemeClr val="accent5">
            <a:shade val="90000"/>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D69F3-7382-4523-9C6B-75672A780F48}">
      <dsp:nvSpPr>
        <dsp:cNvPr id="0" name=""/>
        <dsp:cNvSpPr/>
      </dsp:nvSpPr>
      <dsp:spPr>
        <a:xfrm>
          <a:off x="3784537" y="150684"/>
          <a:ext cx="3117615" cy="3117615"/>
        </a:xfrm>
        <a:prstGeom prst="ellipse">
          <a:avLst/>
        </a:prstGeom>
        <a:solidFill>
          <a:schemeClr val="accent4">
            <a:alpha val="50000"/>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t>Risk Assessment, especially of CYP</a:t>
          </a:r>
          <a:endParaRPr lang="en-GB" sz="2800" kern="1200" dirty="0"/>
        </a:p>
      </dsp:txBody>
      <dsp:txXfrm>
        <a:off x="4200219" y="696267"/>
        <a:ext cx="2286251" cy="1402926"/>
      </dsp:txXfrm>
    </dsp:sp>
    <dsp:sp modelId="{B3429B6E-3DC6-473A-A53F-395B275E6C36}">
      <dsp:nvSpPr>
        <dsp:cNvPr id="0" name=""/>
        <dsp:cNvSpPr/>
      </dsp:nvSpPr>
      <dsp:spPr>
        <a:xfrm>
          <a:off x="4909477" y="2099194"/>
          <a:ext cx="3117615" cy="3117615"/>
        </a:xfrm>
        <a:prstGeom prst="ellipse">
          <a:avLst/>
        </a:prstGeom>
        <a:solidFill>
          <a:schemeClr val="accent4">
            <a:alpha val="50000"/>
            <a:hueOff val="5197847"/>
            <a:satOff val="-23984"/>
            <a:lumOff val="883"/>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t>Infant nature of literature</a:t>
          </a:r>
          <a:endParaRPr lang="en-GB" sz="2800" kern="1200" dirty="0"/>
        </a:p>
      </dsp:txBody>
      <dsp:txXfrm>
        <a:off x="5862948" y="2904578"/>
        <a:ext cx="1870569" cy="1714688"/>
      </dsp:txXfrm>
    </dsp:sp>
    <dsp:sp modelId="{7B07D784-6D77-4FFF-9FCA-6C6B28FC697C}">
      <dsp:nvSpPr>
        <dsp:cNvPr id="0" name=""/>
        <dsp:cNvSpPr/>
      </dsp:nvSpPr>
      <dsp:spPr>
        <a:xfrm>
          <a:off x="2659598" y="2099194"/>
          <a:ext cx="3117615" cy="3117615"/>
        </a:xfrm>
        <a:prstGeom prst="ellipse">
          <a:avLst/>
        </a:prstGeom>
        <a:solidFill>
          <a:schemeClr val="accent4">
            <a:alpha val="50000"/>
            <a:hueOff val="10395693"/>
            <a:satOff val="-47968"/>
            <a:lumOff val="1765"/>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t>Complex nature of VE phenomena</a:t>
          </a:r>
          <a:endParaRPr lang="en-GB" sz="2800" kern="1200" dirty="0"/>
        </a:p>
      </dsp:txBody>
      <dsp:txXfrm>
        <a:off x="2953173" y="2904578"/>
        <a:ext cx="1870569" cy="17146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79577-3CC9-489D-8F22-7C785DC5596B}">
      <dsp:nvSpPr>
        <dsp:cNvPr id="0" name=""/>
        <dsp:cNvSpPr/>
      </dsp:nvSpPr>
      <dsp:spPr>
        <a:xfrm>
          <a:off x="5102827" y="1235"/>
          <a:ext cx="1441701" cy="144170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Background</a:t>
          </a:r>
          <a:endParaRPr lang="en-GB" sz="1200" kern="1200" dirty="0"/>
        </a:p>
      </dsp:txBody>
      <dsp:txXfrm>
        <a:off x="5313959" y="212367"/>
        <a:ext cx="1019437" cy="1019437"/>
      </dsp:txXfrm>
    </dsp:sp>
    <dsp:sp modelId="{253B125E-2A97-4293-A652-3A41B5C111D7}">
      <dsp:nvSpPr>
        <dsp:cNvPr id="0" name=""/>
        <dsp:cNvSpPr/>
      </dsp:nvSpPr>
      <dsp:spPr>
        <a:xfrm rot="1800000">
          <a:off x="6559930" y="1014388"/>
          <a:ext cx="382832" cy="486574"/>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dirty="0"/>
        </a:p>
      </dsp:txBody>
      <dsp:txXfrm>
        <a:off x="6567623" y="1082991"/>
        <a:ext cx="267982" cy="291944"/>
      </dsp:txXfrm>
    </dsp:sp>
    <dsp:sp modelId="{370D5D0C-4410-4DF4-96C4-27E3C7B1356C}">
      <dsp:nvSpPr>
        <dsp:cNvPr id="0" name=""/>
        <dsp:cNvSpPr/>
      </dsp:nvSpPr>
      <dsp:spPr>
        <a:xfrm>
          <a:off x="6976930" y="1083249"/>
          <a:ext cx="1441701" cy="1441701"/>
        </a:xfrm>
        <a:prstGeom prst="ellipse">
          <a:avLst/>
        </a:prstGeom>
        <a:gradFill rotWithShape="0">
          <a:gsLst>
            <a:gs pos="0">
              <a:schemeClr val="accent5">
                <a:hueOff val="-1470669"/>
                <a:satOff val="-2046"/>
                <a:lumOff val="-784"/>
                <a:alphaOff val="0"/>
                <a:satMod val="103000"/>
                <a:lumMod val="102000"/>
                <a:tint val="94000"/>
              </a:schemeClr>
            </a:gs>
            <a:gs pos="50000">
              <a:schemeClr val="accent5">
                <a:hueOff val="-1470669"/>
                <a:satOff val="-2046"/>
                <a:lumOff val="-784"/>
                <a:alphaOff val="0"/>
                <a:satMod val="110000"/>
                <a:lumMod val="100000"/>
                <a:shade val="100000"/>
              </a:schemeClr>
            </a:gs>
            <a:gs pos="100000">
              <a:schemeClr val="accent5">
                <a:hueOff val="-1470669"/>
                <a:satOff val="-2046"/>
                <a:lumOff val="-78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Risk Factors</a:t>
          </a:r>
          <a:endParaRPr lang="en-GB" sz="1200" kern="1200" dirty="0"/>
        </a:p>
      </dsp:txBody>
      <dsp:txXfrm>
        <a:off x="7188062" y="1294381"/>
        <a:ext cx="1019437" cy="1019437"/>
      </dsp:txXfrm>
    </dsp:sp>
    <dsp:sp modelId="{C691892C-2B10-44BC-918C-947A34EA6561}">
      <dsp:nvSpPr>
        <dsp:cNvPr id="0" name=""/>
        <dsp:cNvSpPr/>
      </dsp:nvSpPr>
      <dsp:spPr>
        <a:xfrm rot="5400000">
          <a:off x="7506365" y="2631992"/>
          <a:ext cx="382832" cy="486574"/>
        </a:xfrm>
        <a:prstGeom prst="rightArrow">
          <a:avLst>
            <a:gd name="adj1" fmla="val 60000"/>
            <a:gd name="adj2" fmla="val 50000"/>
          </a:avLst>
        </a:prstGeom>
        <a:solidFill>
          <a:schemeClr val="accent5">
            <a:hueOff val="-1470669"/>
            <a:satOff val="-2046"/>
            <a:lumOff val="-784"/>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dirty="0"/>
        </a:p>
      </dsp:txBody>
      <dsp:txXfrm>
        <a:off x="7563790" y="2671882"/>
        <a:ext cx="267982" cy="291944"/>
      </dsp:txXfrm>
    </dsp:sp>
    <dsp:sp modelId="{4C3CB6D4-AD80-4BB3-95A2-789F5728AD9F}">
      <dsp:nvSpPr>
        <dsp:cNvPr id="0" name=""/>
        <dsp:cNvSpPr/>
      </dsp:nvSpPr>
      <dsp:spPr>
        <a:xfrm>
          <a:off x="6976930" y="3247277"/>
          <a:ext cx="1441701" cy="1441701"/>
        </a:xfrm>
        <a:prstGeom prst="ellipse">
          <a:avLst/>
        </a:prstGeom>
        <a:gradFill rotWithShape="0">
          <a:gsLst>
            <a:gs pos="0">
              <a:schemeClr val="accent5">
                <a:hueOff val="-2941338"/>
                <a:satOff val="-4091"/>
                <a:lumOff val="-1569"/>
                <a:alphaOff val="0"/>
                <a:satMod val="103000"/>
                <a:lumMod val="102000"/>
                <a:tint val="94000"/>
              </a:schemeClr>
            </a:gs>
            <a:gs pos="50000">
              <a:schemeClr val="accent5">
                <a:hueOff val="-2941338"/>
                <a:satOff val="-4091"/>
                <a:lumOff val="-1569"/>
                <a:alphaOff val="0"/>
                <a:satMod val="110000"/>
                <a:lumMod val="100000"/>
                <a:shade val="100000"/>
              </a:schemeClr>
            </a:gs>
            <a:gs pos="100000">
              <a:schemeClr val="accent5">
                <a:hueOff val="-2941338"/>
                <a:satOff val="-4091"/>
                <a:lumOff val="-156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Formulation</a:t>
          </a:r>
          <a:endParaRPr lang="en-GB" sz="1200" kern="1200" dirty="0"/>
        </a:p>
      </dsp:txBody>
      <dsp:txXfrm>
        <a:off x="7188062" y="3458409"/>
        <a:ext cx="1019437" cy="1019437"/>
      </dsp:txXfrm>
    </dsp:sp>
    <dsp:sp modelId="{5FDC9854-4DE4-4B18-817C-485F9814AB58}">
      <dsp:nvSpPr>
        <dsp:cNvPr id="0" name=""/>
        <dsp:cNvSpPr/>
      </dsp:nvSpPr>
      <dsp:spPr>
        <a:xfrm rot="9000000">
          <a:off x="6578696" y="4260430"/>
          <a:ext cx="382832" cy="486574"/>
        </a:xfrm>
        <a:prstGeom prst="rightArrow">
          <a:avLst>
            <a:gd name="adj1" fmla="val 60000"/>
            <a:gd name="adj2" fmla="val 50000"/>
          </a:avLst>
        </a:prstGeom>
        <a:solidFill>
          <a:schemeClr val="accent5">
            <a:hueOff val="-2941338"/>
            <a:satOff val="-4091"/>
            <a:lumOff val="-1569"/>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dirty="0"/>
        </a:p>
      </dsp:txBody>
      <dsp:txXfrm rot="10800000">
        <a:off x="6685853" y="4329033"/>
        <a:ext cx="267982" cy="291944"/>
      </dsp:txXfrm>
    </dsp:sp>
    <dsp:sp modelId="{F632221E-3E61-456C-A394-1856E80CA6C4}">
      <dsp:nvSpPr>
        <dsp:cNvPr id="0" name=""/>
        <dsp:cNvSpPr/>
      </dsp:nvSpPr>
      <dsp:spPr>
        <a:xfrm>
          <a:off x="5102827" y="4329291"/>
          <a:ext cx="1441701" cy="1441701"/>
        </a:xfrm>
        <a:prstGeom prst="ellipse">
          <a:avLst/>
        </a:prstGeom>
        <a:gradFill rotWithShape="0">
          <a:gsLst>
            <a:gs pos="0">
              <a:schemeClr val="accent5">
                <a:hueOff val="-4412007"/>
                <a:satOff val="-6137"/>
                <a:lumOff val="-2353"/>
                <a:alphaOff val="0"/>
                <a:satMod val="103000"/>
                <a:lumMod val="102000"/>
                <a:tint val="94000"/>
              </a:schemeClr>
            </a:gs>
            <a:gs pos="50000">
              <a:schemeClr val="accent5">
                <a:hueOff val="-4412007"/>
                <a:satOff val="-6137"/>
                <a:lumOff val="-2353"/>
                <a:alphaOff val="0"/>
                <a:satMod val="110000"/>
                <a:lumMod val="100000"/>
                <a:shade val="100000"/>
              </a:schemeClr>
            </a:gs>
            <a:gs pos="100000">
              <a:schemeClr val="accent5">
                <a:hueOff val="-4412007"/>
                <a:satOff val="-6137"/>
                <a:lumOff val="-235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Scenarios</a:t>
          </a:r>
          <a:endParaRPr lang="en-GB" sz="1200" kern="1200" dirty="0"/>
        </a:p>
      </dsp:txBody>
      <dsp:txXfrm>
        <a:off x="5313959" y="4540423"/>
        <a:ext cx="1019437" cy="1019437"/>
      </dsp:txXfrm>
    </dsp:sp>
    <dsp:sp modelId="{DF91DF81-726A-494A-B041-1D63B59DB433}">
      <dsp:nvSpPr>
        <dsp:cNvPr id="0" name=""/>
        <dsp:cNvSpPr/>
      </dsp:nvSpPr>
      <dsp:spPr>
        <a:xfrm rot="12600000">
          <a:off x="4704593" y="4271265"/>
          <a:ext cx="382832" cy="486574"/>
        </a:xfrm>
        <a:prstGeom prst="rightArrow">
          <a:avLst>
            <a:gd name="adj1" fmla="val 60000"/>
            <a:gd name="adj2" fmla="val 50000"/>
          </a:avLst>
        </a:prstGeom>
        <a:solidFill>
          <a:schemeClr val="accent5">
            <a:hueOff val="-4412007"/>
            <a:satOff val="-6137"/>
            <a:lumOff val="-2353"/>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dirty="0"/>
        </a:p>
      </dsp:txBody>
      <dsp:txXfrm rot="10800000">
        <a:off x="4811750" y="4397293"/>
        <a:ext cx="267982" cy="291944"/>
      </dsp:txXfrm>
    </dsp:sp>
    <dsp:sp modelId="{AF9BE987-2681-4C7B-AE6B-E7D1F6D76F49}">
      <dsp:nvSpPr>
        <dsp:cNvPr id="0" name=""/>
        <dsp:cNvSpPr/>
      </dsp:nvSpPr>
      <dsp:spPr>
        <a:xfrm>
          <a:off x="3228724" y="3247277"/>
          <a:ext cx="1441701" cy="1441701"/>
        </a:xfrm>
        <a:prstGeom prst="ellipse">
          <a:avLst/>
        </a:prstGeom>
        <a:gradFill rotWithShape="0">
          <a:gsLst>
            <a:gs pos="0">
              <a:schemeClr val="accent5">
                <a:hueOff val="-5882677"/>
                <a:satOff val="-8182"/>
                <a:lumOff val="-3138"/>
                <a:alphaOff val="0"/>
                <a:satMod val="103000"/>
                <a:lumMod val="102000"/>
                <a:tint val="94000"/>
              </a:schemeClr>
            </a:gs>
            <a:gs pos="50000">
              <a:schemeClr val="accent5">
                <a:hueOff val="-5882677"/>
                <a:satOff val="-8182"/>
                <a:lumOff val="-3138"/>
                <a:alphaOff val="0"/>
                <a:satMod val="110000"/>
                <a:lumMod val="100000"/>
                <a:shade val="100000"/>
              </a:schemeClr>
            </a:gs>
            <a:gs pos="100000">
              <a:schemeClr val="accent5">
                <a:hueOff val="-5882677"/>
                <a:satOff val="-8182"/>
                <a:lumOff val="-313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0" kern="1200" dirty="0" smtClean="0"/>
            <a:t>Management</a:t>
          </a:r>
        </a:p>
      </dsp:txBody>
      <dsp:txXfrm>
        <a:off x="3439856" y="3458409"/>
        <a:ext cx="1019437" cy="1019437"/>
      </dsp:txXfrm>
    </dsp:sp>
    <dsp:sp modelId="{D90F2CB7-B18D-4579-A89F-CA6331935A56}">
      <dsp:nvSpPr>
        <dsp:cNvPr id="0" name=""/>
        <dsp:cNvSpPr/>
      </dsp:nvSpPr>
      <dsp:spPr>
        <a:xfrm rot="16200000">
          <a:off x="3758158" y="2653662"/>
          <a:ext cx="382832" cy="486574"/>
        </a:xfrm>
        <a:prstGeom prst="rightArrow">
          <a:avLst>
            <a:gd name="adj1" fmla="val 60000"/>
            <a:gd name="adj2" fmla="val 50000"/>
          </a:avLst>
        </a:prstGeom>
        <a:solidFill>
          <a:schemeClr val="accent5">
            <a:hueOff val="-5882677"/>
            <a:satOff val="-8182"/>
            <a:lumOff val="-3138"/>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dirty="0"/>
        </a:p>
      </dsp:txBody>
      <dsp:txXfrm>
        <a:off x="3815583" y="2808402"/>
        <a:ext cx="267982" cy="291944"/>
      </dsp:txXfrm>
    </dsp:sp>
    <dsp:sp modelId="{D1997243-83BE-40C6-BFC2-7CF72BE560DA}">
      <dsp:nvSpPr>
        <dsp:cNvPr id="0" name=""/>
        <dsp:cNvSpPr/>
      </dsp:nvSpPr>
      <dsp:spPr>
        <a:xfrm>
          <a:off x="3228724" y="1083249"/>
          <a:ext cx="1441701" cy="1441701"/>
        </a:xfrm>
        <a:prstGeom prst="ellipse">
          <a:avLst/>
        </a:prstGeom>
        <a:gradFill rotWithShape="0">
          <a:gsLst>
            <a:gs pos="0">
              <a:schemeClr val="accent5">
                <a:hueOff val="-7353345"/>
                <a:satOff val="-10228"/>
                <a:lumOff val="-3922"/>
                <a:alphaOff val="0"/>
                <a:satMod val="103000"/>
                <a:lumMod val="102000"/>
                <a:tint val="94000"/>
              </a:schemeClr>
            </a:gs>
            <a:gs pos="50000">
              <a:schemeClr val="accent5">
                <a:hueOff val="-7353345"/>
                <a:satOff val="-10228"/>
                <a:lumOff val="-3922"/>
                <a:alphaOff val="0"/>
                <a:satMod val="110000"/>
                <a:lumMod val="100000"/>
                <a:shade val="100000"/>
              </a:schemeClr>
            </a:gs>
            <a:gs pos="100000">
              <a:schemeClr val="accent5">
                <a:hueOff val="-7353345"/>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0" kern="1200" dirty="0" smtClean="0"/>
            <a:t>Communication</a:t>
          </a:r>
        </a:p>
      </dsp:txBody>
      <dsp:txXfrm>
        <a:off x="3439856" y="1294381"/>
        <a:ext cx="1019437" cy="1019437"/>
      </dsp:txXfrm>
    </dsp:sp>
    <dsp:sp modelId="{096E3CD2-49FF-4204-BF2B-8B32CC5C9782}">
      <dsp:nvSpPr>
        <dsp:cNvPr id="0" name=""/>
        <dsp:cNvSpPr/>
      </dsp:nvSpPr>
      <dsp:spPr>
        <a:xfrm rot="19800000">
          <a:off x="4685827" y="1025223"/>
          <a:ext cx="382832" cy="486574"/>
        </a:xfrm>
        <a:prstGeom prst="rightArrow">
          <a:avLst>
            <a:gd name="adj1" fmla="val 60000"/>
            <a:gd name="adj2" fmla="val 50000"/>
          </a:avLst>
        </a:prstGeom>
        <a:solidFill>
          <a:schemeClr val="accent5">
            <a:hueOff val="-7353345"/>
            <a:satOff val="-10228"/>
            <a:lumOff val="-3922"/>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dirty="0"/>
        </a:p>
      </dsp:txBody>
      <dsp:txXfrm>
        <a:off x="4693520" y="1151251"/>
        <a:ext cx="267982" cy="2919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79577-3CC9-489D-8F22-7C785DC5596B}">
      <dsp:nvSpPr>
        <dsp:cNvPr id="0" name=""/>
        <dsp:cNvSpPr/>
      </dsp:nvSpPr>
      <dsp:spPr>
        <a:xfrm>
          <a:off x="5102827" y="1235"/>
          <a:ext cx="1441701" cy="144170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Ideology	</a:t>
          </a:r>
          <a:endParaRPr lang="en-GB" sz="1200" kern="1200" dirty="0"/>
        </a:p>
      </dsp:txBody>
      <dsp:txXfrm>
        <a:off x="5313959" y="212367"/>
        <a:ext cx="1019437" cy="1019437"/>
      </dsp:txXfrm>
    </dsp:sp>
    <dsp:sp modelId="{253B125E-2A97-4293-A652-3A41B5C111D7}">
      <dsp:nvSpPr>
        <dsp:cNvPr id="0" name=""/>
        <dsp:cNvSpPr/>
      </dsp:nvSpPr>
      <dsp:spPr>
        <a:xfrm rot="1800000">
          <a:off x="6559930" y="1014388"/>
          <a:ext cx="382832" cy="486574"/>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dirty="0"/>
        </a:p>
      </dsp:txBody>
      <dsp:txXfrm>
        <a:off x="6567623" y="1082991"/>
        <a:ext cx="267982" cy="291944"/>
      </dsp:txXfrm>
    </dsp:sp>
    <dsp:sp modelId="{370D5D0C-4410-4DF4-96C4-27E3C7B1356C}">
      <dsp:nvSpPr>
        <dsp:cNvPr id="0" name=""/>
        <dsp:cNvSpPr/>
      </dsp:nvSpPr>
      <dsp:spPr>
        <a:xfrm>
          <a:off x="6976930" y="1083249"/>
          <a:ext cx="1441701" cy="1441701"/>
        </a:xfrm>
        <a:prstGeom prst="ellipse">
          <a:avLst/>
        </a:prstGeom>
        <a:gradFill rotWithShape="0">
          <a:gsLst>
            <a:gs pos="0">
              <a:schemeClr val="accent5">
                <a:hueOff val="-1470669"/>
                <a:satOff val="-2046"/>
                <a:lumOff val="-784"/>
                <a:alphaOff val="0"/>
                <a:satMod val="103000"/>
                <a:lumMod val="102000"/>
                <a:tint val="94000"/>
              </a:schemeClr>
            </a:gs>
            <a:gs pos="50000">
              <a:schemeClr val="accent5">
                <a:hueOff val="-1470669"/>
                <a:satOff val="-2046"/>
                <a:lumOff val="-784"/>
                <a:alphaOff val="0"/>
                <a:satMod val="110000"/>
                <a:lumMod val="100000"/>
                <a:shade val="100000"/>
              </a:schemeClr>
            </a:gs>
            <a:gs pos="100000">
              <a:schemeClr val="accent5">
                <a:hueOff val="-1470669"/>
                <a:satOff val="-2046"/>
                <a:lumOff val="-78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Capability </a:t>
          </a:r>
          <a:endParaRPr lang="en-GB" sz="1200" kern="1200" dirty="0"/>
        </a:p>
      </dsp:txBody>
      <dsp:txXfrm>
        <a:off x="7188062" y="1294381"/>
        <a:ext cx="1019437" cy="1019437"/>
      </dsp:txXfrm>
    </dsp:sp>
    <dsp:sp modelId="{C691892C-2B10-44BC-918C-947A34EA6561}">
      <dsp:nvSpPr>
        <dsp:cNvPr id="0" name=""/>
        <dsp:cNvSpPr/>
      </dsp:nvSpPr>
      <dsp:spPr>
        <a:xfrm rot="5400000">
          <a:off x="7506365" y="2631992"/>
          <a:ext cx="382832" cy="486574"/>
        </a:xfrm>
        <a:prstGeom prst="rightArrow">
          <a:avLst>
            <a:gd name="adj1" fmla="val 60000"/>
            <a:gd name="adj2" fmla="val 50000"/>
          </a:avLst>
        </a:prstGeom>
        <a:solidFill>
          <a:schemeClr val="accent5">
            <a:hueOff val="-1470669"/>
            <a:satOff val="-2046"/>
            <a:lumOff val="-784"/>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dirty="0"/>
        </a:p>
      </dsp:txBody>
      <dsp:txXfrm>
        <a:off x="7563790" y="2671882"/>
        <a:ext cx="267982" cy="291944"/>
      </dsp:txXfrm>
    </dsp:sp>
    <dsp:sp modelId="{4C3CB6D4-AD80-4BB3-95A2-789F5728AD9F}">
      <dsp:nvSpPr>
        <dsp:cNvPr id="0" name=""/>
        <dsp:cNvSpPr/>
      </dsp:nvSpPr>
      <dsp:spPr>
        <a:xfrm>
          <a:off x="6976930" y="3247277"/>
          <a:ext cx="1441701" cy="1441701"/>
        </a:xfrm>
        <a:prstGeom prst="ellipse">
          <a:avLst/>
        </a:prstGeom>
        <a:gradFill rotWithShape="0">
          <a:gsLst>
            <a:gs pos="0">
              <a:schemeClr val="accent5">
                <a:hueOff val="-2941338"/>
                <a:satOff val="-4091"/>
                <a:lumOff val="-1569"/>
                <a:alphaOff val="0"/>
                <a:satMod val="103000"/>
                <a:lumMod val="102000"/>
                <a:tint val="94000"/>
              </a:schemeClr>
            </a:gs>
            <a:gs pos="50000">
              <a:schemeClr val="accent5">
                <a:hueOff val="-2941338"/>
                <a:satOff val="-4091"/>
                <a:lumOff val="-1569"/>
                <a:alphaOff val="0"/>
                <a:satMod val="110000"/>
                <a:lumMod val="100000"/>
                <a:shade val="100000"/>
              </a:schemeClr>
            </a:gs>
            <a:gs pos="100000">
              <a:schemeClr val="accent5">
                <a:hueOff val="-2941338"/>
                <a:satOff val="-4091"/>
                <a:lumOff val="-156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Affiliations</a:t>
          </a:r>
          <a:endParaRPr lang="en-GB" sz="1200" kern="1200" dirty="0"/>
        </a:p>
      </dsp:txBody>
      <dsp:txXfrm>
        <a:off x="7188062" y="3458409"/>
        <a:ext cx="1019437" cy="1019437"/>
      </dsp:txXfrm>
    </dsp:sp>
    <dsp:sp modelId="{5FDC9854-4DE4-4B18-817C-485F9814AB58}">
      <dsp:nvSpPr>
        <dsp:cNvPr id="0" name=""/>
        <dsp:cNvSpPr/>
      </dsp:nvSpPr>
      <dsp:spPr>
        <a:xfrm rot="9000000">
          <a:off x="6578696" y="4260430"/>
          <a:ext cx="382832" cy="486574"/>
        </a:xfrm>
        <a:prstGeom prst="rightArrow">
          <a:avLst>
            <a:gd name="adj1" fmla="val 60000"/>
            <a:gd name="adj2" fmla="val 50000"/>
          </a:avLst>
        </a:prstGeom>
        <a:solidFill>
          <a:schemeClr val="accent5">
            <a:hueOff val="-2941338"/>
            <a:satOff val="-4091"/>
            <a:lumOff val="-1569"/>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dirty="0"/>
        </a:p>
      </dsp:txBody>
      <dsp:txXfrm rot="10800000">
        <a:off x="6685853" y="4329033"/>
        <a:ext cx="267982" cy="291944"/>
      </dsp:txXfrm>
    </dsp:sp>
    <dsp:sp modelId="{F632221E-3E61-456C-A394-1856E80CA6C4}">
      <dsp:nvSpPr>
        <dsp:cNvPr id="0" name=""/>
        <dsp:cNvSpPr/>
      </dsp:nvSpPr>
      <dsp:spPr>
        <a:xfrm>
          <a:off x="5102827" y="4329291"/>
          <a:ext cx="1441701" cy="1441701"/>
        </a:xfrm>
        <a:prstGeom prst="ellipse">
          <a:avLst/>
        </a:prstGeom>
        <a:gradFill rotWithShape="0">
          <a:gsLst>
            <a:gs pos="0">
              <a:schemeClr val="accent5">
                <a:hueOff val="-4412007"/>
                <a:satOff val="-6137"/>
                <a:lumOff val="-2353"/>
                <a:alphaOff val="0"/>
                <a:satMod val="103000"/>
                <a:lumMod val="102000"/>
                <a:tint val="94000"/>
              </a:schemeClr>
            </a:gs>
            <a:gs pos="50000">
              <a:schemeClr val="accent5">
                <a:hueOff val="-4412007"/>
                <a:satOff val="-6137"/>
                <a:lumOff val="-2353"/>
                <a:alphaOff val="0"/>
                <a:satMod val="110000"/>
                <a:lumMod val="100000"/>
                <a:shade val="100000"/>
              </a:schemeClr>
            </a:gs>
            <a:gs pos="100000">
              <a:schemeClr val="accent5">
                <a:hueOff val="-4412007"/>
                <a:satOff val="-6137"/>
                <a:lumOff val="-235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Political and Social Environment</a:t>
          </a:r>
          <a:endParaRPr lang="en-GB" sz="1200" kern="1200" dirty="0"/>
        </a:p>
      </dsp:txBody>
      <dsp:txXfrm>
        <a:off x="5313959" y="4540423"/>
        <a:ext cx="1019437" cy="1019437"/>
      </dsp:txXfrm>
    </dsp:sp>
    <dsp:sp modelId="{DF91DF81-726A-494A-B041-1D63B59DB433}">
      <dsp:nvSpPr>
        <dsp:cNvPr id="0" name=""/>
        <dsp:cNvSpPr/>
      </dsp:nvSpPr>
      <dsp:spPr>
        <a:xfrm rot="12600000">
          <a:off x="4704593" y="4271265"/>
          <a:ext cx="382832" cy="486574"/>
        </a:xfrm>
        <a:prstGeom prst="rightArrow">
          <a:avLst>
            <a:gd name="adj1" fmla="val 60000"/>
            <a:gd name="adj2" fmla="val 50000"/>
          </a:avLst>
        </a:prstGeom>
        <a:solidFill>
          <a:schemeClr val="accent5">
            <a:hueOff val="-4412007"/>
            <a:satOff val="-6137"/>
            <a:lumOff val="-2353"/>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dirty="0"/>
        </a:p>
      </dsp:txBody>
      <dsp:txXfrm rot="10800000">
        <a:off x="4811750" y="4397293"/>
        <a:ext cx="267982" cy="291944"/>
      </dsp:txXfrm>
    </dsp:sp>
    <dsp:sp modelId="{AF9BE987-2681-4C7B-AE6B-E7D1F6D76F49}">
      <dsp:nvSpPr>
        <dsp:cNvPr id="0" name=""/>
        <dsp:cNvSpPr/>
      </dsp:nvSpPr>
      <dsp:spPr>
        <a:xfrm>
          <a:off x="3228724" y="3247277"/>
          <a:ext cx="1441701" cy="1441701"/>
        </a:xfrm>
        <a:prstGeom prst="ellipse">
          <a:avLst/>
        </a:prstGeom>
        <a:gradFill rotWithShape="0">
          <a:gsLst>
            <a:gs pos="0">
              <a:schemeClr val="accent5">
                <a:hueOff val="-5882677"/>
                <a:satOff val="-8182"/>
                <a:lumOff val="-3138"/>
                <a:alphaOff val="0"/>
                <a:satMod val="103000"/>
                <a:lumMod val="102000"/>
                <a:tint val="94000"/>
              </a:schemeClr>
            </a:gs>
            <a:gs pos="50000">
              <a:schemeClr val="accent5">
                <a:hueOff val="-5882677"/>
                <a:satOff val="-8182"/>
                <a:lumOff val="-3138"/>
                <a:alphaOff val="0"/>
                <a:satMod val="110000"/>
                <a:lumMod val="100000"/>
                <a:shade val="100000"/>
              </a:schemeClr>
            </a:gs>
            <a:gs pos="100000">
              <a:schemeClr val="accent5">
                <a:hueOff val="-5882677"/>
                <a:satOff val="-8182"/>
                <a:lumOff val="-313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0" kern="1200" dirty="0" smtClean="0"/>
            <a:t>Disengagement Factors</a:t>
          </a:r>
        </a:p>
      </dsp:txBody>
      <dsp:txXfrm>
        <a:off x="3439856" y="3458409"/>
        <a:ext cx="1019437" cy="1019437"/>
      </dsp:txXfrm>
    </dsp:sp>
    <dsp:sp modelId="{D90F2CB7-B18D-4579-A89F-CA6331935A56}">
      <dsp:nvSpPr>
        <dsp:cNvPr id="0" name=""/>
        <dsp:cNvSpPr/>
      </dsp:nvSpPr>
      <dsp:spPr>
        <a:xfrm rot="16200000">
          <a:off x="3758158" y="2653662"/>
          <a:ext cx="382832" cy="486574"/>
        </a:xfrm>
        <a:prstGeom prst="rightArrow">
          <a:avLst>
            <a:gd name="adj1" fmla="val 60000"/>
            <a:gd name="adj2" fmla="val 50000"/>
          </a:avLst>
        </a:prstGeom>
        <a:solidFill>
          <a:schemeClr val="accent5">
            <a:hueOff val="-5882677"/>
            <a:satOff val="-8182"/>
            <a:lumOff val="-3138"/>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dirty="0"/>
        </a:p>
      </dsp:txBody>
      <dsp:txXfrm>
        <a:off x="3815583" y="2808402"/>
        <a:ext cx="267982" cy="291944"/>
      </dsp:txXfrm>
    </dsp:sp>
    <dsp:sp modelId="{D1997243-83BE-40C6-BFC2-7CF72BE560DA}">
      <dsp:nvSpPr>
        <dsp:cNvPr id="0" name=""/>
        <dsp:cNvSpPr/>
      </dsp:nvSpPr>
      <dsp:spPr>
        <a:xfrm>
          <a:off x="3228724" y="1083249"/>
          <a:ext cx="1441701" cy="1441701"/>
        </a:xfrm>
        <a:prstGeom prst="ellipse">
          <a:avLst/>
        </a:prstGeom>
        <a:gradFill rotWithShape="0">
          <a:gsLst>
            <a:gs pos="0">
              <a:schemeClr val="accent5">
                <a:hueOff val="-7353345"/>
                <a:satOff val="-10228"/>
                <a:lumOff val="-3922"/>
                <a:alphaOff val="0"/>
                <a:satMod val="103000"/>
                <a:lumMod val="102000"/>
                <a:tint val="94000"/>
              </a:schemeClr>
            </a:gs>
            <a:gs pos="50000">
              <a:schemeClr val="accent5">
                <a:hueOff val="-7353345"/>
                <a:satOff val="-10228"/>
                <a:lumOff val="-3922"/>
                <a:alphaOff val="0"/>
                <a:satMod val="110000"/>
                <a:lumMod val="100000"/>
                <a:shade val="100000"/>
              </a:schemeClr>
            </a:gs>
            <a:gs pos="100000">
              <a:schemeClr val="accent5">
                <a:hueOff val="-7353345"/>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0" kern="1200" dirty="0" smtClean="0"/>
            <a:t>Emotional Factors</a:t>
          </a:r>
        </a:p>
      </dsp:txBody>
      <dsp:txXfrm>
        <a:off x="3439856" y="1294381"/>
        <a:ext cx="1019437" cy="1019437"/>
      </dsp:txXfrm>
    </dsp:sp>
    <dsp:sp modelId="{096E3CD2-49FF-4204-BF2B-8B32CC5C9782}">
      <dsp:nvSpPr>
        <dsp:cNvPr id="0" name=""/>
        <dsp:cNvSpPr/>
      </dsp:nvSpPr>
      <dsp:spPr>
        <a:xfrm rot="19800000">
          <a:off x="4685827" y="1025223"/>
          <a:ext cx="382832" cy="486574"/>
        </a:xfrm>
        <a:prstGeom prst="rightArrow">
          <a:avLst>
            <a:gd name="adj1" fmla="val 60000"/>
            <a:gd name="adj2" fmla="val 50000"/>
          </a:avLst>
        </a:prstGeom>
        <a:solidFill>
          <a:schemeClr val="accent5">
            <a:hueOff val="-7353345"/>
            <a:satOff val="-10228"/>
            <a:lumOff val="-3922"/>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dirty="0"/>
        </a:p>
      </dsp:txBody>
      <dsp:txXfrm>
        <a:off x="4693520" y="1151251"/>
        <a:ext cx="267982" cy="2919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A1374-611F-4A65-A032-93581A99EADE}">
      <dsp:nvSpPr>
        <dsp:cNvPr id="0" name=""/>
        <dsp:cNvSpPr/>
      </dsp:nvSpPr>
      <dsp:spPr>
        <a:xfrm>
          <a:off x="1980406" y="661"/>
          <a:ext cx="4167187" cy="250031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dirty="0" smtClean="0"/>
            <a:t>Extremism Risk Guidance 22 + (ERG22+) (Rehabilitation Services Group, 2011)</a:t>
          </a:r>
          <a:endParaRPr lang="en-GB" sz="3200" kern="1200" dirty="0"/>
        </a:p>
      </dsp:txBody>
      <dsp:txXfrm>
        <a:off x="1980406" y="661"/>
        <a:ext cx="4167187" cy="2500312"/>
      </dsp:txXfrm>
    </dsp:sp>
    <dsp:sp modelId="{D948444A-A27F-420B-8DB3-9A0A3290D5BD}">
      <dsp:nvSpPr>
        <dsp:cNvPr id="0" name=""/>
        <dsp:cNvSpPr/>
      </dsp:nvSpPr>
      <dsp:spPr>
        <a:xfrm>
          <a:off x="1980406" y="2917692"/>
          <a:ext cx="4167187" cy="2500312"/>
        </a:xfrm>
        <a:prstGeom prst="rect">
          <a:avLst/>
        </a:prstGeom>
        <a:gradFill rotWithShape="0">
          <a:gsLst>
            <a:gs pos="0">
              <a:schemeClr val="accent5">
                <a:hueOff val="-7353345"/>
                <a:satOff val="-10228"/>
                <a:lumOff val="-3922"/>
                <a:alphaOff val="0"/>
                <a:satMod val="103000"/>
                <a:lumMod val="102000"/>
                <a:tint val="94000"/>
              </a:schemeClr>
            </a:gs>
            <a:gs pos="50000">
              <a:schemeClr val="accent5">
                <a:hueOff val="-7353345"/>
                <a:satOff val="-10228"/>
                <a:lumOff val="-3922"/>
                <a:alphaOff val="0"/>
                <a:satMod val="110000"/>
                <a:lumMod val="100000"/>
                <a:shade val="100000"/>
              </a:schemeClr>
            </a:gs>
            <a:gs pos="100000">
              <a:schemeClr val="accent5">
                <a:hueOff val="-7353345"/>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dirty="0" smtClean="0"/>
            <a:t>Violent Extremist Risk Assessment (VERA-2) (Pressman &amp; Flockton, 2010, 2012a)</a:t>
          </a:r>
          <a:endParaRPr lang="en-GB" sz="3200" kern="1200" dirty="0"/>
        </a:p>
      </dsp:txBody>
      <dsp:txXfrm>
        <a:off x="1980406" y="2917692"/>
        <a:ext cx="4167187" cy="25003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0CA961-0AFF-4D6C-BED8-61A012EFDE9A}" type="datetimeFigureOut">
              <a:rPr lang="en-GB" smtClean="0"/>
              <a:t>14/01/2016</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7A195F-87C8-499B-8DAC-82A61622FDB3}" type="slidenum">
              <a:rPr lang="en-GB" smtClean="0"/>
              <a:t>‹#›</a:t>
            </a:fld>
            <a:endParaRPr lang="en-GB" dirty="0"/>
          </a:p>
        </p:txBody>
      </p:sp>
    </p:spTree>
    <p:extLst>
      <p:ext uri="{BB962C8B-B14F-4D97-AF65-F5344CB8AC3E}">
        <p14:creationId xmlns:p14="http://schemas.microsoft.com/office/powerpoint/2010/main" val="6759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en.wikipedia.org/wiki/London_Underground" TargetMode="External"/><Relationship Id="rId3" Type="http://schemas.openxmlformats.org/officeDocument/2006/relationships/hyperlink" Target="https://en.wikipedia.org/wiki/Help:IPA_for_Portuguese" TargetMode="External"/><Relationship Id="rId7" Type="http://schemas.openxmlformats.org/officeDocument/2006/relationships/hyperlink" Target="https://en.wikipedia.org/wiki/Stockwell_tube_station" TargetMode="External"/><Relationship Id="rId12" Type="http://schemas.openxmlformats.org/officeDocument/2006/relationships/hyperlink" Target="https://en.wikipedia.org/wiki/7_July_2005_London_bombings"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en.wikipedia.org/wiki/Metropolitan_Police_Service" TargetMode="External"/><Relationship Id="rId11" Type="http://schemas.openxmlformats.org/officeDocument/2006/relationships/hyperlink" Target="https://en.wikipedia.org/wiki/Death_of_Jean_Charles_de_Menezes#cite_note-StockwellOne-1" TargetMode="External"/><Relationship Id="rId5" Type="http://schemas.openxmlformats.org/officeDocument/2006/relationships/hyperlink" Target="https://en.wikipedia.org/wiki/Mayor's_Office_for_Policing_and_Crime" TargetMode="External"/><Relationship Id="rId10" Type="http://schemas.openxmlformats.org/officeDocument/2006/relationships/hyperlink" Target="https://en.wikipedia.org/wiki/July_21,_2005_London_bombings" TargetMode="External"/><Relationship Id="rId4" Type="http://schemas.openxmlformats.org/officeDocument/2006/relationships/hyperlink" Target="https://en.wikipedia.org/wiki/Brazilian_Portuguese" TargetMode="External"/><Relationship Id="rId9" Type="http://schemas.openxmlformats.org/officeDocument/2006/relationships/hyperlink" Target="https://en.wikipedia.org/wiki/Fugitiv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7A195F-87C8-499B-8DAC-82A61622FDB3}" type="slidenum">
              <a:rPr lang="en-GB" smtClean="0"/>
              <a:t>1</a:t>
            </a:fld>
            <a:endParaRPr lang="en-GB" dirty="0"/>
          </a:p>
        </p:txBody>
      </p:sp>
    </p:spTree>
    <p:extLst>
      <p:ext uri="{BB962C8B-B14F-4D97-AF65-F5344CB8AC3E}">
        <p14:creationId xmlns:p14="http://schemas.microsoft.com/office/powerpoint/2010/main" val="2038941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sz="1200" b="1" i="0" kern="1200" baseline="0" dirty="0" smtClean="0">
                <a:solidFill>
                  <a:schemeClr val="tx1"/>
                </a:solidFill>
                <a:effectLst/>
                <a:latin typeface="+mn-lt"/>
                <a:ea typeface="+mn-ea"/>
                <a:cs typeface="+mn-cs"/>
              </a:rPr>
              <a:t>Managing our anxiety is key, as anxiety hampers our thinking, and limits to our thinking may translate to false positive. </a:t>
            </a:r>
          </a:p>
          <a:p>
            <a:pPr marL="0" indent="0">
              <a:buFont typeface="Arial" pitchFamily="34" charset="0"/>
              <a:buNone/>
            </a:pPr>
            <a:endParaRPr lang="en-GB" sz="1200" b="1" i="0" kern="1200" baseline="0" dirty="0" smtClean="0">
              <a:solidFill>
                <a:schemeClr val="tx1"/>
              </a:solidFill>
              <a:effectLst/>
              <a:latin typeface="+mn-lt"/>
              <a:ea typeface="+mn-ea"/>
              <a:cs typeface="+mn-cs"/>
            </a:endParaRPr>
          </a:p>
          <a:p>
            <a:pPr marL="0" indent="0">
              <a:buFont typeface="Arial" pitchFamily="34" charset="0"/>
              <a:buNone/>
            </a:pPr>
            <a:endParaRPr lang="en-GB" sz="1200" b="1" i="0" kern="1200" baseline="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Jean Charles da Silva e de Menezes</a:t>
            </a:r>
            <a:r>
              <a:rPr lang="en-GB" sz="1200" b="0" i="0" kern="1200" dirty="0" smtClean="0">
                <a:solidFill>
                  <a:schemeClr val="tx1"/>
                </a:solidFill>
                <a:effectLst/>
                <a:latin typeface="+mn-lt"/>
                <a:ea typeface="+mn-ea"/>
                <a:cs typeface="+mn-cs"/>
              </a:rPr>
              <a:t> (pronounced </a:t>
            </a:r>
            <a:r>
              <a:rPr lang="en-GB" sz="1200" b="0" i="0" u="none" strike="noStrike" kern="1200" dirty="0" smtClean="0">
                <a:solidFill>
                  <a:schemeClr val="tx1"/>
                </a:solidFill>
                <a:effectLst/>
                <a:latin typeface="+mn-lt"/>
                <a:ea typeface="+mn-ea"/>
                <a:cs typeface="+mn-cs"/>
                <a:hlinkClick r:id="rId3" tooltip="Help:IPA for Portuguese"/>
              </a:rPr>
              <a:t>[ʒeˈɐ̃ ˈʃahlis dʒi meˈnezis]</a:t>
            </a:r>
            <a:r>
              <a:rPr lang="en-GB" sz="1200" b="0" i="0" kern="1200" dirty="0" smtClean="0">
                <a:solidFill>
                  <a:schemeClr val="tx1"/>
                </a:solidFill>
                <a:effectLst/>
                <a:latin typeface="+mn-lt"/>
                <a:ea typeface="+mn-ea"/>
                <a:cs typeface="+mn-cs"/>
              </a:rPr>
              <a:t> in </a:t>
            </a:r>
            <a:r>
              <a:rPr lang="en-GB" sz="1200" b="0" i="0" u="none" strike="noStrike" kern="1200" dirty="0" smtClean="0">
                <a:solidFill>
                  <a:schemeClr val="tx1"/>
                </a:solidFill>
                <a:effectLst/>
                <a:latin typeface="+mn-lt"/>
                <a:ea typeface="+mn-ea"/>
                <a:cs typeface="+mn-cs"/>
                <a:hlinkClick r:id="rId4" tooltip="Brazilian Portuguese"/>
              </a:rPr>
              <a:t>Brazilian Portuguese</a:t>
            </a:r>
            <a:r>
              <a:rPr lang="en-GB" sz="1200" b="0" i="0" kern="1200" dirty="0" smtClean="0">
                <a:solidFill>
                  <a:schemeClr val="tx1"/>
                </a:solidFill>
                <a:effectLst/>
                <a:latin typeface="+mn-lt"/>
                <a:ea typeface="+mn-ea"/>
                <a:cs typeface="+mn-cs"/>
              </a:rPr>
              <a:t>; 7 January 1978 – 22 July 2005) was a Brazilian man killed by officers of the </a:t>
            </a:r>
            <a:r>
              <a:rPr lang="en-GB" sz="1200" b="0" i="0" u="none" strike="noStrike" kern="1200" dirty="0" smtClean="0">
                <a:solidFill>
                  <a:schemeClr val="tx1"/>
                </a:solidFill>
                <a:effectLst/>
                <a:latin typeface="+mn-lt"/>
                <a:ea typeface="+mn-ea"/>
                <a:cs typeface="+mn-cs"/>
                <a:hlinkClick r:id="rId5" tooltip="Mayor's Office for Policing and Crime"/>
              </a:rPr>
              <a:t>London</a:t>
            </a:r>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6" tooltip="Metropolitan Police Service"/>
              </a:rPr>
              <a:t>Metropolitan Police Service</a:t>
            </a:r>
            <a:r>
              <a:rPr lang="en-GB" sz="1200" b="0" i="0" kern="1200" dirty="0" smtClean="0">
                <a:solidFill>
                  <a:schemeClr val="tx1"/>
                </a:solidFill>
                <a:effectLst/>
                <a:latin typeface="+mn-lt"/>
                <a:ea typeface="+mn-ea"/>
                <a:cs typeface="+mn-cs"/>
              </a:rPr>
              <a:t> at </a:t>
            </a:r>
            <a:r>
              <a:rPr lang="en-GB" sz="1200" b="0" i="0" u="none" strike="noStrike" kern="1200" dirty="0" smtClean="0">
                <a:solidFill>
                  <a:schemeClr val="tx1"/>
                </a:solidFill>
                <a:effectLst/>
                <a:latin typeface="+mn-lt"/>
                <a:ea typeface="+mn-ea"/>
                <a:cs typeface="+mn-cs"/>
                <a:hlinkClick r:id="rId7" tooltip="Stockwell tube station"/>
              </a:rPr>
              <a:t>Stockwell Station</a:t>
            </a:r>
            <a:r>
              <a:rPr lang="en-GB" sz="1200" b="0" i="0" kern="1200" dirty="0" smtClean="0">
                <a:solidFill>
                  <a:schemeClr val="tx1"/>
                </a:solidFill>
                <a:effectLst/>
                <a:latin typeface="+mn-lt"/>
                <a:ea typeface="+mn-ea"/>
                <a:cs typeface="+mn-cs"/>
              </a:rPr>
              <a:t> on the </a:t>
            </a:r>
            <a:r>
              <a:rPr lang="en-GB" sz="1200" b="0" i="0" u="none" strike="noStrike" kern="1200" dirty="0" smtClean="0">
                <a:solidFill>
                  <a:schemeClr val="tx1"/>
                </a:solidFill>
                <a:effectLst/>
                <a:latin typeface="+mn-lt"/>
                <a:ea typeface="+mn-ea"/>
                <a:cs typeface="+mn-cs"/>
                <a:hlinkClick r:id="rId8" tooltip="London Underground"/>
              </a:rPr>
              <a:t>London Underground</a:t>
            </a:r>
            <a:r>
              <a:rPr lang="en-GB" sz="1200" b="0" i="0" kern="1200" dirty="0" smtClean="0">
                <a:solidFill>
                  <a:schemeClr val="tx1"/>
                </a:solidFill>
                <a:effectLst/>
                <a:latin typeface="+mn-lt"/>
                <a:ea typeface="+mn-ea"/>
                <a:cs typeface="+mn-cs"/>
              </a:rPr>
              <a:t> after he was wrongly deemed to be one of the </a:t>
            </a:r>
            <a:r>
              <a:rPr lang="en-GB" sz="1200" b="0" i="0" u="none" strike="noStrike" kern="1200" dirty="0" smtClean="0">
                <a:solidFill>
                  <a:schemeClr val="tx1"/>
                </a:solidFill>
                <a:effectLst/>
                <a:latin typeface="+mn-lt"/>
                <a:ea typeface="+mn-ea"/>
                <a:cs typeface="+mn-cs"/>
                <a:hlinkClick r:id="rId9" tooltip="Fugitive"/>
              </a:rPr>
              <a:t>fugitives</a:t>
            </a:r>
            <a:r>
              <a:rPr lang="en-GB" sz="1200" b="0" i="0" kern="1200" dirty="0" smtClean="0">
                <a:solidFill>
                  <a:schemeClr val="tx1"/>
                </a:solidFill>
                <a:effectLst/>
                <a:latin typeface="+mn-lt"/>
                <a:ea typeface="+mn-ea"/>
                <a:cs typeface="+mn-cs"/>
              </a:rPr>
              <a:t> involved in the previous day's </a:t>
            </a:r>
            <a:r>
              <a:rPr lang="en-GB" sz="1200" b="0" i="0" u="none" strike="noStrike" kern="1200" dirty="0" smtClean="0">
                <a:solidFill>
                  <a:schemeClr val="tx1"/>
                </a:solidFill>
                <a:effectLst/>
                <a:latin typeface="+mn-lt"/>
                <a:ea typeface="+mn-ea"/>
                <a:cs typeface="+mn-cs"/>
                <a:hlinkClick r:id="rId10" tooltip="July 21, 2005 London bombings"/>
              </a:rPr>
              <a:t>failed bombing attempts</a:t>
            </a:r>
            <a:r>
              <a:rPr lang="en-GB" sz="1200" b="0" i="0" kern="1200" dirty="0" smtClean="0">
                <a:solidFill>
                  <a:schemeClr val="tx1"/>
                </a:solidFill>
                <a:effectLst/>
                <a:latin typeface="+mn-lt"/>
                <a:ea typeface="+mn-ea"/>
                <a:cs typeface="+mn-cs"/>
              </a:rPr>
              <a:t>.</a:t>
            </a:r>
            <a:r>
              <a:rPr lang="en-GB" sz="1200" b="0" i="0" u="none" strike="noStrike" kern="1200" baseline="30000" dirty="0" smtClean="0">
                <a:solidFill>
                  <a:schemeClr val="tx1"/>
                </a:solidFill>
                <a:effectLst/>
                <a:latin typeface="+mn-lt"/>
                <a:ea typeface="+mn-ea"/>
                <a:cs typeface="+mn-cs"/>
                <a:hlinkClick r:id="rId11"/>
              </a:rPr>
              <a:t>[1]</a:t>
            </a:r>
            <a:r>
              <a:rPr lang="en-GB" sz="1200" b="0" i="0" kern="1200" dirty="0" smtClean="0">
                <a:solidFill>
                  <a:schemeClr val="tx1"/>
                </a:solidFill>
                <a:effectLst/>
                <a:latin typeface="+mn-lt"/>
                <a:ea typeface="+mn-ea"/>
                <a:cs typeface="+mn-cs"/>
              </a:rPr>
              <a:t> These events took place two weeks after the </a:t>
            </a:r>
            <a:r>
              <a:rPr lang="en-GB" sz="1200" b="0" i="0" u="none" strike="noStrike" kern="1200" dirty="0" smtClean="0">
                <a:solidFill>
                  <a:schemeClr val="tx1"/>
                </a:solidFill>
                <a:effectLst/>
                <a:latin typeface="+mn-lt"/>
                <a:ea typeface="+mn-ea"/>
                <a:cs typeface="+mn-cs"/>
                <a:hlinkClick r:id="rId12" tooltip="7 July 2005 London bombings"/>
              </a:rPr>
              <a:t>London bombings of 7 July 2005</a:t>
            </a:r>
            <a:r>
              <a:rPr lang="en-GB" sz="1200" b="0" i="0" kern="1200" dirty="0" smtClean="0">
                <a:solidFill>
                  <a:schemeClr val="tx1"/>
                </a:solidFill>
                <a:effectLst/>
                <a:latin typeface="+mn-lt"/>
                <a:ea typeface="+mn-ea"/>
                <a:cs typeface="+mn-cs"/>
              </a:rPr>
              <a:t>, in which 52 people were murdered.</a:t>
            </a:r>
          </a:p>
          <a:p>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The Muslim teenager who was arrested when his teacher mistook his homemade clock for a bomb has met President Barack Obama.</a:t>
            </a:r>
          </a:p>
          <a:p>
            <a:pPr fontAlgn="base"/>
            <a:r>
              <a:rPr lang="en-GB" sz="1200" b="0" i="0" kern="1200" dirty="0" smtClean="0">
                <a:solidFill>
                  <a:schemeClr val="tx1"/>
                </a:solidFill>
                <a:effectLst/>
                <a:latin typeface="+mn-lt"/>
                <a:ea typeface="+mn-ea"/>
                <a:cs typeface="+mn-cs"/>
              </a:rPr>
              <a:t>Fourteen-year-old </a:t>
            </a:r>
            <a:r>
              <a:rPr lang="en-GB" sz="1200" b="1" i="0" kern="1200" dirty="0" smtClean="0">
                <a:solidFill>
                  <a:schemeClr val="tx1"/>
                </a:solidFill>
                <a:effectLst/>
                <a:latin typeface="+mn-lt"/>
                <a:ea typeface="+mn-ea"/>
                <a:cs typeface="+mn-cs"/>
              </a:rPr>
              <a:t>Ahmed Mohamed </a:t>
            </a:r>
            <a:r>
              <a:rPr lang="en-GB" sz="1200" b="0" i="0" kern="1200" dirty="0" smtClean="0">
                <a:solidFill>
                  <a:schemeClr val="tx1"/>
                </a:solidFill>
                <a:effectLst/>
                <a:latin typeface="+mn-lt"/>
                <a:ea typeface="+mn-ea"/>
                <a:cs typeface="+mn-cs"/>
              </a:rPr>
              <a:t>was catapulted to fame after his case in Texas went viral on social media, winning sympathy from the White House to Silicon Valley.</a:t>
            </a:r>
          </a:p>
          <a:p>
            <a:endParaRPr lang="en-GB" dirty="0" smtClean="0"/>
          </a:p>
          <a:p>
            <a:r>
              <a:rPr lang="en-GB" dirty="0" smtClean="0"/>
              <a:t>So what we need to practice at our best, I feel,</a:t>
            </a:r>
            <a:r>
              <a:rPr lang="en-GB" baseline="0" dirty="0" smtClean="0"/>
              <a:t> is help to think.  </a:t>
            </a:r>
            <a:endParaRPr lang="en-GB" dirty="0" smtClean="0"/>
          </a:p>
          <a:p>
            <a:endParaRPr lang="en-GB" dirty="0"/>
          </a:p>
        </p:txBody>
      </p:sp>
      <p:sp>
        <p:nvSpPr>
          <p:cNvPr id="4" name="Slide Number Placeholder 3"/>
          <p:cNvSpPr>
            <a:spLocks noGrp="1"/>
          </p:cNvSpPr>
          <p:nvPr>
            <p:ph type="sldNum" sz="quarter" idx="10"/>
          </p:nvPr>
        </p:nvSpPr>
        <p:spPr/>
        <p:txBody>
          <a:bodyPr/>
          <a:lstStyle/>
          <a:p>
            <a:fld id="{927A195F-87C8-499B-8DAC-82A61622FDB3}" type="slidenum">
              <a:rPr lang="en-GB" smtClean="0"/>
              <a:t>10</a:t>
            </a:fld>
            <a:endParaRPr lang="en-GB" dirty="0"/>
          </a:p>
        </p:txBody>
      </p:sp>
    </p:spTree>
    <p:extLst>
      <p:ext uri="{BB962C8B-B14F-4D97-AF65-F5344CB8AC3E}">
        <p14:creationId xmlns:p14="http://schemas.microsoft.com/office/powerpoint/2010/main" val="1776811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we need to manage our anxiety is help to think</a:t>
            </a:r>
          </a:p>
          <a:p>
            <a:r>
              <a:rPr lang="en-GB" dirty="0" smtClean="0"/>
              <a:t>Even when we’re not anxious, I would argue that what we</a:t>
            </a:r>
            <a:r>
              <a:rPr lang="en-GB" baseline="0" dirty="0" smtClean="0"/>
              <a:t> need to overcome the challenges of the task, is help to think. </a:t>
            </a:r>
          </a:p>
          <a:p>
            <a:r>
              <a:rPr lang="en-GB" baseline="0" dirty="0" smtClean="0"/>
              <a:t>There are several things that might help us to achieve our best thinking and judgement. </a:t>
            </a:r>
          </a:p>
          <a:p>
            <a:r>
              <a:rPr lang="en-GB" baseline="0" dirty="0" smtClean="0"/>
              <a:t>Consulting the literature, supervision and liaison with colleagues, emprically derived, hopefully evidence based risk assesment tools. </a:t>
            </a:r>
          </a:p>
        </p:txBody>
      </p:sp>
      <p:sp>
        <p:nvSpPr>
          <p:cNvPr id="4" name="Slide Number Placeholder 3"/>
          <p:cNvSpPr>
            <a:spLocks noGrp="1"/>
          </p:cNvSpPr>
          <p:nvPr>
            <p:ph type="sldNum" sz="quarter" idx="10"/>
          </p:nvPr>
        </p:nvSpPr>
        <p:spPr/>
        <p:txBody>
          <a:bodyPr/>
          <a:lstStyle/>
          <a:p>
            <a:fld id="{927A195F-87C8-499B-8DAC-82A61622FDB3}" type="slidenum">
              <a:rPr lang="en-GB" smtClean="0"/>
              <a:t>11</a:t>
            </a:fld>
            <a:endParaRPr lang="en-GB" dirty="0"/>
          </a:p>
        </p:txBody>
      </p:sp>
    </p:spTree>
    <p:extLst>
      <p:ext uri="{BB962C8B-B14F-4D97-AF65-F5344CB8AC3E}">
        <p14:creationId xmlns:p14="http://schemas.microsoft.com/office/powerpoint/2010/main" val="776893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7A195F-87C8-499B-8DAC-82A61622FDB3}" type="slidenum">
              <a:rPr lang="en-GB" smtClean="0"/>
              <a:t>12</a:t>
            </a:fld>
            <a:endParaRPr lang="en-GB" dirty="0"/>
          </a:p>
        </p:txBody>
      </p:sp>
    </p:spTree>
    <p:extLst>
      <p:ext uri="{BB962C8B-B14F-4D97-AF65-F5344CB8AC3E}">
        <p14:creationId xmlns:p14="http://schemas.microsoft.com/office/powerpoint/2010/main" val="851930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7A195F-87C8-499B-8DAC-82A61622FDB3}" type="slidenum">
              <a:rPr lang="en-GB" smtClean="0"/>
              <a:t>13</a:t>
            </a:fld>
            <a:endParaRPr lang="en-GB" dirty="0"/>
          </a:p>
        </p:txBody>
      </p:sp>
    </p:spTree>
    <p:extLst>
      <p:ext uri="{BB962C8B-B14F-4D97-AF65-F5344CB8AC3E}">
        <p14:creationId xmlns:p14="http://schemas.microsoft.com/office/powerpoint/2010/main" val="2628214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method allows</a:t>
            </a:r>
            <a:r>
              <a:rPr lang="en-GB" baseline="0" dirty="0" smtClean="0"/>
              <a:t> for the capturing of heterogeneity.  </a:t>
            </a:r>
            <a:endParaRPr lang="en-GB" dirty="0"/>
          </a:p>
        </p:txBody>
      </p:sp>
      <p:sp>
        <p:nvSpPr>
          <p:cNvPr id="4" name="Slide Number Placeholder 3"/>
          <p:cNvSpPr>
            <a:spLocks noGrp="1"/>
          </p:cNvSpPr>
          <p:nvPr>
            <p:ph type="sldNum" sz="quarter" idx="10"/>
          </p:nvPr>
        </p:nvSpPr>
        <p:spPr/>
        <p:txBody>
          <a:bodyPr/>
          <a:lstStyle/>
          <a:p>
            <a:fld id="{927A195F-87C8-499B-8DAC-82A61622FDB3}" type="slidenum">
              <a:rPr lang="en-GB" smtClean="0"/>
              <a:t>14</a:t>
            </a:fld>
            <a:endParaRPr lang="en-GB" dirty="0"/>
          </a:p>
        </p:txBody>
      </p:sp>
    </p:spTree>
    <p:extLst>
      <p:ext uri="{BB962C8B-B14F-4D97-AF65-F5344CB8AC3E}">
        <p14:creationId xmlns:p14="http://schemas.microsoft.com/office/powerpoint/2010/main" val="1998487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927A195F-87C8-499B-8DAC-82A61622FDB3}" type="slidenum">
              <a:rPr lang="en-GB" smtClean="0"/>
              <a:t>15</a:t>
            </a:fld>
            <a:endParaRPr lang="en-GB" dirty="0"/>
          </a:p>
        </p:txBody>
      </p:sp>
    </p:spTree>
    <p:extLst>
      <p:ext uri="{BB962C8B-B14F-4D97-AF65-F5344CB8AC3E}">
        <p14:creationId xmlns:p14="http://schemas.microsoft.com/office/powerpoint/2010/main" val="1998487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927A195F-87C8-499B-8DAC-82A61622FDB3}" type="slidenum">
              <a:rPr lang="en-GB" smtClean="0"/>
              <a:t>16</a:t>
            </a:fld>
            <a:endParaRPr lang="en-GB" dirty="0"/>
          </a:p>
        </p:txBody>
      </p:sp>
    </p:spTree>
    <p:extLst>
      <p:ext uri="{BB962C8B-B14F-4D97-AF65-F5344CB8AC3E}">
        <p14:creationId xmlns:p14="http://schemas.microsoft.com/office/powerpoint/2010/main" val="1399957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7A195F-87C8-499B-8DAC-82A61622FDB3}" type="slidenum">
              <a:rPr lang="en-GB" smtClean="0"/>
              <a:t>17</a:t>
            </a:fld>
            <a:endParaRPr lang="en-GB" dirty="0"/>
          </a:p>
        </p:txBody>
      </p:sp>
    </p:spTree>
    <p:extLst>
      <p:ext uri="{BB962C8B-B14F-4D97-AF65-F5344CB8AC3E}">
        <p14:creationId xmlns:p14="http://schemas.microsoft.com/office/powerpoint/2010/main" val="2975922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927A195F-87C8-499B-8DAC-82A61622FDB3}" type="slidenum">
              <a:rPr lang="en-GB" smtClean="0"/>
              <a:t>18</a:t>
            </a:fld>
            <a:endParaRPr lang="en-GB" dirty="0"/>
          </a:p>
        </p:txBody>
      </p:sp>
    </p:spTree>
    <p:extLst>
      <p:ext uri="{BB962C8B-B14F-4D97-AF65-F5344CB8AC3E}">
        <p14:creationId xmlns:p14="http://schemas.microsoft.com/office/powerpoint/2010/main" val="1998487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7A195F-87C8-499B-8DAC-82A61622FDB3}" type="slidenum">
              <a:rPr lang="en-GB" smtClean="0"/>
              <a:t>19</a:t>
            </a:fld>
            <a:endParaRPr lang="en-GB" dirty="0"/>
          </a:p>
        </p:txBody>
      </p:sp>
    </p:spTree>
    <p:extLst>
      <p:ext uri="{BB962C8B-B14F-4D97-AF65-F5344CB8AC3E}">
        <p14:creationId xmlns:p14="http://schemas.microsoft.com/office/powerpoint/2010/main" val="847200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smtClean="0"/>
          </a:p>
          <a:p>
            <a:r>
              <a:rPr lang="en-IE" dirty="0" smtClean="0"/>
              <a:t>Risk assessment implications/challenges</a:t>
            </a:r>
          </a:p>
          <a:p>
            <a:r>
              <a:rPr lang="en-IE" dirty="0" smtClean="0"/>
              <a:t>How overcome</a:t>
            </a:r>
          </a:p>
          <a:p>
            <a:pPr lvl="1"/>
            <a:r>
              <a:rPr lang="en-IE" dirty="0" smtClean="0"/>
              <a:t>Help yourself to think</a:t>
            </a:r>
          </a:p>
          <a:p>
            <a:pPr lvl="2"/>
            <a:r>
              <a:rPr lang="en-IE" dirty="0" smtClean="0"/>
              <a:t>VERA</a:t>
            </a:r>
          </a:p>
          <a:p>
            <a:pPr lvl="2"/>
            <a:r>
              <a:rPr lang="en-IE" dirty="0" smtClean="0"/>
              <a:t>Literature</a:t>
            </a:r>
          </a:p>
          <a:p>
            <a:pPr lvl="2"/>
            <a:r>
              <a:rPr lang="en-IE" dirty="0" smtClean="0"/>
              <a:t>Join working</a:t>
            </a:r>
          </a:p>
          <a:p>
            <a:pPr lvl="2"/>
            <a:r>
              <a:rPr lang="en-IE" dirty="0" smtClean="0"/>
              <a:t>Case by case </a:t>
            </a:r>
          </a:p>
          <a:p>
            <a:pPr lvl="2"/>
            <a:r>
              <a:rPr lang="en-IE" dirty="0" smtClean="0"/>
              <a:t>Other protocols hcr20, MLG</a:t>
            </a:r>
          </a:p>
          <a:p>
            <a:endParaRPr lang="en-GB" dirty="0"/>
          </a:p>
        </p:txBody>
      </p:sp>
      <p:sp>
        <p:nvSpPr>
          <p:cNvPr id="4" name="Slide Number Placeholder 3"/>
          <p:cNvSpPr>
            <a:spLocks noGrp="1"/>
          </p:cNvSpPr>
          <p:nvPr>
            <p:ph type="sldNum" sz="quarter" idx="10"/>
          </p:nvPr>
        </p:nvSpPr>
        <p:spPr/>
        <p:txBody>
          <a:bodyPr/>
          <a:lstStyle/>
          <a:p>
            <a:fld id="{927A195F-87C8-499B-8DAC-82A61622FDB3}" type="slidenum">
              <a:rPr lang="en-GB" smtClean="0"/>
              <a:t>2</a:t>
            </a:fld>
            <a:endParaRPr lang="en-GB" dirty="0"/>
          </a:p>
        </p:txBody>
      </p:sp>
    </p:spTree>
    <p:extLst>
      <p:ext uri="{BB962C8B-B14F-4D97-AF65-F5344CB8AC3E}">
        <p14:creationId xmlns:p14="http://schemas.microsoft.com/office/powerpoint/2010/main" val="3778735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face value we see that the VERA is qualitatively quite different from the SAVRY,</a:t>
            </a:r>
            <a:r>
              <a:rPr lang="en-GB" baseline="0" dirty="0" smtClean="0"/>
              <a:t> with very little overlap in terms of risk items.  The VERA is informed by what the burgeoning empirical evidence tells us are the correlates of VE.  It considers individual (ideological/emotional), contextual, capability factors, and potential deradicalisation factors. </a:t>
            </a:r>
            <a:endParaRPr lang="en-GB" dirty="0"/>
          </a:p>
        </p:txBody>
      </p:sp>
      <p:sp>
        <p:nvSpPr>
          <p:cNvPr id="4" name="Slide Number Placeholder 3"/>
          <p:cNvSpPr>
            <a:spLocks noGrp="1"/>
          </p:cNvSpPr>
          <p:nvPr>
            <p:ph type="sldNum" sz="quarter" idx="10"/>
          </p:nvPr>
        </p:nvSpPr>
        <p:spPr/>
        <p:txBody>
          <a:bodyPr/>
          <a:lstStyle/>
          <a:p>
            <a:fld id="{927A195F-87C8-499B-8DAC-82A61622FDB3}" type="slidenum">
              <a:rPr lang="en-GB" smtClean="0"/>
              <a:t>20</a:t>
            </a:fld>
            <a:endParaRPr lang="en-GB" dirty="0"/>
          </a:p>
        </p:txBody>
      </p:sp>
    </p:spTree>
    <p:extLst>
      <p:ext uri="{BB962C8B-B14F-4D97-AF65-F5344CB8AC3E}">
        <p14:creationId xmlns:p14="http://schemas.microsoft.com/office/powerpoint/2010/main" val="373827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7A195F-87C8-499B-8DAC-82A61622FDB3}" type="slidenum">
              <a:rPr lang="en-GB" smtClean="0"/>
              <a:t>21</a:t>
            </a:fld>
            <a:endParaRPr lang="en-GB" dirty="0"/>
          </a:p>
        </p:txBody>
      </p:sp>
    </p:spTree>
    <p:extLst>
      <p:ext uri="{BB962C8B-B14F-4D97-AF65-F5344CB8AC3E}">
        <p14:creationId xmlns:p14="http://schemas.microsoft.com/office/powerpoint/2010/main" val="3078669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927A195F-87C8-499B-8DAC-82A61622FDB3}" type="slidenum">
              <a:rPr lang="en-GB" smtClean="0"/>
              <a:t>3</a:t>
            </a:fld>
            <a:endParaRPr lang="en-GB" dirty="0"/>
          </a:p>
        </p:txBody>
      </p:sp>
    </p:spTree>
    <p:extLst>
      <p:ext uri="{BB962C8B-B14F-4D97-AF65-F5344CB8AC3E}">
        <p14:creationId xmlns:p14="http://schemas.microsoft.com/office/powerpoint/2010/main" val="3814846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7A195F-87C8-499B-8DAC-82A61622FDB3}" type="slidenum">
              <a:rPr lang="en-GB" smtClean="0"/>
              <a:t>4</a:t>
            </a:fld>
            <a:endParaRPr lang="en-GB" dirty="0"/>
          </a:p>
        </p:txBody>
      </p:sp>
    </p:spTree>
    <p:extLst>
      <p:ext uri="{BB962C8B-B14F-4D97-AF65-F5344CB8AC3E}">
        <p14:creationId xmlns:p14="http://schemas.microsoft.com/office/powerpoint/2010/main" val="382364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7A195F-87C8-499B-8DAC-82A61622FDB3}" type="slidenum">
              <a:rPr lang="en-GB" smtClean="0"/>
              <a:t>5</a:t>
            </a:fld>
            <a:endParaRPr lang="en-GB" dirty="0"/>
          </a:p>
        </p:txBody>
      </p:sp>
    </p:spTree>
    <p:extLst>
      <p:ext uri="{BB962C8B-B14F-4D97-AF65-F5344CB8AC3E}">
        <p14:creationId xmlns:p14="http://schemas.microsoft.com/office/powerpoint/2010/main" val="4164119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927A195F-87C8-499B-8DAC-82A61622FDB3}" type="slidenum">
              <a:rPr lang="en-GB" smtClean="0"/>
              <a:t>6</a:t>
            </a:fld>
            <a:endParaRPr lang="en-GB" dirty="0"/>
          </a:p>
        </p:txBody>
      </p:sp>
    </p:spTree>
    <p:extLst>
      <p:ext uri="{BB962C8B-B14F-4D97-AF65-F5344CB8AC3E}">
        <p14:creationId xmlns:p14="http://schemas.microsoft.com/office/powerpoint/2010/main" val="1758228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UK Government, like other jurisdictions, has an explicit CVE strategy, known as CONTEST, which outlines the ways in which the Home Office intends to work to prevent terrorism across the UK.   The CONTEST strategy (Home Office, 2011) outlines four differing areas of work, each of having its own brief:  </a:t>
            </a:r>
            <a:r>
              <a:rPr lang="en-GB" sz="1200" i="1" kern="1200" dirty="0" smtClean="0">
                <a:solidFill>
                  <a:schemeClr val="tx1"/>
                </a:solidFill>
                <a:effectLst/>
                <a:latin typeface="+mn-lt"/>
                <a:ea typeface="+mn-ea"/>
                <a:cs typeface="+mn-cs"/>
              </a:rPr>
              <a:t>Protect </a:t>
            </a:r>
            <a:r>
              <a:rPr lang="en-GB" sz="1200" kern="1200" dirty="0" smtClean="0">
                <a:solidFill>
                  <a:schemeClr val="tx1"/>
                </a:solidFill>
                <a:effectLst/>
                <a:latin typeface="+mn-lt"/>
                <a:ea typeface="+mn-ea"/>
                <a:cs typeface="+mn-cs"/>
              </a:rPr>
              <a:t>aims to strengthen national protection against terrorist attacks in the UK or against UK interests overseas;  </a:t>
            </a:r>
            <a:r>
              <a:rPr lang="en-GB" sz="1200" b="1" i="1" u="sng" kern="1200" dirty="0" smtClean="0">
                <a:solidFill>
                  <a:srgbClr val="FF0000"/>
                </a:solidFill>
                <a:effectLst>
                  <a:outerShdw blurRad="38100" dist="38100" dir="2700000" algn="tl">
                    <a:srgbClr val="000000">
                      <a:alpha val="43137"/>
                    </a:srgbClr>
                  </a:outerShdw>
                </a:effectLst>
                <a:latin typeface="+mn-lt"/>
                <a:ea typeface="+mn-ea"/>
                <a:cs typeface="+mn-cs"/>
              </a:rPr>
              <a:t>Prevent </a:t>
            </a:r>
            <a:r>
              <a:rPr lang="en-GB" sz="1200" b="1" u="sng" kern="1200" dirty="0" smtClean="0">
                <a:solidFill>
                  <a:srgbClr val="FF0000"/>
                </a:solidFill>
                <a:effectLst>
                  <a:outerShdw blurRad="38100" dist="38100" dir="2700000" algn="tl">
                    <a:srgbClr val="000000">
                      <a:alpha val="43137"/>
                    </a:srgbClr>
                  </a:outerShdw>
                </a:effectLst>
                <a:latin typeface="+mn-lt"/>
                <a:ea typeface="+mn-ea"/>
                <a:cs typeface="+mn-cs"/>
              </a:rPr>
              <a:t>aims to respond in order to prevent people from being drawn into terrorism and to work across sectors and institutions where there are risks of radicalisation</a:t>
            </a:r>
            <a:r>
              <a:rPr lang="en-GB" sz="1200"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Pursue </a:t>
            </a:r>
            <a:r>
              <a:rPr lang="en-GB" sz="1200" kern="1200" dirty="0" smtClean="0">
                <a:solidFill>
                  <a:schemeClr val="tx1"/>
                </a:solidFill>
                <a:effectLst/>
                <a:latin typeface="+mn-lt"/>
                <a:ea typeface="+mn-ea"/>
                <a:cs typeface="+mn-cs"/>
              </a:rPr>
              <a:t>aims to stop terrorist attacks by detecting and investigating threats at the earliest possible stage, disrupting terrorist activity before it can endanger the public and, wherever possible, prosecuting those responsible; </a:t>
            </a:r>
            <a:r>
              <a:rPr lang="en-GB" sz="1200" i="1" kern="1200" dirty="0" smtClean="0">
                <a:solidFill>
                  <a:schemeClr val="tx1"/>
                </a:solidFill>
                <a:effectLst/>
                <a:latin typeface="+mn-lt"/>
                <a:ea typeface="+mn-ea"/>
                <a:cs typeface="+mn-cs"/>
              </a:rPr>
              <a:t>Protect </a:t>
            </a:r>
            <a:r>
              <a:rPr lang="en-GB" sz="1200" kern="1200" dirty="0" smtClean="0">
                <a:solidFill>
                  <a:schemeClr val="tx1"/>
                </a:solidFill>
                <a:effectLst/>
                <a:latin typeface="+mn-lt"/>
                <a:ea typeface="+mn-ea"/>
                <a:cs typeface="+mn-cs"/>
              </a:rPr>
              <a:t>seeks to mitigate the impact of a terrorist attack in the event that it cannot be stopped.  Akin to other public protection policies, </a:t>
            </a:r>
            <a:r>
              <a:rPr lang="en-GB" sz="1200" b="1" u="sng" kern="1200" dirty="0" smtClean="0">
                <a:solidFill>
                  <a:schemeClr val="tx1"/>
                </a:solidFill>
                <a:effectLst/>
                <a:latin typeface="+mn-lt"/>
                <a:ea typeface="+mn-ea"/>
                <a:cs typeface="+mn-cs"/>
              </a:rPr>
              <a:t>CONTEST applies to a host of public agencies, including criminal justice, health, and social and its implementation requires collaborative working across sectors, agencies, teams and individuals.  The primary focus of the present paper is on the </a:t>
            </a:r>
            <a:r>
              <a:rPr lang="en-GB" sz="1200" b="1" i="1" u="sng" kern="1200" dirty="0" smtClean="0">
                <a:solidFill>
                  <a:schemeClr val="tx1"/>
                </a:solidFill>
                <a:effectLst/>
                <a:latin typeface="+mn-lt"/>
                <a:ea typeface="+mn-ea"/>
                <a:cs typeface="+mn-cs"/>
              </a:rPr>
              <a:t>Prevent </a:t>
            </a:r>
            <a:r>
              <a:rPr lang="en-GB" sz="1200" b="1" u="sng" kern="1200" dirty="0" smtClean="0">
                <a:solidFill>
                  <a:schemeClr val="tx1"/>
                </a:solidFill>
                <a:effectLst/>
                <a:latin typeface="+mn-lt"/>
                <a:ea typeface="+mn-ea"/>
                <a:cs typeface="+mn-cs"/>
              </a:rPr>
              <a:t>agenda.  </a:t>
            </a:r>
            <a:r>
              <a:rPr lang="en-GB" sz="1200" kern="1200" dirty="0" smtClean="0">
                <a:solidFill>
                  <a:schemeClr val="tx1"/>
                </a:solidFill>
                <a:effectLst/>
                <a:latin typeface="+mn-lt"/>
                <a:ea typeface="+mn-ea"/>
                <a:cs typeface="+mn-cs"/>
              </a:rPr>
              <a:t>Indeed, it has been suggested that prevention, or efforts to diminish the number of new extremists, is the next necessary wave of global CVE measures (Borum, 2011). </a:t>
            </a:r>
            <a:r>
              <a:rPr lang="en-GB" dirty="0" smtClean="0"/>
              <a:t>None</a:t>
            </a:r>
            <a:r>
              <a:rPr lang="en-GB" baseline="0" dirty="0" smtClean="0"/>
              <a:t>theless, if we or our agency are tasked with responding in some way to offending behaviour in our role.  This risk becomes ours to respond to. </a:t>
            </a:r>
          </a:p>
          <a:p>
            <a:endParaRPr lang="en-GB" baseline="0" dirty="0" smtClean="0"/>
          </a:p>
          <a:p>
            <a:r>
              <a:rPr lang="en-GB" sz="1200" kern="1200" dirty="0" smtClean="0">
                <a:solidFill>
                  <a:schemeClr val="tx1"/>
                </a:solidFill>
                <a:effectLst/>
                <a:latin typeface="+mn-lt"/>
                <a:ea typeface="+mn-ea"/>
                <a:cs typeface="+mn-cs"/>
              </a:rPr>
              <a:t>It is argued that robust risk assessment is needed to successfully fulfil </a:t>
            </a:r>
            <a:r>
              <a:rPr lang="en-GB" sz="1200" i="1" kern="1200" dirty="0" smtClean="0">
                <a:solidFill>
                  <a:schemeClr val="tx1"/>
                </a:solidFill>
                <a:effectLst/>
                <a:latin typeface="+mn-lt"/>
                <a:ea typeface="+mn-ea"/>
                <a:cs typeface="+mn-cs"/>
              </a:rPr>
              <a:t>Prevent’s</a:t>
            </a:r>
            <a:r>
              <a:rPr lang="en-GB" sz="1200" kern="1200" dirty="0" smtClean="0">
                <a:solidFill>
                  <a:schemeClr val="tx1"/>
                </a:solidFill>
                <a:effectLst/>
                <a:latin typeface="+mn-lt"/>
                <a:ea typeface="+mn-ea"/>
                <a:cs typeface="+mn-cs"/>
              </a:rPr>
              <a:t> brief</a:t>
            </a:r>
            <a:endParaRPr lang="en-GB" sz="1100" kern="1200" dirty="0" smtClean="0">
              <a:solidFill>
                <a:schemeClr val="tx1"/>
              </a:solidFill>
              <a:effectLst/>
              <a:latin typeface="+mn-lt"/>
              <a:ea typeface="+mn-ea"/>
              <a:cs typeface="+mn-cs"/>
            </a:endParaRPr>
          </a:p>
          <a:p>
            <a:endParaRPr lang="en-GB" sz="1100" baseline="0" dirty="0" smtClean="0"/>
          </a:p>
          <a:p>
            <a:endParaRPr lang="en-GB" dirty="0"/>
          </a:p>
        </p:txBody>
      </p:sp>
      <p:sp>
        <p:nvSpPr>
          <p:cNvPr id="4" name="Slide Number Placeholder 3"/>
          <p:cNvSpPr>
            <a:spLocks noGrp="1"/>
          </p:cNvSpPr>
          <p:nvPr>
            <p:ph type="sldNum" sz="quarter" idx="10"/>
          </p:nvPr>
        </p:nvSpPr>
        <p:spPr/>
        <p:txBody>
          <a:bodyPr/>
          <a:lstStyle/>
          <a:p>
            <a:fld id="{927A195F-87C8-499B-8DAC-82A61622FDB3}" type="slidenum">
              <a:rPr lang="en-GB" smtClean="0"/>
              <a:t>7</a:t>
            </a:fld>
            <a:endParaRPr lang="en-GB" dirty="0"/>
          </a:p>
        </p:txBody>
      </p:sp>
    </p:spTree>
    <p:extLst>
      <p:ext uri="{BB962C8B-B14F-4D97-AF65-F5344CB8AC3E}">
        <p14:creationId xmlns:p14="http://schemas.microsoft.com/office/powerpoint/2010/main" val="4147013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7A195F-87C8-499B-8DAC-82A61622FDB3}" type="slidenum">
              <a:rPr lang="en-GB" smtClean="0"/>
              <a:t>8</a:t>
            </a:fld>
            <a:endParaRPr lang="en-GB" dirty="0"/>
          </a:p>
        </p:txBody>
      </p:sp>
    </p:spTree>
    <p:extLst>
      <p:ext uri="{BB962C8B-B14F-4D97-AF65-F5344CB8AC3E}">
        <p14:creationId xmlns:p14="http://schemas.microsoft.com/office/powerpoint/2010/main" val="3579774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7A195F-87C8-499B-8DAC-82A61622FDB3}" type="slidenum">
              <a:rPr lang="en-GB" smtClean="0"/>
              <a:t>9</a:t>
            </a:fld>
            <a:endParaRPr lang="en-GB" dirty="0"/>
          </a:p>
        </p:txBody>
      </p:sp>
    </p:spTree>
    <p:extLst>
      <p:ext uri="{BB962C8B-B14F-4D97-AF65-F5344CB8AC3E}">
        <p14:creationId xmlns:p14="http://schemas.microsoft.com/office/powerpoint/2010/main" val="700508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43DD332E-4E1A-4064-9DFF-3E12A3209EA8}" type="datetimeFigureOut">
              <a:rPr lang="en-IE" smtClean="0"/>
              <a:t>14/01/2016</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455A01AB-775F-4B34-9F33-6FF48A0F9E74}" type="slidenum">
              <a:rPr lang="en-IE" smtClean="0"/>
              <a:t>‹#›</a:t>
            </a:fld>
            <a:endParaRPr lang="en-IE" dirty="0"/>
          </a:p>
        </p:txBody>
      </p:sp>
    </p:spTree>
    <p:extLst>
      <p:ext uri="{BB962C8B-B14F-4D97-AF65-F5344CB8AC3E}">
        <p14:creationId xmlns:p14="http://schemas.microsoft.com/office/powerpoint/2010/main" val="2209944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43DD332E-4E1A-4064-9DFF-3E12A3209EA8}" type="datetimeFigureOut">
              <a:rPr lang="en-IE" smtClean="0"/>
              <a:t>14/01/2016</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455A01AB-775F-4B34-9F33-6FF48A0F9E74}" type="slidenum">
              <a:rPr lang="en-IE" smtClean="0"/>
              <a:t>‹#›</a:t>
            </a:fld>
            <a:endParaRPr lang="en-IE" dirty="0"/>
          </a:p>
        </p:txBody>
      </p:sp>
    </p:spTree>
    <p:extLst>
      <p:ext uri="{BB962C8B-B14F-4D97-AF65-F5344CB8AC3E}">
        <p14:creationId xmlns:p14="http://schemas.microsoft.com/office/powerpoint/2010/main" val="652268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43DD332E-4E1A-4064-9DFF-3E12A3209EA8}" type="datetimeFigureOut">
              <a:rPr lang="en-IE" smtClean="0"/>
              <a:t>14/01/2016</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455A01AB-775F-4B34-9F33-6FF48A0F9E74}" type="slidenum">
              <a:rPr lang="en-IE" smtClean="0"/>
              <a:t>‹#›</a:t>
            </a:fld>
            <a:endParaRPr lang="en-IE" dirty="0"/>
          </a:p>
        </p:txBody>
      </p:sp>
    </p:spTree>
    <p:extLst>
      <p:ext uri="{BB962C8B-B14F-4D97-AF65-F5344CB8AC3E}">
        <p14:creationId xmlns:p14="http://schemas.microsoft.com/office/powerpoint/2010/main" val="144023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43DD332E-4E1A-4064-9DFF-3E12A3209EA8}" type="datetimeFigureOut">
              <a:rPr lang="en-IE" smtClean="0"/>
              <a:t>14/01/2016</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455A01AB-775F-4B34-9F33-6FF48A0F9E74}" type="slidenum">
              <a:rPr lang="en-IE" smtClean="0"/>
              <a:t>‹#›</a:t>
            </a:fld>
            <a:endParaRPr lang="en-IE" dirty="0"/>
          </a:p>
        </p:txBody>
      </p:sp>
    </p:spTree>
    <p:extLst>
      <p:ext uri="{BB962C8B-B14F-4D97-AF65-F5344CB8AC3E}">
        <p14:creationId xmlns:p14="http://schemas.microsoft.com/office/powerpoint/2010/main" val="358850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DD332E-4E1A-4064-9DFF-3E12A3209EA8}" type="datetimeFigureOut">
              <a:rPr lang="en-IE" smtClean="0"/>
              <a:t>14/01/2016</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455A01AB-775F-4B34-9F33-6FF48A0F9E74}" type="slidenum">
              <a:rPr lang="en-IE" smtClean="0"/>
              <a:t>‹#›</a:t>
            </a:fld>
            <a:endParaRPr lang="en-IE" dirty="0"/>
          </a:p>
        </p:txBody>
      </p:sp>
    </p:spTree>
    <p:extLst>
      <p:ext uri="{BB962C8B-B14F-4D97-AF65-F5344CB8AC3E}">
        <p14:creationId xmlns:p14="http://schemas.microsoft.com/office/powerpoint/2010/main" val="2992643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43DD332E-4E1A-4064-9DFF-3E12A3209EA8}" type="datetimeFigureOut">
              <a:rPr lang="en-IE" smtClean="0"/>
              <a:t>14/01/2016</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455A01AB-775F-4B34-9F33-6FF48A0F9E74}" type="slidenum">
              <a:rPr lang="en-IE" smtClean="0"/>
              <a:t>‹#›</a:t>
            </a:fld>
            <a:endParaRPr lang="en-IE" dirty="0"/>
          </a:p>
        </p:txBody>
      </p:sp>
    </p:spTree>
    <p:extLst>
      <p:ext uri="{BB962C8B-B14F-4D97-AF65-F5344CB8AC3E}">
        <p14:creationId xmlns:p14="http://schemas.microsoft.com/office/powerpoint/2010/main" val="2231858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43DD332E-4E1A-4064-9DFF-3E12A3209EA8}" type="datetimeFigureOut">
              <a:rPr lang="en-IE" smtClean="0"/>
              <a:t>14/01/2016</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455A01AB-775F-4B34-9F33-6FF48A0F9E74}" type="slidenum">
              <a:rPr lang="en-IE" smtClean="0"/>
              <a:t>‹#›</a:t>
            </a:fld>
            <a:endParaRPr lang="en-IE" dirty="0"/>
          </a:p>
        </p:txBody>
      </p:sp>
    </p:spTree>
    <p:extLst>
      <p:ext uri="{BB962C8B-B14F-4D97-AF65-F5344CB8AC3E}">
        <p14:creationId xmlns:p14="http://schemas.microsoft.com/office/powerpoint/2010/main" val="3971780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43DD332E-4E1A-4064-9DFF-3E12A3209EA8}" type="datetimeFigureOut">
              <a:rPr lang="en-IE" smtClean="0"/>
              <a:t>14/01/2016</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455A01AB-775F-4B34-9F33-6FF48A0F9E74}" type="slidenum">
              <a:rPr lang="en-IE" smtClean="0"/>
              <a:t>‹#›</a:t>
            </a:fld>
            <a:endParaRPr lang="en-IE" dirty="0"/>
          </a:p>
        </p:txBody>
      </p:sp>
    </p:spTree>
    <p:extLst>
      <p:ext uri="{BB962C8B-B14F-4D97-AF65-F5344CB8AC3E}">
        <p14:creationId xmlns:p14="http://schemas.microsoft.com/office/powerpoint/2010/main" val="2403840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D332E-4E1A-4064-9DFF-3E12A3209EA8}" type="datetimeFigureOut">
              <a:rPr lang="en-IE" smtClean="0"/>
              <a:t>14/01/2016</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455A01AB-775F-4B34-9F33-6FF48A0F9E74}" type="slidenum">
              <a:rPr lang="en-IE" smtClean="0"/>
              <a:t>‹#›</a:t>
            </a:fld>
            <a:endParaRPr lang="en-IE" dirty="0"/>
          </a:p>
        </p:txBody>
      </p:sp>
    </p:spTree>
    <p:extLst>
      <p:ext uri="{BB962C8B-B14F-4D97-AF65-F5344CB8AC3E}">
        <p14:creationId xmlns:p14="http://schemas.microsoft.com/office/powerpoint/2010/main" val="1716576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D332E-4E1A-4064-9DFF-3E12A3209EA8}" type="datetimeFigureOut">
              <a:rPr lang="en-IE" smtClean="0"/>
              <a:t>14/01/2016</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455A01AB-775F-4B34-9F33-6FF48A0F9E74}" type="slidenum">
              <a:rPr lang="en-IE" smtClean="0"/>
              <a:t>‹#›</a:t>
            </a:fld>
            <a:endParaRPr lang="en-IE" dirty="0"/>
          </a:p>
        </p:txBody>
      </p:sp>
    </p:spTree>
    <p:extLst>
      <p:ext uri="{BB962C8B-B14F-4D97-AF65-F5344CB8AC3E}">
        <p14:creationId xmlns:p14="http://schemas.microsoft.com/office/powerpoint/2010/main" val="2136162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D332E-4E1A-4064-9DFF-3E12A3209EA8}" type="datetimeFigureOut">
              <a:rPr lang="en-IE" smtClean="0"/>
              <a:t>14/01/2016</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455A01AB-775F-4B34-9F33-6FF48A0F9E74}" type="slidenum">
              <a:rPr lang="en-IE" smtClean="0"/>
              <a:t>‹#›</a:t>
            </a:fld>
            <a:endParaRPr lang="en-IE" dirty="0"/>
          </a:p>
        </p:txBody>
      </p:sp>
    </p:spTree>
    <p:extLst>
      <p:ext uri="{BB962C8B-B14F-4D97-AF65-F5344CB8AC3E}">
        <p14:creationId xmlns:p14="http://schemas.microsoft.com/office/powerpoint/2010/main" val="3675255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D332E-4E1A-4064-9DFF-3E12A3209EA8}" type="datetimeFigureOut">
              <a:rPr lang="en-IE" smtClean="0"/>
              <a:t>14/01/2016</a:t>
            </a:fld>
            <a:endParaRPr lang="en-IE"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A01AB-775F-4B34-9F33-6FF48A0F9E74}" type="slidenum">
              <a:rPr lang="en-IE" smtClean="0"/>
              <a:t>‹#›</a:t>
            </a:fld>
            <a:endParaRPr lang="en-IE" dirty="0"/>
          </a:p>
        </p:txBody>
      </p:sp>
    </p:spTree>
    <p:extLst>
      <p:ext uri="{BB962C8B-B14F-4D97-AF65-F5344CB8AC3E}">
        <p14:creationId xmlns:p14="http://schemas.microsoft.com/office/powerpoint/2010/main" val="1324087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0021" y="312738"/>
            <a:ext cx="11101897" cy="2168794"/>
          </a:xfrm>
        </p:spPr>
        <p:txBody>
          <a:bodyPr>
            <a:normAutofit fontScale="90000"/>
          </a:bodyPr>
          <a:lstStyle/>
          <a:p>
            <a:r>
              <a:rPr lang="en-IE" dirty="0">
                <a:solidFill>
                  <a:schemeClr val="accent1">
                    <a:lumMod val="75000"/>
                  </a:schemeClr>
                </a:solidFill>
              </a:rPr>
              <a:t>Adjusting your lens: Thinking about extremist risk</a:t>
            </a:r>
            <a:r>
              <a:rPr lang="en-IE" dirty="0">
                <a:solidFill>
                  <a:srgbClr val="00B0F0"/>
                </a:solidFill>
              </a:rPr>
              <a:t/>
            </a:r>
            <a:br>
              <a:rPr lang="en-IE" dirty="0">
                <a:solidFill>
                  <a:srgbClr val="00B0F0"/>
                </a:solidFill>
              </a:rPr>
            </a:br>
            <a:endParaRPr lang="en-IE" dirty="0">
              <a:solidFill>
                <a:srgbClr val="00B0F0"/>
              </a:solidFill>
            </a:endParaRPr>
          </a:p>
        </p:txBody>
      </p:sp>
      <p:sp>
        <p:nvSpPr>
          <p:cNvPr id="3" name="Subtitle 2"/>
          <p:cNvSpPr>
            <a:spLocks noGrp="1"/>
          </p:cNvSpPr>
          <p:nvPr>
            <p:ph type="subTitle" idx="1"/>
          </p:nvPr>
        </p:nvSpPr>
        <p:spPr>
          <a:xfrm>
            <a:off x="1568970" y="4934308"/>
            <a:ext cx="9144000" cy="1518249"/>
          </a:xfrm>
        </p:spPr>
        <p:txBody>
          <a:bodyPr>
            <a:noAutofit/>
          </a:bodyPr>
          <a:lstStyle/>
          <a:p>
            <a:r>
              <a:rPr lang="en-IE" b="1" dirty="0" smtClean="0">
                <a:solidFill>
                  <a:schemeClr val="accent1">
                    <a:lumMod val="75000"/>
                  </a:schemeClr>
                </a:solidFill>
              </a:rPr>
              <a:t>Dr Leanne Gregory, Senior Clinical Psychologist, CYCJ Associate</a:t>
            </a:r>
          </a:p>
          <a:p>
            <a:endParaRPr lang="en-IE" b="1" dirty="0">
              <a:solidFill>
                <a:schemeClr val="accent1">
                  <a:lumMod val="75000"/>
                </a:schemeClr>
              </a:solidFill>
            </a:endParaRPr>
          </a:p>
          <a:p>
            <a:r>
              <a:rPr lang="en-IE" b="1" dirty="0" smtClean="0">
                <a:solidFill>
                  <a:schemeClr val="accent1">
                    <a:lumMod val="75000"/>
                  </a:schemeClr>
                </a:solidFill>
              </a:rPr>
              <a:t>IVY Conference, Glasgow, December 3</a:t>
            </a:r>
            <a:r>
              <a:rPr lang="en-IE" b="1" baseline="30000" dirty="0" smtClean="0">
                <a:solidFill>
                  <a:schemeClr val="accent1">
                    <a:lumMod val="75000"/>
                  </a:schemeClr>
                </a:solidFill>
              </a:rPr>
              <a:t>rd</a:t>
            </a:r>
            <a:r>
              <a:rPr lang="en-IE" b="1" dirty="0" smtClean="0">
                <a:solidFill>
                  <a:schemeClr val="accent1">
                    <a:lumMod val="75000"/>
                  </a:schemeClr>
                </a:solidFill>
              </a:rPr>
              <a:t> and 4</a:t>
            </a:r>
            <a:r>
              <a:rPr lang="en-IE" b="1" baseline="30000" dirty="0" smtClean="0">
                <a:solidFill>
                  <a:schemeClr val="accent1">
                    <a:lumMod val="75000"/>
                  </a:schemeClr>
                </a:solidFill>
              </a:rPr>
              <a:t>th</a:t>
            </a:r>
            <a:r>
              <a:rPr lang="en-IE" b="1" dirty="0" smtClean="0">
                <a:solidFill>
                  <a:schemeClr val="accent1">
                    <a:lumMod val="75000"/>
                  </a:schemeClr>
                </a:solidFill>
              </a:rPr>
              <a:t> 2015</a:t>
            </a:r>
          </a:p>
          <a:p>
            <a:r>
              <a:rPr lang="en-IE" b="1" dirty="0" smtClean="0"/>
              <a:t> </a:t>
            </a:r>
            <a:endParaRPr lang="en-IE" b="1" dirty="0"/>
          </a:p>
        </p:txBody>
      </p:sp>
      <p:sp>
        <p:nvSpPr>
          <p:cNvPr id="4" name="AutoShape 2" descr="Image result for life through a le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life through a le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775677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2008" y="3635323"/>
            <a:ext cx="5538157" cy="2989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2008" y="258793"/>
            <a:ext cx="5538158" cy="29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396815" y="189781"/>
            <a:ext cx="5089585" cy="6435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xplosion 1 2"/>
          <p:cNvSpPr/>
          <p:nvPr/>
        </p:nvSpPr>
        <p:spPr>
          <a:xfrm>
            <a:off x="1267327" y="2229853"/>
            <a:ext cx="1989222" cy="2334701"/>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smtClean="0">
                <a:solidFill>
                  <a:schemeClr val="bg1"/>
                </a:solidFill>
              </a:rPr>
              <a:t>ANXIETY</a:t>
            </a:r>
            <a:endParaRPr lang="en-IE" sz="2000" b="1" dirty="0">
              <a:solidFill>
                <a:schemeClr val="bg1"/>
              </a:solidFill>
            </a:endParaRPr>
          </a:p>
        </p:txBody>
      </p:sp>
      <p:sp>
        <p:nvSpPr>
          <p:cNvPr id="6" name="Down Arrow 5"/>
          <p:cNvSpPr/>
          <p:nvPr/>
        </p:nvSpPr>
        <p:spPr>
          <a:xfrm>
            <a:off x="2229852" y="914400"/>
            <a:ext cx="2630905" cy="1828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smtClean="0"/>
          </a:p>
          <a:p>
            <a:pPr algn="ctr"/>
            <a:endParaRPr lang="en-IE" dirty="0"/>
          </a:p>
          <a:p>
            <a:pPr algn="ctr"/>
            <a:endParaRPr lang="en-IE" dirty="0" smtClean="0"/>
          </a:p>
          <a:p>
            <a:pPr algn="ctr"/>
            <a:endParaRPr lang="en-IE" dirty="0"/>
          </a:p>
          <a:p>
            <a:pPr algn="ctr"/>
            <a:r>
              <a:rPr lang="en-IE" sz="2000" b="1" dirty="0" smtClean="0"/>
              <a:t>THINKING  SKILLS</a:t>
            </a:r>
            <a:endParaRPr lang="en-IE" sz="2000" b="1" dirty="0"/>
          </a:p>
        </p:txBody>
      </p:sp>
    </p:spTree>
    <p:extLst>
      <p:ext uri="{BB962C8B-B14F-4D97-AF65-F5344CB8AC3E}">
        <p14:creationId xmlns:p14="http://schemas.microsoft.com/office/powerpoint/2010/main" val="227992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07034"/>
            <a:ext cx="12192001" cy="6452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838200" y="1825625"/>
            <a:ext cx="3492260" cy="4351338"/>
          </a:xfrm>
        </p:spPr>
        <p:txBody>
          <a:bodyPr/>
          <a:lstStyle/>
          <a:p>
            <a:endParaRPr lang="en-GB" dirty="0"/>
          </a:p>
        </p:txBody>
      </p:sp>
    </p:spTree>
    <p:extLst>
      <p:ext uri="{BB962C8B-B14F-4D97-AF65-F5344CB8AC3E}">
        <p14:creationId xmlns:p14="http://schemas.microsoft.com/office/powerpoint/2010/main" val="604617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
        <p:nvSpPr>
          <p:cNvPr id="4" name="Oval Callout 3"/>
          <p:cNvSpPr/>
          <p:nvPr/>
        </p:nvSpPr>
        <p:spPr>
          <a:xfrm>
            <a:off x="2023673" y="599606"/>
            <a:ext cx="7914806" cy="4931763"/>
          </a:xfrm>
          <a:prstGeom prst="wedgeEllipseCallou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r>
              <a:rPr lang="en-IE" sz="2800" b="1" dirty="0" smtClean="0">
                <a:effectLst>
                  <a:outerShdw blurRad="38100" dist="38100" dir="2700000" algn="tl">
                    <a:srgbClr val="000000">
                      <a:alpha val="43137"/>
                    </a:srgbClr>
                  </a:outerShdw>
                </a:effectLst>
              </a:rPr>
              <a:t>“…many terrorisms </a:t>
            </a:r>
            <a:r>
              <a:rPr lang="en-IE" sz="2800" b="1" dirty="0">
                <a:effectLst>
                  <a:outerShdw blurRad="38100" dist="38100" dir="2700000" algn="tl">
                    <a:srgbClr val="000000">
                      <a:alpha val="43137"/>
                    </a:srgbClr>
                  </a:outerShdw>
                </a:effectLst>
              </a:rPr>
              <a:t>exist, and their character has </a:t>
            </a:r>
            <a:r>
              <a:rPr lang="en-IE" sz="2800" b="1" dirty="0" smtClean="0">
                <a:effectLst>
                  <a:outerShdw blurRad="38100" dist="38100" dir="2700000" algn="tl">
                    <a:srgbClr val="000000">
                      <a:alpha val="43137"/>
                    </a:srgbClr>
                  </a:outerShdw>
                </a:effectLst>
              </a:rPr>
              <a:t>changed over </a:t>
            </a:r>
            <a:r>
              <a:rPr lang="en-IE" sz="2800" b="1" dirty="0">
                <a:effectLst>
                  <a:outerShdw blurRad="38100" dist="38100" dir="2700000" algn="tl">
                    <a:srgbClr val="000000">
                      <a:alpha val="43137"/>
                    </a:srgbClr>
                  </a:outerShdw>
                </a:effectLst>
              </a:rPr>
              <a:t>time and from country to </a:t>
            </a:r>
            <a:r>
              <a:rPr lang="en-IE" sz="2800" b="1" dirty="0" smtClean="0">
                <a:effectLst>
                  <a:outerShdw blurRad="38100" dist="38100" dir="2700000" algn="tl">
                    <a:srgbClr val="000000">
                      <a:alpha val="43137"/>
                    </a:srgbClr>
                  </a:outerShdw>
                </a:effectLst>
              </a:rPr>
              <a:t>country</a:t>
            </a:r>
            <a:r>
              <a:rPr lang="en-IE" sz="2800" b="1" dirty="0">
                <a:effectLst>
                  <a:outerShdw blurRad="38100" dist="38100" dir="2700000" algn="tl">
                    <a:srgbClr val="000000">
                      <a:alpha val="43137"/>
                    </a:srgbClr>
                  </a:outerShdw>
                </a:effectLst>
              </a:rPr>
              <a:t>.  The endeavour to find a “general theory” of terrorism, one overall explanation of its roots, is a futile and misguided </a:t>
            </a:r>
            <a:r>
              <a:rPr lang="en-IE" sz="2800" b="1" dirty="0" smtClean="0">
                <a:effectLst>
                  <a:outerShdw blurRad="38100" dist="38100" dir="2700000" algn="tl">
                    <a:srgbClr val="000000">
                      <a:alpha val="43137"/>
                    </a:srgbClr>
                  </a:outerShdw>
                </a:effectLst>
              </a:rPr>
              <a:t>enterprise…” </a:t>
            </a:r>
            <a:r>
              <a:rPr lang="en-IE" sz="2800" b="1" dirty="0">
                <a:effectLst>
                  <a:outerShdw blurRad="38100" dist="38100" dir="2700000" algn="tl">
                    <a:srgbClr val="000000">
                      <a:alpha val="43137"/>
                    </a:srgbClr>
                  </a:outerShdw>
                </a:effectLst>
              </a:rPr>
              <a:t>Lacquer (2003</a:t>
            </a:r>
            <a:r>
              <a:rPr lang="en-IE" sz="2800" b="1" dirty="0" smtClean="0">
                <a:effectLst>
                  <a:outerShdw blurRad="38100" dist="38100" dir="2700000" algn="tl">
                    <a:srgbClr val="000000">
                      <a:alpha val="43137"/>
                    </a:srgbClr>
                  </a:outerShdw>
                </a:effectLst>
              </a:rPr>
              <a:t>)</a:t>
            </a:r>
            <a:endParaRPr lang="en-GB"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8274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9177"/>
          </a:xfrm>
        </p:spPr>
        <p:txBody>
          <a:bodyPr/>
          <a:lstStyle/>
          <a:p>
            <a:pPr algn="r"/>
            <a:r>
              <a:rPr lang="en-GB" dirty="0" smtClean="0">
                <a:solidFill>
                  <a:srgbClr val="0070C0"/>
                </a:solidFill>
                <a:effectLst>
                  <a:outerShdw blurRad="38100" dist="38100" dir="2700000" algn="tl">
                    <a:srgbClr val="000000">
                      <a:alpha val="43137"/>
                    </a:srgbClr>
                  </a:outerShdw>
                </a:effectLst>
              </a:rPr>
              <a:t>LESSONS FROM THE LITERATURE</a:t>
            </a:r>
            <a:endParaRPr lang="en-GB"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49902" y="1139252"/>
            <a:ext cx="11452485" cy="5718748"/>
          </a:xfrm>
        </p:spPr>
        <p:txBody>
          <a:bodyPr>
            <a:normAutofit fontScale="70000" lnSpcReduction="20000"/>
          </a:bodyPr>
          <a:lstStyle/>
          <a:p>
            <a:r>
              <a:rPr lang="en-GB" dirty="0" smtClean="0"/>
              <a:t>Mental illness is not a critical factor explaining VE behaviour.</a:t>
            </a:r>
          </a:p>
          <a:p>
            <a:r>
              <a:rPr lang="en-GB" dirty="0" smtClean="0"/>
              <a:t>Most terrorists are not psychopaths.</a:t>
            </a:r>
          </a:p>
          <a:p>
            <a:r>
              <a:rPr lang="en-GB" dirty="0" smtClean="0"/>
              <a:t>There is no such things as  a terrorist personality.</a:t>
            </a:r>
          </a:p>
          <a:p>
            <a:r>
              <a:rPr lang="en-GB" dirty="0" smtClean="0"/>
              <a:t>“…most serious researchers in the field at least nominally agree with the position that terrorists are essentially normal individuals” (Silke, 1998).</a:t>
            </a:r>
          </a:p>
          <a:p>
            <a:r>
              <a:rPr lang="en-GB" dirty="0" smtClean="0"/>
              <a:t>Childhood maltreatment is common in the biographies of terrorist. </a:t>
            </a:r>
          </a:p>
          <a:p>
            <a:r>
              <a:rPr lang="en-GB" dirty="0" smtClean="0"/>
              <a:t>Perceived injustice/humiliation are important themes.</a:t>
            </a:r>
          </a:p>
          <a:p>
            <a:r>
              <a:rPr lang="en-GB" dirty="0"/>
              <a:t>N</a:t>
            </a:r>
            <a:r>
              <a:rPr lang="en-GB" dirty="0" smtClean="0"/>
              <a:t>eed for identity and belonging  are common vulnerabilities. </a:t>
            </a:r>
          </a:p>
          <a:p>
            <a:r>
              <a:rPr lang="en-GB" dirty="0" smtClean="0"/>
              <a:t>Motives are hugely varied and not stable over time.</a:t>
            </a:r>
          </a:p>
          <a:p>
            <a:r>
              <a:rPr lang="en-GB" dirty="0" smtClean="0"/>
              <a:t>Individual risk cannot be divorced from the context of the in-group, and the political context of the time.</a:t>
            </a:r>
          </a:p>
          <a:p>
            <a:r>
              <a:rPr lang="en-GB" dirty="0"/>
              <a:t>Becoming a terrorist is rarely a conscious decision – social </a:t>
            </a:r>
            <a:r>
              <a:rPr lang="en-GB" dirty="0" smtClean="0"/>
              <a:t>process.</a:t>
            </a:r>
          </a:p>
          <a:p>
            <a:r>
              <a:rPr lang="en-GB" dirty="0" smtClean="0"/>
              <a:t>Opportunity is an important factor.</a:t>
            </a:r>
          </a:p>
          <a:p>
            <a:r>
              <a:rPr lang="en-GB" dirty="0" smtClean="0"/>
              <a:t>Know little about recruitment. Seems geared towards deprived and dissatisfied.</a:t>
            </a:r>
          </a:p>
          <a:p>
            <a:r>
              <a:rPr lang="en-GB" dirty="0" smtClean="0"/>
              <a:t>Role of culture is poorly understood, as are operations, and behaviour in the group. </a:t>
            </a:r>
          </a:p>
          <a:p>
            <a:r>
              <a:rPr lang="en-GB" dirty="0" smtClean="0"/>
              <a:t>Terrorists have different roles and become terrorists via differing pathways and for different reasons.  In understanding risk, it might be helpful to distinguish between the reasons for joining, remaining in, and leaving group. </a:t>
            </a:r>
            <a:endParaRPr lang="en-GB" dirty="0"/>
          </a:p>
          <a:p>
            <a:endParaRPr lang="en-GB" dirty="0"/>
          </a:p>
        </p:txBody>
      </p:sp>
    </p:spTree>
    <p:extLst>
      <p:ext uri="{BB962C8B-B14F-4D97-AF65-F5344CB8AC3E}">
        <p14:creationId xmlns:p14="http://schemas.microsoft.com/office/powerpoint/2010/main" val="373587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4014749437"/>
              </p:ext>
            </p:extLst>
          </p:nvPr>
        </p:nvGraphicFramePr>
        <p:xfrm>
          <a:off x="239843" y="404734"/>
          <a:ext cx="11647357" cy="5772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5111645" y="2608288"/>
            <a:ext cx="1843789" cy="1469036"/>
          </a:xfrm>
          <a:prstGeom prst="round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GB" b="1" i="1" dirty="0" smtClean="0"/>
              <a:t>STRUCTURED PROFESSIONAL JUDGEMENT </a:t>
            </a:r>
            <a:endParaRPr lang="en-GB" b="1" i="1" dirty="0"/>
          </a:p>
        </p:txBody>
      </p:sp>
      <p:sp>
        <p:nvSpPr>
          <p:cNvPr id="6" name="Rounded Rectangle 5"/>
          <p:cNvSpPr/>
          <p:nvPr/>
        </p:nvSpPr>
        <p:spPr>
          <a:xfrm>
            <a:off x="709297" y="2608288"/>
            <a:ext cx="1843789" cy="1469036"/>
          </a:xfrm>
          <a:prstGeom prst="round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GB" b="1" i="1" dirty="0" smtClean="0"/>
              <a:t>RISK ASSESSMENT</a:t>
            </a:r>
            <a:endParaRPr lang="en-GB" b="1" i="1" dirty="0"/>
          </a:p>
        </p:txBody>
      </p:sp>
    </p:spTree>
    <p:extLst>
      <p:ext uri="{BB962C8B-B14F-4D97-AF65-F5344CB8AC3E}">
        <p14:creationId xmlns:p14="http://schemas.microsoft.com/office/powerpoint/2010/main" val="1264485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2256929825"/>
              </p:ext>
            </p:extLst>
          </p:nvPr>
        </p:nvGraphicFramePr>
        <p:xfrm>
          <a:off x="239843" y="404734"/>
          <a:ext cx="11647357" cy="5772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746678" y="2608288"/>
            <a:ext cx="1843789" cy="1469036"/>
          </a:xfrm>
          <a:prstGeom prst="round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GB" b="1" i="1" dirty="0" smtClean="0"/>
              <a:t>EXTREMIST RISK ASSESSMENT </a:t>
            </a:r>
            <a:r>
              <a:rPr lang="en-GB" dirty="0" err="1"/>
              <a:t>Silke</a:t>
            </a:r>
            <a:r>
              <a:rPr lang="en-GB" dirty="0"/>
              <a:t> (2014) </a:t>
            </a:r>
            <a:endParaRPr lang="en-GB" b="1" i="1" dirty="0"/>
          </a:p>
        </p:txBody>
      </p:sp>
    </p:spTree>
    <p:extLst>
      <p:ext uri="{BB962C8B-B14F-4D97-AF65-F5344CB8AC3E}">
        <p14:creationId xmlns:p14="http://schemas.microsoft.com/office/powerpoint/2010/main" val="1823868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3" name="Diagram 2"/>
          <p:cNvGraphicFramePr/>
          <p:nvPr>
            <p:extLst>
              <p:ext uri="{D42A27DB-BD31-4B8C-83A1-F6EECF244321}">
                <p14:modId xmlns:p14="http://schemas.microsoft.com/office/powerpoint/2010/main" val="307449727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793631" y="2329133"/>
            <a:ext cx="2518912" cy="2415396"/>
            <a:chOff x="6976930" y="1083249"/>
            <a:chExt cx="1441701" cy="1441701"/>
          </a:xfrm>
          <a:scene3d>
            <a:camera prst="orthographicFront"/>
            <a:lightRig rig="threePt" dir="t">
              <a:rot lat="0" lon="0" rev="7500000"/>
            </a:lightRig>
          </a:scene3d>
        </p:grpSpPr>
        <p:sp>
          <p:nvSpPr>
            <p:cNvPr id="5" name="Oval 4"/>
            <p:cNvSpPr/>
            <p:nvPr/>
          </p:nvSpPr>
          <p:spPr>
            <a:xfrm>
              <a:off x="6976930" y="1083249"/>
              <a:ext cx="1441701" cy="1441701"/>
            </a:xfrm>
            <a:prstGeom prst="ellipse">
              <a:avLst/>
            </a:prstGeom>
            <a:sp3d prstMaterial="plastic">
              <a:bevelT w="127000" h="25400" prst="relaxedInset"/>
            </a:sp3d>
          </p:spPr>
          <p:style>
            <a:lnRef idx="0">
              <a:schemeClr val="lt1">
                <a:hueOff val="0"/>
                <a:satOff val="0"/>
                <a:lumOff val="0"/>
                <a:alphaOff val="0"/>
              </a:schemeClr>
            </a:lnRef>
            <a:fillRef idx="3">
              <a:schemeClr val="accent5">
                <a:hueOff val="-1470669"/>
                <a:satOff val="-2046"/>
                <a:lumOff val="-784"/>
                <a:alphaOff val="0"/>
              </a:schemeClr>
            </a:fillRef>
            <a:effectRef idx="2">
              <a:schemeClr val="accent5">
                <a:hueOff val="-1470669"/>
                <a:satOff val="-2046"/>
                <a:lumOff val="-784"/>
                <a:alphaOff val="0"/>
              </a:schemeClr>
            </a:effectRef>
            <a:fontRef idx="minor">
              <a:schemeClr val="lt1"/>
            </a:fontRef>
          </p:style>
        </p:sp>
        <p:sp>
          <p:nvSpPr>
            <p:cNvPr id="6" name="Oval 4"/>
            <p:cNvSpPr/>
            <p:nvPr/>
          </p:nvSpPr>
          <p:spPr>
            <a:xfrm>
              <a:off x="7188062" y="1294381"/>
              <a:ext cx="1019437" cy="10194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4400" kern="1200" dirty="0" smtClean="0"/>
                <a:t>Risk Factors</a:t>
              </a:r>
              <a:endParaRPr lang="en-GB" sz="4400" kern="1200" dirty="0"/>
            </a:p>
          </p:txBody>
        </p:sp>
      </p:grpSp>
    </p:spTree>
    <p:extLst>
      <p:ext uri="{BB962C8B-B14F-4D97-AF65-F5344CB8AC3E}">
        <p14:creationId xmlns:p14="http://schemas.microsoft.com/office/powerpoint/2010/main" val="15302222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Rectangle 2"/>
          <p:cNvSpPr/>
          <p:nvPr/>
        </p:nvSpPr>
        <p:spPr>
          <a:xfrm>
            <a:off x="500331" y="1449522"/>
            <a:ext cx="11455879" cy="3970318"/>
          </a:xfrm>
          <a:prstGeom prst="rect">
            <a:avLst/>
          </a:prstGeom>
        </p:spPr>
        <p:txBody>
          <a:bodyPr wrap="square">
            <a:spAutoFit/>
          </a:bodyPr>
          <a:lstStyle/>
          <a:p>
            <a:r>
              <a:rPr lang="en-GB" i="1" dirty="0"/>
              <a:t>Adam is a 17-year-old Caucasian male. Concerns were raised within two weeks of first term as he had taken-up position at the entrance where he stood each morning, lunchtime and evening </a:t>
            </a:r>
            <a:r>
              <a:rPr lang="en-GB"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distributing home-made leaflets promoting right wing politics</a:t>
            </a:r>
            <a:r>
              <a:rPr lang="en-GB" i="1" dirty="0"/>
              <a:t>. He was also reported to occasionally make statements in class about </a:t>
            </a:r>
            <a:r>
              <a:rPr lang="en-GB"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“blowing the place up”</a:t>
            </a:r>
            <a:r>
              <a:rPr lang="en-GB" i="1" dirty="0"/>
              <a:t>. As a result of his behaviour, he had been charged with </a:t>
            </a:r>
            <a:r>
              <a:rPr lang="en-GB" i="1" dirty="0" smtClean="0"/>
              <a:t>dissemination of terrorist materials, and </a:t>
            </a:r>
            <a:r>
              <a:rPr lang="en-GB" i="1" dirty="0"/>
              <a:t>asked to leave college. However, he persisted and returned each day but stood outside the campus grounds where he continually espoused his views. He was highly </a:t>
            </a:r>
            <a:r>
              <a:rPr lang="en-GB"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aggrieved</a:t>
            </a:r>
            <a:r>
              <a:rPr lang="en-GB" i="1" dirty="0"/>
              <a:t> with the college and further education establishments for promoting </a:t>
            </a:r>
            <a:r>
              <a:rPr lang="en-GB"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multi-cultural society </a:t>
            </a:r>
            <a:r>
              <a:rPr lang="en-GB" i="1" dirty="0"/>
              <a:t>and for, what he termed, giving supremacy to foreign nationals. He distributed leaflets to this effect whilst dressed in a military-type uniform. Through his activities, he managed to </a:t>
            </a:r>
            <a:r>
              <a:rPr lang="en-GB"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recruit supporters</a:t>
            </a:r>
            <a:r>
              <a:rPr lang="en-GB" i="1" dirty="0"/>
              <a:t> and very quickly, he progressed from being something of a lone voice to having several supporters stand alongside him. His mother disclosed to police that he had told her that, alongside peers, he had been </a:t>
            </a:r>
            <a:r>
              <a:rPr lang="en-GB"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planning and incident he referred to as a “the most amazing one yet”. </a:t>
            </a:r>
            <a:r>
              <a:rPr lang="en-GB" i="1" dirty="0"/>
              <a:t>There were many email interchanges to this effect and, when his computer was analysed, a detailed and specific plan was found. He had also been attempting to </a:t>
            </a:r>
            <a:r>
              <a:rPr lang="en-GB"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source materials</a:t>
            </a:r>
            <a:r>
              <a:rPr lang="en-GB" i="1" dirty="0"/>
              <a:t> for making firebombs and computer record analysis indicated historical searches regarding </a:t>
            </a:r>
            <a:r>
              <a:rPr lang="en-GB"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bomb-making</a:t>
            </a:r>
            <a:r>
              <a:rPr lang="en-GB" i="1" dirty="0"/>
              <a:t>.  Adam has </a:t>
            </a:r>
            <a:r>
              <a:rPr lang="en-GB"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two known incidents of interpersonal violence</a:t>
            </a:r>
            <a:r>
              <a:rPr lang="en-GB" i="1" dirty="0"/>
              <a:t> at school earlier in his adolescence, which reportedly involved him pushing and hitting peers in response to misunderstandings.</a:t>
            </a:r>
          </a:p>
        </p:txBody>
      </p:sp>
    </p:spTree>
    <p:extLst>
      <p:ext uri="{BB962C8B-B14F-4D97-AF65-F5344CB8AC3E}">
        <p14:creationId xmlns:p14="http://schemas.microsoft.com/office/powerpoint/2010/main" val="2927933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2551644404"/>
              </p:ext>
            </p:extLst>
          </p:nvPr>
        </p:nvGraphicFramePr>
        <p:xfrm>
          <a:off x="239843" y="404734"/>
          <a:ext cx="11647357" cy="5772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5111644" y="2608288"/>
            <a:ext cx="1843789" cy="1469036"/>
          </a:xfrm>
          <a:prstGeom prst="round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GB" b="1" i="1" dirty="0" smtClean="0"/>
              <a:t>EXTREMIST RISK ASSESSMENT</a:t>
            </a:r>
            <a:endParaRPr lang="en-GB" b="1" i="1" dirty="0"/>
          </a:p>
        </p:txBody>
      </p:sp>
    </p:spTree>
    <p:extLst>
      <p:ext uri="{BB962C8B-B14F-4D97-AF65-F5344CB8AC3E}">
        <p14:creationId xmlns:p14="http://schemas.microsoft.com/office/powerpoint/2010/main" val="2987081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pSp>
        <p:nvGrpSpPr>
          <p:cNvPr id="4" name="Group 3"/>
          <p:cNvGrpSpPr/>
          <p:nvPr/>
        </p:nvGrpSpPr>
        <p:grpSpPr>
          <a:xfrm>
            <a:off x="2657677" y="1690688"/>
            <a:ext cx="1441701" cy="1441701"/>
            <a:chOff x="3228724" y="1083249"/>
            <a:chExt cx="1441701" cy="1441701"/>
          </a:xfrm>
          <a:scene3d>
            <a:camera prst="orthographicFront"/>
            <a:lightRig rig="threePt" dir="t">
              <a:rot lat="0" lon="0" rev="7500000"/>
            </a:lightRig>
          </a:scene3d>
        </p:grpSpPr>
        <p:sp>
          <p:nvSpPr>
            <p:cNvPr id="5" name="Oval 4"/>
            <p:cNvSpPr/>
            <p:nvPr/>
          </p:nvSpPr>
          <p:spPr>
            <a:xfrm>
              <a:off x="3228724" y="1083249"/>
              <a:ext cx="1441701" cy="1441701"/>
            </a:xfrm>
            <a:prstGeom prst="ellipse">
              <a:avLst/>
            </a:prstGeom>
            <a:sp3d prstMaterial="plastic">
              <a:bevelT w="127000" h="25400" prst="relaxedInset"/>
            </a:sp3d>
          </p:spPr>
          <p:style>
            <a:lnRef idx="0">
              <a:schemeClr val="lt1">
                <a:hueOff val="0"/>
                <a:satOff val="0"/>
                <a:lumOff val="0"/>
                <a:alphaOff val="0"/>
              </a:schemeClr>
            </a:lnRef>
            <a:fillRef idx="3">
              <a:schemeClr val="accent5">
                <a:hueOff val="-7353345"/>
                <a:satOff val="-10228"/>
                <a:lumOff val="-3922"/>
                <a:alphaOff val="0"/>
              </a:schemeClr>
            </a:fillRef>
            <a:effectRef idx="2">
              <a:schemeClr val="accent5">
                <a:hueOff val="-7353345"/>
                <a:satOff val="-10228"/>
                <a:lumOff val="-3922"/>
                <a:alphaOff val="0"/>
              </a:schemeClr>
            </a:effectRef>
            <a:fontRef idx="minor">
              <a:schemeClr val="lt1"/>
            </a:fontRef>
          </p:style>
        </p:sp>
        <p:sp>
          <p:nvSpPr>
            <p:cNvPr id="6" name="Oval 4"/>
            <p:cNvSpPr/>
            <p:nvPr/>
          </p:nvSpPr>
          <p:spPr>
            <a:xfrm>
              <a:off x="3439856" y="1294381"/>
              <a:ext cx="1019437" cy="10194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0" kern="1200" dirty="0" smtClean="0"/>
                <a:t>Emotional Factors</a:t>
              </a:r>
            </a:p>
          </p:txBody>
        </p:sp>
      </p:grpSp>
      <p:grpSp>
        <p:nvGrpSpPr>
          <p:cNvPr id="7" name="Group 6"/>
          <p:cNvGrpSpPr/>
          <p:nvPr/>
        </p:nvGrpSpPr>
        <p:grpSpPr>
          <a:xfrm>
            <a:off x="2657676" y="3737101"/>
            <a:ext cx="1441701" cy="1441701"/>
            <a:chOff x="3228724" y="3247277"/>
            <a:chExt cx="1441701" cy="1441701"/>
          </a:xfrm>
          <a:scene3d>
            <a:camera prst="orthographicFront"/>
            <a:lightRig rig="threePt" dir="t">
              <a:rot lat="0" lon="0" rev="7500000"/>
            </a:lightRig>
          </a:scene3d>
        </p:grpSpPr>
        <p:sp>
          <p:nvSpPr>
            <p:cNvPr id="8" name="Oval 7"/>
            <p:cNvSpPr/>
            <p:nvPr/>
          </p:nvSpPr>
          <p:spPr>
            <a:xfrm>
              <a:off x="3228724" y="3247277"/>
              <a:ext cx="1441701" cy="1441701"/>
            </a:xfrm>
            <a:prstGeom prst="ellipse">
              <a:avLst/>
            </a:prstGeom>
            <a:sp3d prstMaterial="plastic">
              <a:bevelT w="127000" h="25400" prst="relaxedInset"/>
            </a:sp3d>
          </p:spPr>
          <p:style>
            <a:lnRef idx="0">
              <a:schemeClr val="lt1">
                <a:hueOff val="0"/>
                <a:satOff val="0"/>
                <a:lumOff val="0"/>
                <a:alphaOff val="0"/>
              </a:schemeClr>
            </a:lnRef>
            <a:fillRef idx="3">
              <a:schemeClr val="accent5">
                <a:hueOff val="-5882677"/>
                <a:satOff val="-8182"/>
                <a:lumOff val="-3138"/>
                <a:alphaOff val="0"/>
              </a:schemeClr>
            </a:fillRef>
            <a:effectRef idx="2">
              <a:schemeClr val="accent5">
                <a:hueOff val="-5882677"/>
                <a:satOff val="-8182"/>
                <a:lumOff val="-3138"/>
                <a:alphaOff val="0"/>
              </a:schemeClr>
            </a:effectRef>
            <a:fontRef idx="minor">
              <a:schemeClr val="lt1"/>
            </a:fontRef>
          </p:style>
        </p:sp>
        <p:sp>
          <p:nvSpPr>
            <p:cNvPr id="9" name="Oval 4"/>
            <p:cNvSpPr/>
            <p:nvPr/>
          </p:nvSpPr>
          <p:spPr>
            <a:xfrm>
              <a:off x="3439856" y="3458409"/>
              <a:ext cx="1019437" cy="10194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0" kern="1200" dirty="0" smtClean="0"/>
                <a:t>Disengagement Factors</a:t>
              </a:r>
            </a:p>
          </p:txBody>
        </p:sp>
      </p:grpSp>
      <p:sp>
        <p:nvSpPr>
          <p:cNvPr id="10" name="Flowchart: Alternate Process 9"/>
          <p:cNvSpPr/>
          <p:nvPr/>
        </p:nvSpPr>
        <p:spPr>
          <a:xfrm>
            <a:off x="9368287" y="1987298"/>
            <a:ext cx="2587924" cy="2967487"/>
          </a:xfrm>
          <a:prstGeom prst="flowChartAlternateProcess">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effectLst>
                  <a:outerShdw blurRad="38100" dist="38100" dir="2700000" algn="tl">
                    <a:srgbClr val="000000">
                      <a:alpha val="43137"/>
                    </a:srgbClr>
                  </a:outerShdw>
                </a:effectLst>
              </a:rPr>
              <a:t>STRUCTURED ASSESSMENT VIOLENCE RISK IN YOUTH (SAVRY)</a:t>
            </a:r>
            <a:endParaRPr lang="en-GB"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9685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958" y="434136"/>
            <a:ext cx="10515600" cy="1325563"/>
          </a:xfrm>
        </p:spPr>
        <p:txBody>
          <a:bodyPr/>
          <a:lstStyle/>
          <a:p>
            <a:endParaRPr lang="en-IE"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08215301"/>
              </p:ext>
            </p:extLst>
          </p:nvPr>
        </p:nvGraphicFramePr>
        <p:xfrm>
          <a:off x="872706" y="738697"/>
          <a:ext cx="10515600" cy="547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15847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pSp>
        <p:nvGrpSpPr>
          <p:cNvPr id="5" name="Group 4"/>
          <p:cNvGrpSpPr/>
          <p:nvPr/>
        </p:nvGrpSpPr>
        <p:grpSpPr>
          <a:xfrm>
            <a:off x="5750" y="1477580"/>
            <a:ext cx="1441701" cy="1441701"/>
            <a:chOff x="5102827" y="1235"/>
            <a:chExt cx="1441701" cy="1441701"/>
          </a:xfrm>
          <a:scene3d>
            <a:camera prst="orthographicFront"/>
            <a:lightRig rig="threePt" dir="t">
              <a:rot lat="0" lon="0" rev="7500000"/>
            </a:lightRig>
          </a:scene3d>
        </p:grpSpPr>
        <p:sp>
          <p:nvSpPr>
            <p:cNvPr id="6" name="Oval 5"/>
            <p:cNvSpPr/>
            <p:nvPr/>
          </p:nvSpPr>
          <p:spPr>
            <a:xfrm>
              <a:off x="5102827" y="1235"/>
              <a:ext cx="1441701" cy="1441701"/>
            </a:xfrm>
            <a:prstGeom prst="ellipse">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7" name="Oval 4"/>
            <p:cNvSpPr/>
            <p:nvPr/>
          </p:nvSpPr>
          <p:spPr>
            <a:xfrm>
              <a:off x="5313959" y="212367"/>
              <a:ext cx="1019437" cy="10194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Ideology	</a:t>
              </a:r>
              <a:endParaRPr lang="en-GB" sz="1200" kern="1200" dirty="0"/>
            </a:p>
          </p:txBody>
        </p:sp>
      </p:grpSp>
      <p:grpSp>
        <p:nvGrpSpPr>
          <p:cNvPr id="8" name="Group 7"/>
          <p:cNvGrpSpPr/>
          <p:nvPr/>
        </p:nvGrpSpPr>
        <p:grpSpPr>
          <a:xfrm>
            <a:off x="5750" y="2979879"/>
            <a:ext cx="1441701" cy="1441701"/>
            <a:chOff x="3228724" y="1083249"/>
            <a:chExt cx="1441701" cy="1441701"/>
          </a:xfrm>
          <a:scene3d>
            <a:camera prst="orthographicFront"/>
            <a:lightRig rig="threePt" dir="t">
              <a:rot lat="0" lon="0" rev="7500000"/>
            </a:lightRig>
          </a:scene3d>
        </p:grpSpPr>
        <p:sp>
          <p:nvSpPr>
            <p:cNvPr id="9" name="Oval 8"/>
            <p:cNvSpPr/>
            <p:nvPr/>
          </p:nvSpPr>
          <p:spPr>
            <a:xfrm>
              <a:off x="3228724" y="1083249"/>
              <a:ext cx="1441701" cy="1441701"/>
            </a:xfrm>
            <a:prstGeom prst="ellipse">
              <a:avLst/>
            </a:prstGeom>
            <a:sp3d prstMaterial="plastic">
              <a:bevelT w="127000" h="25400" prst="relaxedInset"/>
            </a:sp3d>
          </p:spPr>
          <p:style>
            <a:lnRef idx="0">
              <a:schemeClr val="lt1">
                <a:hueOff val="0"/>
                <a:satOff val="0"/>
                <a:lumOff val="0"/>
                <a:alphaOff val="0"/>
              </a:schemeClr>
            </a:lnRef>
            <a:fillRef idx="3">
              <a:schemeClr val="accent5">
                <a:hueOff val="-7353345"/>
                <a:satOff val="-10228"/>
                <a:lumOff val="-3922"/>
                <a:alphaOff val="0"/>
              </a:schemeClr>
            </a:fillRef>
            <a:effectRef idx="2">
              <a:schemeClr val="accent5">
                <a:hueOff val="-7353345"/>
                <a:satOff val="-10228"/>
                <a:lumOff val="-3922"/>
                <a:alphaOff val="0"/>
              </a:schemeClr>
            </a:effectRef>
            <a:fontRef idx="minor">
              <a:schemeClr val="lt1"/>
            </a:fontRef>
          </p:style>
        </p:sp>
        <p:sp>
          <p:nvSpPr>
            <p:cNvPr id="10" name="Oval 4"/>
            <p:cNvSpPr/>
            <p:nvPr/>
          </p:nvSpPr>
          <p:spPr>
            <a:xfrm>
              <a:off x="3439856" y="1294381"/>
              <a:ext cx="1019437" cy="10194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0" kern="1200" dirty="0" smtClean="0"/>
                <a:t>Emotional Factors</a:t>
              </a:r>
            </a:p>
          </p:txBody>
        </p:sp>
      </p:grpSp>
      <p:grpSp>
        <p:nvGrpSpPr>
          <p:cNvPr id="11" name="Group 10"/>
          <p:cNvGrpSpPr/>
          <p:nvPr/>
        </p:nvGrpSpPr>
        <p:grpSpPr>
          <a:xfrm>
            <a:off x="5750" y="4452284"/>
            <a:ext cx="1441701" cy="1441701"/>
            <a:chOff x="6976930" y="1083249"/>
            <a:chExt cx="1441701" cy="1441701"/>
          </a:xfrm>
          <a:scene3d>
            <a:camera prst="orthographicFront"/>
            <a:lightRig rig="threePt" dir="t">
              <a:rot lat="0" lon="0" rev="7500000"/>
            </a:lightRig>
          </a:scene3d>
        </p:grpSpPr>
        <p:sp>
          <p:nvSpPr>
            <p:cNvPr id="12" name="Oval 11"/>
            <p:cNvSpPr/>
            <p:nvPr/>
          </p:nvSpPr>
          <p:spPr>
            <a:xfrm>
              <a:off x="6976930" y="1083249"/>
              <a:ext cx="1441701" cy="1441701"/>
            </a:xfrm>
            <a:prstGeom prst="ellipse">
              <a:avLst/>
            </a:prstGeom>
            <a:sp3d prstMaterial="plastic">
              <a:bevelT w="127000" h="25400" prst="relaxedInset"/>
            </a:sp3d>
          </p:spPr>
          <p:style>
            <a:lnRef idx="0">
              <a:schemeClr val="lt1">
                <a:hueOff val="0"/>
                <a:satOff val="0"/>
                <a:lumOff val="0"/>
                <a:alphaOff val="0"/>
              </a:schemeClr>
            </a:lnRef>
            <a:fillRef idx="3">
              <a:schemeClr val="accent5">
                <a:hueOff val="-1470669"/>
                <a:satOff val="-2046"/>
                <a:lumOff val="-784"/>
                <a:alphaOff val="0"/>
              </a:schemeClr>
            </a:fillRef>
            <a:effectRef idx="2">
              <a:schemeClr val="accent5">
                <a:hueOff val="-1470669"/>
                <a:satOff val="-2046"/>
                <a:lumOff val="-784"/>
                <a:alphaOff val="0"/>
              </a:schemeClr>
            </a:effectRef>
            <a:fontRef idx="minor">
              <a:schemeClr val="lt1"/>
            </a:fontRef>
          </p:style>
        </p:sp>
        <p:sp>
          <p:nvSpPr>
            <p:cNvPr id="13" name="Oval 4"/>
            <p:cNvSpPr/>
            <p:nvPr/>
          </p:nvSpPr>
          <p:spPr>
            <a:xfrm>
              <a:off x="7188062" y="1294381"/>
              <a:ext cx="1019437" cy="10194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Capability </a:t>
              </a:r>
              <a:endParaRPr lang="en-GB" sz="1200" kern="1200" dirty="0"/>
            </a:p>
          </p:txBody>
        </p:sp>
      </p:grpSp>
      <p:grpSp>
        <p:nvGrpSpPr>
          <p:cNvPr id="14" name="Group 13"/>
          <p:cNvGrpSpPr/>
          <p:nvPr/>
        </p:nvGrpSpPr>
        <p:grpSpPr>
          <a:xfrm>
            <a:off x="10750299" y="499788"/>
            <a:ext cx="1441701" cy="1441701"/>
            <a:chOff x="6976930" y="3247277"/>
            <a:chExt cx="1441701" cy="1441701"/>
          </a:xfrm>
          <a:scene3d>
            <a:camera prst="orthographicFront"/>
            <a:lightRig rig="threePt" dir="t">
              <a:rot lat="0" lon="0" rev="7500000"/>
            </a:lightRig>
          </a:scene3d>
        </p:grpSpPr>
        <p:sp>
          <p:nvSpPr>
            <p:cNvPr id="15" name="Oval 14"/>
            <p:cNvSpPr/>
            <p:nvPr/>
          </p:nvSpPr>
          <p:spPr>
            <a:xfrm>
              <a:off x="6976930" y="3247277"/>
              <a:ext cx="1441701" cy="1441701"/>
            </a:xfrm>
            <a:prstGeom prst="ellipse">
              <a:avLst/>
            </a:prstGeom>
            <a:sp3d prstMaterial="plastic">
              <a:bevelT w="127000" h="25400" prst="relaxedInset"/>
            </a:sp3d>
          </p:spPr>
          <p:style>
            <a:lnRef idx="0">
              <a:schemeClr val="lt1">
                <a:hueOff val="0"/>
                <a:satOff val="0"/>
                <a:lumOff val="0"/>
                <a:alphaOff val="0"/>
              </a:schemeClr>
            </a:lnRef>
            <a:fillRef idx="3">
              <a:schemeClr val="accent5">
                <a:hueOff val="-2941338"/>
                <a:satOff val="-4091"/>
                <a:lumOff val="-1569"/>
                <a:alphaOff val="0"/>
              </a:schemeClr>
            </a:fillRef>
            <a:effectRef idx="2">
              <a:schemeClr val="accent5">
                <a:hueOff val="-2941338"/>
                <a:satOff val="-4091"/>
                <a:lumOff val="-1569"/>
                <a:alphaOff val="0"/>
              </a:schemeClr>
            </a:effectRef>
            <a:fontRef idx="minor">
              <a:schemeClr val="lt1"/>
            </a:fontRef>
          </p:style>
        </p:sp>
        <p:sp>
          <p:nvSpPr>
            <p:cNvPr id="16" name="Oval 4"/>
            <p:cNvSpPr/>
            <p:nvPr/>
          </p:nvSpPr>
          <p:spPr>
            <a:xfrm>
              <a:off x="7188062" y="3458409"/>
              <a:ext cx="1019437" cy="10194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Affiliations</a:t>
              </a:r>
              <a:endParaRPr lang="en-GB" sz="1200" kern="1200" dirty="0"/>
            </a:p>
          </p:txBody>
        </p:sp>
      </p:grpSp>
      <p:grpSp>
        <p:nvGrpSpPr>
          <p:cNvPr id="17" name="Group 16"/>
          <p:cNvGrpSpPr/>
          <p:nvPr/>
        </p:nvGrpSpPr>
        <p:grpSpPr>
          <a:xfrm>
            <a:off x="10750299" y="1987298"/>
            <a:ext cx="1441701" cy="1441701"/>
            <a:chOff x="6976930" y="1083249"/>
            <a:chExt cx="1441701" cy="1441701"/>
          </a:xfrm>
          <a:scene3d>
            <a:camera prst="orthographicFront"/>
            <a:lightRig rig="threePt" dir="t">
              <a:rot lat="0" lon="0" rev="7500000"/>
            </a:lightRig>
          </a:scene3d>
        </p:grpSpPr>
        <p:sp>
          <p:nvSpPr>
            <p:cNvPr id="18" name="Oval 17"/>
            <p:cNvSpPr/>
            <p:nvPr/>
          </p:nvSpPr>
          <p:spPr>
            <a:xfrm>
              <a:off x="6976930" y="1083249"/>
              <a:ext cx="1441701" cy="1441701"/>
            </a:xfrm>
            <a:prstGeom prst="ellipse">
              <a:avLst/>
            </a:prstGeom>
            <a:sp3d prstMaterial="plastic">
              <a:bevelT w="127000" h="25400" prst="relaxedInset"/>
            </a:sp3d>
          </p:spPr>
          <p:style>
            <a:lnRef idx="0">
              <a:schemeClr val="lt1">
                <a:hueOff val="0"/>
                <a:satOff val="0"/>
                <a:lumOff val="0"/>
                <a:alphaOff val="0"/>
              </a:schemeClr>
            </a:lnRef>
            <a:fillRef idx="3">
              <a:schemeClr val="accent5">
                <a:hueOff val="-1470669"/>
                <a:satOff val="-2046"/>
                <a:lumOff val="-784"/>
                <a:alphaOff val="0"/>
              </a:schemeClr>
            </a:fillRef>
            <a:effectRef idx="2">
              <a:schemeClr val="accent5">
                <a:hueOff val="-1470669"/>
                <a:satOff val="-2046"/>
                <a:lumOff val="-784"/>
                <a:alphaOff val="0"/>
              </a:schemeClr>
            </a:effectRef>
            <a:fontRef idx="minor">
              <a:schemeClr val="lt1"/>
            </a:fontRef>
          </p:style>
        </p:sp>
        <p:sp>
          <p:nvSpPr>
            <p:cNvPr id="19" name="Oval 4"/>
            <p:cNvSpPr/>
            <p:nvPr/>
          </p:nvSpPr>
          <p:spPr>
            <a:xfrm>
              <a:off x="7188062" y="1294381"/>
              <a:ext cx="1019437" cy="10194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Capability </a:t>
              </a:r>
              <a:endParaRPr lang="en-GB" sz="1200" kern="1200" dirty="0"/>
            </a:p>
          </p:txBody>
        </p:sp>
      </p:grpSp>
      <p:grpSp>
        <p:nvGrpSpPr>
          <p:cNvPr id="20" name="Group 19"/>
          <p:cNvGrpSpPr/>
          <p:nvPr/>
        </p:nvGrpSpPr>
        <p:grpSpPr>
          <a:xfrm>
            <a:off x="10750298" y="3489598"/>
            <a:ext cx="1441701" cy="1441701"/>
            <a:chOff x="5102827" y="1235"/>
            <a:chExt cx="1441701" cy="1441701"/>
          </a:xfrm>
          <a:scene3d>
            <a:camera prst="orthographicFront"/>
            <a:lightRig rig="threePt" dir="t">
              <a:rot lat="0" lon="0" rev="7500000"/>
            </a:lightRig>
          </a:scene3d>
        </p:grpSpPr>
        <p:sp>
          <p:nvSpPr>
            <p:cNvPr id="21" name="Oval 20"/>
            <p:cNvSpPr/>
            <p:nvPr/>
          </p:nvSpPr>
          <p:spPr>
            <a:xfrm>
              <a:off x="5102827" y="1235"/>
              <a:ext cx="1441701" cy="1441701"/>
            </a:xfrm>
            <a:prstGeom prst="ellipse">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22" name="Oval 4"/>
            <p:cNvSpPr/>
            <p:nvPr/>
          </p:nvSpPr>
          <p:spPr>
            <a:xfrm>
              <a:off x="5313959" y="212367"/>
              <a:ext cx="1019437" cy="10194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Ideology	</a:t>
              </a:r>
              <a:endParaRPr lang="en-GB" sz="1200" kern="1200" dirty="0"/>
            </a:p>
          </p:txBody>
        </p:sp>
      </p:grpSp>
      <p:grpSp>
        <p:nvGrpSpPr>
          <p:cNvPr id="23" name="Group 22"/>
          <p:cNvGrpSpPr/>
          <p:nvPr/>
        </p:nvGrpSpPr>
        <p:grpSpPr>
          <a:xfrm>
            <a:off x="10750299" y="5037065"/>
            <a:ext cx="1441701" cy="1441701"/>
            <a:chOff x="3228724" y="3247277"/>
            <a:chExt cx="1441701" cy="1441701"/>
          </a:xfrm>
          <a:scene3d>
            <a:camera prst="orthographicFront"/>
            <a:lightRig rig="threePt" dir="t">
              <a:rot lat="0" lon="0" rev="7500000"/>
            </a:lightRig>
          </a:scene3d>
        </p:grpSpPr>
        <p:sp>
          <p:nvSpPr>
            <p:cNvPr id="24" name="Oval 23"/>
            <p:cNvSpPr/>
            <p:nvPr/>
          </p:nvSpPr>
          <p:spPr>
            <a:xfrm>
              <a:off x="3228724" y="3247277"/>
              <a:ext cx="1441701" cy="1441701"/>
            </a:xfrm>
            <a:prstGeom prst="ellipse">
              <a:avLst/>
            </a:prstGeom>
            <a:sp3d prstMaterial="plastic">
              <a:bevelT w="127000" h="25400" prst="relaxedInset"/>
            </a:sp3d>
          </p:spPr>
          <p:style>
            <a:lnRef idx="0">
              <a:schemeClr val="lt1">
                <a:hueOff val="0"/>
                <a:satOff val="0"/>
                <a:lumOff val="0"/>
                <a:alphaOff val="0"/>
              </a:schemeClr>
            </a:lnRef>
            <a:fillRef idx="3">
              <a:schemeClr val="accent5">
                <a:hueOff val="-5882677"/>
                <a:satOff val="-8182"/>
                <a:lumOff val="-3138"/>
                <a:alphaOff val="0"/>
              </a:schemeClr>
            </a:fillRef>
            <a:effectRef idx="2">
              <a:schemeClr val="accent5">
                <a:hueOff val="-5882677"/>
                <a:satOff val="-8182"/>
                <a:lumOff val="-3138"/>
                <a:alphaOff val="0"/>
              </a:schemeClr>
            </a:effectRef>
            <a:fontRef idx="minor">
              <a:schemeClr val="lt1"/>
            </a:fontRef>
          </p:style>
        </p:sp>
        <p:sp>
          <p:nvSpPr>
            <p:cNvPr id="25" name="Oval 4"/>
            <p:cNvSpPr/>
            <p:nvPr/>
          </p:nvSpPr>
          <p:spPr>
            <a:xfrm>
              <a:off x="3439856" y="3458409"/>
              <a:ext cx="1019437" cy="10194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0" kern="1200" dirty="0" smtClean="0"/>
                <a:t>Disengagement Factors</a:t>
              </a:r>
            </a:p>
          </p:txBody>
        </p:sp>
      </p:grpSp>
      <p:sp>
        <p:nvSpPr>
          <p:cNvPr id="26" name="Rounded Rectangle 25"/>
          <p:cNvSpPr/>
          <p:nvPr/>
        </p:nvSpPr>
        <p:spPr>
          <a:xfrm>
            <a:off x="3379734" y="3191011"/>
            <a:ext cx="4984087" cy="59015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effectLst>
                  <a:outerShdw blurRad="38100" dist="38100" dir="2700000" algn="tl">
                    <a:srgbClr val="000000">
                      <a:alpha val="43137"/>
                    </a:srgbClr>
                  </a:outerShdw>
                </a:effectLst>
              </a:rPr>
              <a:t>VIOLENT EXTREMISM RISK ASSESSMENT (VERA)</a:t>
            </a:r>
            <a:endParaRPr lang="en-GB"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398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solidFill>
                  <a:srgbClr val="0070C0"/>
                </a:solidFill>
                <a:effectLst>
                  <a:outerShdw blurRad="38100" dist="38100" dir="2700000" algn="tl">
                    <a:srgbClr val="000000">
                      <a:alpha val="43137"/>
                    </a:srgbClr>
                  </a:outerShdw>
                </a:effectLst>
              </a:rPr>
              <a:t>LEARNING POINTS</a:t>
            </a:r>
            <a:endParaRPr lang="en-GB"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0000" lnSpcReduction="20000"/>
          </a:bodyPr>
          <a:lstStyle/>
          <a:p>
            <a:r>
              <a:rPr lang="en-GB" dirty="0" smtClean="0"/>
              <a:t>Terrorists are a highly, highly idiosyncratic group.</a:t>
            </a:r>
          </a:p>
          <a:p>
            <a:r>
              <a:rPr lang="en-GB" dirty="0" smtClean="0"/>
              <a:t>There is no single pathway into terrorism.</a:t>
            </a:r>
          </a:p>
          <a:p>
            <a:r>
              <a:rPr lang="en-GB" dirty="0"/>
              <a:t>The empirical evidence regarding risk assessment of violent extremism is in its infancy, with no validated tools available.  As such, methods are limited but there is promise. </a:t>
            </a:r>
            <a:endParaRPr lang="en-GB" dirty="0" smtClean="0"/>
          </a:p>
          <a:p>
            <a:r>
              <a:rPr lang="en-GB" dirty="0" smtClean="0"/>
              <a:t>Case by base highly individualised risk assessment is required.</a:t>
            </a:r>
          </a:p>
          <a:p>
            <a:r>
              <a:rPr lang="en-GB" dirty="0" smtClean="0"/>
              <a:t>Cognisance of in-group is important, as is acknowledgement of socio-political context.</a:t>
            </a:r>
          </a:p>
          <a:p>
            <a:r>
              <a:rPr lang="en-GB" dirty="0" smtClean="0"/>
              <a:t>We need to look to the literature, teach ourselves.</a:t>
            </a:r>
            <a:endParaRPr lang="en-GB" dirty="0"/>
          </a:p>
          <a:p>
            <a:r>
              <a:rPr lang="en-GB" dirty="0" smtClean="0"/>
              <a:t>SPJ paradigm can tolerate the demands of the assessment.</a:t>
            </a:r>
          </a:p>
          <a:p>
            <a:r>
              <a:rPr lang="en-GB" dirty="0" smtClean="0"/>
              <a:t>VERA, and other VE sensitive tools are a welcome addition to risk assessment methodologies.</a:t>
            </a:r>
          </a:p>
          <a:p>
            <a:r>
              <a:rPr lang="en-GB" dirty="0" smtClean="0"/>
              <a:t>We need to consult with experts in a particular terrorist movement.</a:t>
            </a:r>
          </a:p>
          <a:p>
            <a:r>
              <a:rPr lang="en-GB" dirty="0" smtClean="0"/>
              <a:t>Given the breadth of information needed to capture the risk domains, multiagency working  and information sharing is key.</a:t>
            </a:r>
          </a:p>
          <a:p>
            <a:r>
              <a:rPr lang="en-GB" dirty="0" smtClean="0"/>
              <a:t>This is anxiety provoking.  Help yourself to think, liaise with your colleagues, get supervision, work jointly. </a:t>
            </a:r>
          </a:p>
          <a:p>
            <a:endParaRPr lang="en-GB" dirty="0"/>
          </a:p>
          <a:p>
            <a:endParaRPr lang="en-GB" dirty="0"/>
          </a:p>
        </p:txBody>
      </p:sp>
    </p:spTree>
    <p:extLst>
      <p:ext uri="{BB962C8B-B14F-4D97-AF65-F5344CB8AC3E}">
        <p14:creationId xmlns:p14="http://schemas.microsoft.com/office/powerpoint/2010/main" val="2046513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8764"/>
          </a:xfrm>
        </p:spPr>
        <p:txBody>
          <a:bodyPr/>
          <a:lstStyle/>
          <a:p>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dirty="0" smtClean="0"/>
              <a:t>….</a:t>
            </a:r>
            <a:r>
              <a:rPr lang="en-GB"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use </a:t>
            </a:r>
            <a:r>
              <a:rPr lang="en-GB"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or threat of action </a:t>
            </a:r>
            <a:r>
              <a:rPr lang="en-GB" dirty="0"/>
              <a:t>designed to </a:t>
            </a:r>
            <a:r>
              <a:rPr lang="en-GB"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influence the government</a:t>
            </a:r>
            <a:r>
              <a:rPr lang="en-GB" dirty="0"/>
              <a:t> or its agencies; or to </a:t>
            </a:r>
            <a:r>
              <a:rPr lang="en-GB"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intimidate the public</a:t>
            </a:r>
            <a:r>
              <a:rPr lang="en-GB" dirty="0"/>
              <a:t>; and is driven by </a:t>
            </a:r>
            <a:r>
              <a:rPr lang="en-GB"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political, religious </a:t>
            </a:r>
            <a:r>
              <a:rPr lang="en-GB" dirty="0"/>
              <a:t>or </a:t>
            </a:r>
            <a:r>
              <a:rPr lang="en-GB"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ideological</a:t>
            </a:r>
            <a:r>
              <a:rPr lang="en-GB" dirty="0"/>
              <a:t> agendas.  The nature of the </a:t>
            </a:r>
            <a:r>
              <a:rPr lang="en-GB"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threat or action </a:t>
            </a:r>
            <a:r>
              <a:rPr lang="en-GB" dirty="0"/>
              <a:t>involves </a:t>
            </a:r>
            <a:r>
              <a:rPr lang="en-GB"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serious violence</a:t>
            </a:r>
            <a:r>
              <a:rPr lang="en-GB" dirty="0"/>
              <a:t> against a person, serious </a:t>
            </a:r>
            <a:r>
              <a:rPr lang="en-GB"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damage</a:t>
            </a:r>
            <a:r>
              <a:rPr lang="en-GB" dirty="0"/>
              <a:t> to property, </a:t>
            </a:r>
            <a:r>
              <a:rPr lang="en-GB"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endangers</a:t>
            </a:r>
            <a:r>
              <a:rPr lang="en-GB" dirty="0"/>
              <a:t> a person's life, other than that of the person committing the action, creates a serious risk to the health or </a:t>
            </a:r>
            <a:r>
              <a:rPr lang="en-GB"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safety of the public </a:t>
            </a:r>
            <a:r>
              <a:rPr lang="en-GB" dirty="0"/>
              <a:t>or a section of the public, or is designed seriously to interfere with or seriously to disrupt an electronic </a:t>
            </a:r>
            <a:r>
              <a:rPr lang="en-GB" dirty="0" smtClean="0"/>
              <a:t>system… (Terrorism Act).</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999130" cy="1738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9130" y="-13924"/>
            <a:ext cx="2470228" cy="1752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6572" y="-20594"/>
            <a:ext cx="1828333" cy="1759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4905" y="6668"/>
            <a:ext cx="2143593" cy="173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8498" y="0"/>
            <a:ext cx="2283502" cy="1738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descr="Image result for je suis pari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57206" y="-20592"/>
            <a:ext cx="1902293" cy="175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88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4178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2" y="0"/>
            <a:ext cx="12047537"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1803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580"/>
          </a:xfrm>
        </p:spPr>
        <p:txBody>
          <a:bodyPr>
            <a:normAutofit fontScale="90000"/>
          </a:bodyPr>
          <a:lstStyle/>
          <a:p>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17613300"/>
              </p:ext>
            </p:extLst>
          </p:nvPr>
        </p:nvGraphicFramePr>
        <p:xfrm>
          <a:off x="869430" y="689551"/>
          <a:ext cx="10523094" cy="5923874"/>
        </p:xfrm>
        <a:graphic>
          <a:graphicData uri="http://schemas.openxmlformats.org/drawingml/2006/table">
            <a:tbl>
              <a:tblPr firstRow="1" firstCol="1" bandRow="1">
                <a:tableStyleId>{BC89EF96-8CEA-46FF-86C4-4CE0E7609802}</a:tableStyleId>
              </a:tblPr>
              <a:tblGrid>
                <a:gridCol w="3507698"/>
                <a:gridCol w="3507698"/>
                <a:gridCol w="3507698"/>
              </a:tblGrid>
              <a:tr h="473104">
                <a:tc>
                  <a:txBody>
                    <a:bodyPr/>
                    <a:lstStyle/>
                    <a:p>
                      <a:pPr>
                        <a:lnSpc>
                          <a:spcPct val="115000"/>
                        </a:lnSpc>
                        <a:spcAft>
                          <a:spcPts val="0"/>
                        </a:spcAft>
                      </a:pPr>
                      <a:r>
                        <a:rPr lang="en-GB" sz="2400" dirty="0">
                          <a:effectLst/>
                        </a:rPr>
                        <a:t>Type</a:t>
                      </a:r>
                      <a:endParaRPr lang="en-GB"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a:effectLst/>
                        </a:rPr>
                        <a:t>Objective</a:t>
                      </a:r>
                      <a:endParaRPr lang="en-GB"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a:effectLst/>
                        </a:rPr>
                        <a:t>Example</a:t>
                      </a:r>
                      <a:endParaRPr lang="en-GB" sz="2400" dirty="0">
                        <a:effectLst/>
                        <a:latin typeface="Calibri"/>
                        <a:ea typeface="Calibri"/>
                        <a:cs typeface="Times New Roman"/>
                      </a:endParaRPr>
                    </a:p>
                  </a:txBody>
                  <a:tcPr marL="68580" marR="68580" marT="0" marB="0"/>
                </a:tc>
              </a:tr>
              <a:tr h="975677">
                <a:tc>
                  <a:txBody>
                    <a:bodyPr/>
                    <a:lstStyle/>
                    <a:p>
                      <a:pPr>
                        <a:lnSpc>
                          <a:spcPct val="115000"/>
                        </a:lnSpc>
                        <a:spcAft>
                          <a:spcPts val="0"/>
                        </a:spcAft>
                      </a:pPr>
                      <a:r>
                        <a:rPr lang="en-GB" sz="2400" dirty="0">
                          <a:effectLst/>
                        </a:rPr>
                        <a:t>Criminal Terrorism</a:t>
                      </a:r>
                      <a:endParaRPr lang="en-GB"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a:effectLst/>
                        </a:rPr>
                        <a:t>Further Criminal Goals</a:t>
                      </a:r>
                      <a:endParaRPr lang="en-GB"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a:effectLst/>
                        </a:rPr>
                        <a:t>Narcoterrorists assassinate legal officials</a:t>
                      </a:r>
                      <a:endParaRPr lang="en-GB" sz="2400" dirty="0">
                        <a:effectLst/>
                        <a:latin typeface="Calibri"/>
                        <a:ea typeface="Calibri"/>
                        <a:cs typeface="Times New Roman"/>
                      </a:endParaRPr>
                    </a:p>
                  </a:txBody>
                  <a:tcPr marL="68580" marR="68580" marT="0" marB="0"/>
                </a:tc>
              </a:tr>
              <a:tr h="975677">
                <a:tc>
                  <a:txBody>
                    <a:bodyPr/>
                    <a:lstStyle/>
                    <a:p>
                      <a:pPr>
                        <a:lnSpc>
                          <a:spcPct val="115000"/>
                        </a:lnSpc>
                        <a:spcAft>
                          <a:spcPts val="0"/>
                        </a:spcAft>
                      </a:pPr>
                      <a:r>
                        <a:rPr lang="en-GB" sz="2400" dirty="0">
                          <a:effectLst/>
                        </a:rPr>
                        <a:t>Political Terrorism – State – State turns on own</a:t>
                      </a:r>
                      <a:endParaRPr lang="en-GB"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a:effectLst/>
                        </a:rPr>
                        <a:t>Further political agenda, change</a:t>
                      </a:r>
                      <a:endParaRPr lang="en-GB"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a:effectLst/>
                        </a:rPr>
                        <a:t>Argentina “bloody wars”; Sadam Hussain’s regime; Libya</a:t>
                      </a:r>
                      <a:endParaRPr lang="en-GB" sz="2400" dirty="0">
                        <a:effectLst/>
                        <a:latin typeface="Calibri"/>
                        <a:ea typeface="Calibri"/>
                        <a:cs typeface="Times New Roman"/>
                      </a:endParaRPr>
                    </a:p>
                  </a:txBody>
                  <a:tcPr marL="68580" marR="68580" marT="0" marB="0"/>
                </a:tc>
              </a:tr>
              <a:tr h="1478245">
                <a:tc>
                  <a:txBody>
                    <a:bodyPr/>
                    <a:lstStyle/>
                    <a:p>
                      <a:pPr>
                        <a:lnSpc>
                          <a:spcPct val="115000"/>
                        </a:lnSpc>
                        <a:spcAft>
                          <a:spcPts val="0"/>
                        </a:spcAft>
                      </a:pPr>
                      <a:r>
                        <a:rPr lang="en-GB" sz="2400" dirty="0">
                          <a:effectLst/>
                        </a:rPr>
                        <a:t>Political Terrorism – </a:t>
                      </a:r>
                      <a:r>
                        <a:rPr lang="en-GB" sz="2400" dirty="0" smtClean="0">
                          <a:effectLst/>
                        </a:rPr>
                        <a:t>Sub state </a:t>
                      </a:r>
                      <a:r>
                        <a:rPr lang="en-GB" sz="2400" dirty="0">
                          <a:effectLst/>
                        </a:rPr>
                        <a:t>– Social revolution</a:t>
                      </a:r>
                      <a:endParaRPr lang="en-GB"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a:effectLst/>
                        </a:rPr>
                        <a:t>Overthrow prevailing, usually capitalist, order</a:t>
                      </a:r>
                      <a:endParaRPr lang="en-GB"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a:effectLst/>
                        </a:rPr>
                        <a:t>Red Army; Weather Underground; extreme environmentalists</a:t>
                      </a:r>
                      <a:endParaRPr lang="en-GB" sz="2400" dirty="0">
                        <a:effectLst/>
                        <a:latin typeface="Calibri"/>
                        <a:ea typeface="Calibri"/>
                        <a:cs typeface="Times New Roman"/>
                      </a:endParaRPr>
                    </a:p>
                  </a:txBody>
                  <a:tcPr marL="68580" marR="68580" marT="0" marB="0"/>
                </a:tc>
              </a:tr>
              <a:tr h="975677">
                <a:tc>
                  <a:txBody>
                    <a:bodyPr/>
                    <a:lstStyle/>
                    <a:p>
                      <a:pPr>
                        <a:lnSpc>
                          <a:spcPct val="115000"/>
                        </a:lnSpc>
                        <a:spcAft>
                          <a:spcPts val="0"/>
                        </a:spcAft>
                      </a:pPr>
                      <a:r>
                        <a:rPr lang="en-GB" sz="2400" dirty="0">
                          <a:effectLst/>
                        </a:rPr>
                        <a:t>Political Terrorism – </a:t>
                      </a:r>
                      <a:r>
                        <a:rPr lang="en-GB" sz="2400" dirty="0" smtClean="0">
                          <a:effectLst/>
                        </a:rPr>
                        <a:t>Substrate </a:t>
                      </a:r>
                      <a:r>
                        <a:rPr lang="en-GB" sz="2400" dirty="0">
                          <a:effectLst/>
                        </a:rPr>
                        <a:t>– National Separatist</a:t>
                      </a:r>
                      <a:endParaRPr lang="en-GB"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a:effectLst/>
                        </a:rPr>
                        <a:t>Response to social injustice</a:t>
                      </a:r>
                      <a:endParaRPr lang="en-GB"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a:effectLst/>
                        </a:rPr>
                        <a:t>IRA; ETA</a:t>
                      </a:r>
                      <a:endParaRPr lang="en-GB" sz="2400" dirty="0">
                        <a:effectLst/>
                        <a:latin typeface="Calibri"/>
                        <a:ea typeface="Calibri"/>
                        <a:cs typeface="Times New Roman"/>
                      </a:endParaRPr>
                    </a:p>
                  </a:txBody>
                  <a:tcPr marL="68580" marR="68580" marT="0" marB="0"/>
                </a:tc>
              </a:tr>
              <a:tr h="473104">
                <a:tc>
                  <a:txBody>
                    <a:bodyPr/>
                    <a:lstStyle/>
                    <a:p>
                      <a:pPr>
                        <a:lnSpc>
                          <a:spcPct val="115000"/>
                        </a:lnSpc>
                        <a:spcAft>
                          <a:spcPts val="0"/>
                        </a:spcAft>
                      </a:pPr>
                      <a:r>
                        <a:rPr lang="en-GB" sz="2400" dirty="0">
                          <a:effectLst/>
                        </a:rPr>
                        <a:t>Religious Terrorism</a:t>
                      </a:r>
                      <a:endParaRPr lang="en-GB"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a:effectLst/>
                        </a:rPr>
                        <a:t>Further religious ends</a:t>
                      </a:r>
                      <a:endParaRPr lang="en-GB"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a:effectLst/>
                        </a:rPr>
                        <a:t>Al-Queda; </a:t>
                      </a:r>
                      <a:r>
                        <a:rPr lang="en-GB" sz="2400" dirty="0" smtClean="0">
                          <a:effectLst/>
                        </a:rPr>
                        <a:t>ISIS</a:t>
                      </a:r>
                      <a:endParaRPr lang="en-GB" sz="2400" dirty="0">
                        <a:effectLst/>
                        <a:latin typeface="Calibri"/>
                        <a:ea typeface="Calibri"/>
                        <a:cs typeface="Times New Roman"/>
                      </a:endParaRPr>
                    </a:p>
                  </a:txBody>
                  <a:tcPr marL="68580" marR="68580" marT="0" marB="0"/>
                </a:tc>
              </a:tr>
            </a:tbl>
          </a:graphicData>
        </a:graphic>
      </p:graphicFrame>
      <p:sp>
        <p:nvSpPr>
          <p:cNvPr id="6" name="Pentagon 5"/>
          <p:cNvSpPr/>
          <p:nvPr/>
        </p:nvSpPr>
        <p:spPr>
          <a:xfrm>
            <a:off x="904408" y="2333470"/>
            <a:ext cx="2788170" cy="2098623"/>
          </a:xfrm>
          <a:prstGeom prst="homePlate">
            <a:avLst/>
          </a:prstGeom>
          <a:solidFill>
            <a:srgbClr val="FFFF00"/>
          </a:solidFill>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3200" b="1" dirty="0" smtClean="0">
                <a:solidFill>
                  <a:schemeClr val="tx1"/>
                </a:solidFill>
              </a:rPr>
              <a:t>1998 - 929</a:t>
            </a:r>
            <a:endParaRPr lang="en-GB" sz="3200" b="1" dirty="0">
              <a:solidFill>
                <a:schemeClr val="tx1"/>
              </a:solidFill>
            </a:endParaRPr>
          </a:p>
        </p:txBody>
      </p:sp>
      <p:sp>
        <p:nvSpPr>
          <p:cNvPr id="7" name="Pentagon 6"/>
          <p:cNvSpPr/>
          <p:nvPr/>
        </p:nvSpPr>
        <p:spPr>
          <a:xfrm>
            <a:off x="4412106" y="2333470"/>
            <a:ext cx="2788170" cy="2098623"/>
          </a:xfrm>
          <a:prstGeom prst="homePlate">
            <a:avLst/>
          </a:prstGeom>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3200" b="1" dirty="0" smtClean="0">
                <a:solidFill>
                  <a:schemeClr val="tx1"/>
                </a:solidFill>
              </a:rPr>
              <a:t>2009 - 4715</a:t>
            </a:r>
            <a:endParaRPr lang="en-GB" sz="3200" b="1" dirty="0">
              <a:solidFill>
                <a:schemeClr val="tx1"/>
              </a:solidFill>
            </a:endParaRPr>
          </a:p>
        </p:txBody>
      </p:sp>
      <p:sp>
        <p:nvSpPr>
          <p:cNvPr id="8" name="Pentagon 7"/>
          <p:cNvSpPr/>
          <p:nvPr/>
        </p:nvSpPr>
        <p:spPr>
          <a:xfrm>
            <a:off x="7949784" y="2333470"/>
            <a:ext cx="2788170" cy="2098623"/>
          </a:xfrm>
          <a:prstGeom prst="homePlate">
            <a:avLst/>
          </a:prstGeom>
          <a:solidFill>
            <a:srgbClr val="FF0000"/>
          </a:solidFill>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800" b="1" dirty="0" smtClean="0">
                <a:solidFill>
                  <a:schemeClr val="tx1"/>
                </a:solidFill>
              </a:rPr>
              <a:t>2013 - 11952</a:t>
            </a:r>
            <a:endParaRPr lang="en-GB" sz="2800" b="1" dirty="0">
              <a:solidFill>
                <a:schemeClr val="tx1"/>
              </a:solidFill>
            </a:endParaRPr>
          </a:p>
        </p:txBody>
      </p:sp>
    </p:spTree>
    <p:extLst>
      <p:ext uri="{BB962C8B-B14F-4D97-AF65-F5344CB8AC3E}">
        <p14:creationId xmlns:p14="http://schemas.microsoft.com/office/powerpoint/2010/main" val="277625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34482"/>
          </a:xfrm>
        </p:spPr>
        <p:txBody>
          <a:bodyPr>
            <a:normAutofit fontScale="90000"/>
          </a:bodyPr>
          <a:lstStyle/>
          <a:p>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78304115"/>
              </p:ext>
            </p:extLst>
          </p:nvPr>
        </p:nvGraphicFramePr>
        <p:xfrm>
          <a:off x="838200" y="630238"/>
          <a:ext cx="10515600" cy="5546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4336211" y="2485618"/>
            <a:ext cx="3519577" cy="2950234"/>
          </a:xfrm>
          <a:prstGeom prst="ellipse">
            <a:avLst/>
          </a:prstGeom>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400" b="1" dirty="0" smtClean="0">
                <a:effectLst>
                  <a:outerShdw blurRad="38100" dist="38100" dir="2700000" algn="tl">
                    <a:srgbClr val="000000">
                      <a:alpha val="43137"/>
                    </a:srgbClr>
                  </a:outerShdw>
                </a:effectLst>
              </a:rPr>
              <a:t>ROBUST RISK ASSESSMENT IS NEEDED TO SUCCESSFULLY FULFIL </a:t>
            </a:r>
            <a:r>
              <a:rPr lang="en-GB" sz="2400" b="1" i="1" dirty="0" smtClean="0">
                <a:effectLst>
                  <a:outerShdw blurRad="38100" dist="38100" dir="2700000" algn="tl">
                    <a:srgbClr val="000000">
                      <a:alpha val="43137"/>
                    </a:srgbClr>
                  </a:outerShdw>
                </a:effectLst>
              </a:rPr>
              <a:t>PREVENT’S</a:t>
            </a:r>
            <a:r>
              <a:rPr lang="en-GB" sz="2400" b="1" dirty="0" smtClean="0">
                <a:effectLst>
                  <a:outerShdw blurRad="38100" dist="38100" dir="2700000" algn="tl">
                    <a:srgbClr val="000000">
                      <a:alpha val="43137"/>
                    </a:srgbClr>
                  </a:outerShdw>
                </a:effectLst>
              </a:rPr>
              <a:t> BRIEF</a:t>
            </a:r>
            <a:endParaRPr lang="en-GB"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12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5638" y="365125"/>
            <a:ext cx="4418162" cy="2438036"/>
          </a:xfrm>
        </p:spPr>
        <p:txBody>
          <a:bodyPr/>
          <a:lstStyle/>
          <a:p>
            <a:pPr algn="r"/>
            <a:r>
              <a:rPr lang="en-GB" dirty="0" smtClean="0">
                <a:solidFill>
                  <a:srgbClr val="0070C0"/>
                </a:solidFill>
                <a:effectLst>
                  <a:outerShdw blurRad="38100" dist="38100" dir="2700000" algn="tl">
                    <a:srgbClr val="000000">
                      <a:alpha val="43137"/>
                    </a:srgbClr>
                  </a:outerShdw>
                </a:effectLst>
              </a:rPr>
              <a:t>CHALLENGES</a:t>
            </a:r>
            <a:endParaRPr lang="en-GB" dirty="0">
              <a:solidFill>
                <a:srgbClr val="0070C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0708310"/>
              </p:ext>
            </p:extLst>
          </p:nvPr>
        </p:nvGraphicFramePr>
        <p:xfrm>
          <a:off x="838199" y="809469"/>
          <a:ext cx="10686691" cy="5367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p:cNvSpPr/>
          <p:nvPr/>
        </p:nvSpPr>
        <p:spPr>
          <a:xfrm>
            <a:off x="644576" y="3357797"/>
            <a:ext cx="5411449" cy="929390"/>
          </a:xfrm>
          <a:prstGeom prst="rightArrow">
            <a:avLst/>
          </a:prstGeom>
          <a:solidFill>
            <a:schemeClr val="bg2">
              <a:lumMod val="50000"/>
            </a:schemeClr>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effectLst>
                  <a:outerShdw blurRad="38100" dist="38100" dir="2700000" algn="tl">
                    <a:srgbClr val="000000">
                      <a:alpha val="43137"/>
                    </a:srgbClr>
                  </a:outerShdw>
                </a:effectLst>
              </a:rPr>
              <a:t>THIS IS WHERE WE ARE OPERATING</a:t>
            </a:r>
            <a:endParaRPr lang="en-GB"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7405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9600" dirty="0" smtClean="0">
                <a:solidFill>
                  <a:srgbClr val="FF0000"/>
                </a:solidFill>
              </a:rPr>
              <a:t> </a:t>
            </a:r>
            <a:endParaRPr lang="en-GB" sz="9600" dirty="0">
              <a:solidFill>
                <a:srgbClr val="FF0000"/>
              </a:solidFill>
            </a:endParaRPr>
          </a:p>
        </p:txBody>
      </p:sp>
      <p:pic>
        <p:nvPicPr>
          <p:cNvPr id="2054" name="Picture 6" descr="Image result for front page terrorist attack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522654" y="1036830"/>
            <a:ext cx="2484678" cy="280290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front page terrorist attac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4756" y="1251507"/>
            <a:ext cx="2173856" cy="237355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war on terror front p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1615" y="894156"/>
            <a:ext cx="1613140" cy="308825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thumbs.dreamstime.com/z/doodle-stressed-office-worker-vector-illustration-4233721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715" y="4692768"/>
            <a:ext cx="5324703" cy="2561463"/>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4511616" y="4175185"/>
            <a:ext cx="3226280" cy="1539524"/>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What am I supposed to do about this?!?</a:t>
            </a:r>
            <a:endParaRPr lang="en-GB" dirty="0">
              <a:solidFill>
                <a:schemeClr val="tx1"/>
              </a:solidFill>
            </a:endParaRPr>
          </a:p>
        </p:txBody>
      </p:sp>
      <p:sp>
        <p:nvSpPr>
          <p:cNvPr id="6" name="Rounded Rectangle 5"/>
          <p:cNvSpPr/>
          <p:nvPr/>
        </p:nvSpPr>
        <p:spPr>
          <a:xfrm>
            <a:off x="241540" y="586596"/>
            <a:ext cx="3605841" cy="3278038"/>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effectLst>
                  <a:outerShdw blurRad="38100" dist="38100" dir="2700000" algn="tl">
                    <a:srgbClr val="000000">
                      <a:alpha val="43137"/>
                    </a:srgbClr>
                  </a:outerShdw>
                </a:effectLst>
              </a:rPr>
              <a:t>SERIOUSNESS + </a:t>
            </a:r>
          </a:p>
          <a:p>
            <a:pPr algn="ctr"/>
            <a:r>
              <a:rPr lang="en-GB" b="1" dirty="0" smtClean="0">
                <a:solidFill>
                  <a:schemeClr val="bg1"/>
                </a:solidFill>
                <a:effectLst>
                  <a:outerShdw blurRad="38100" dist="38100" dir="2700000" algn="tl">
                    <a:srgbClr val="000000">
                      <a:alpha val="43137"/>
                    </a:srgbClr>
                  </a:outerShdw>
                </a:effectLst>
              </a:rPr>
              <a:t>GROWING FREQUENCY + </a:t>
            </a:r>
          </a:p>
          <a:p>
            <a:pPr algn="ctr"/>
            <a:r>
              <a:rPr lang="en-GB" b="1" dirty="0" smtClean="0">
                <a:solidFill>
                  <a:schemeClr val="bg1"/>
                </a:solidFill>
                <a:effectLst>
                  <a:outerShdw blurRad="38100" dist="38100" dir="2700000" algn="tl">
                    <a:srgbClr val="000000">
                      <a:alpha val="43137"/>
                    </a:srgbClr>
                  </a:outerShdw>
                </a:effectLst>
              </a:rPr>
              <a:t>CHALLENGES TO  RISK ASSESSMENT +</a:t>
            </a:r>
          </a:p>
          <a:p>
            <a:pPr algn="ctr"/>
            <a:r>
              <a:rPr lang="en-GB" b="1" dirty="0" smtClean="0">
                <a:solidFill>
                  <a:schemeClr val="bg1"/>
                </a:solidFill>
                <a:effectLst>
                  <a:outerShdw blurRad="38100" dist="38100" dir="2700000" algn="tl">
                    <a:srgbClr val="000000">
                      <a:alpha val="43137"/>
                    </a:srgbClr>
                  </a:outerShdw>
                </a:effectLst>
              </a:rPr>
              <a:t>OUR OWN FEELINGS &amp; BIASES +</a:t>
            </a:r>
          </a:p>
          <a:p>
            <a:pPr algn="ctr"/>
            <a:r>
              <a:rPr lang="en-GB" b="1" dirty="0" smtClean="0">
                <a:solidFill>
                  <a:schemeClr val="bg1"/>
                </a:solidFill>
                <a:effectLst>
                  <a:outerShdw blurRad="38100" dist="38100" dir="2700000" algn="tl">
                    <a:srgbClr val="000000">
                      <a:alpha val="43137"/>
                    </a:srgbClr>
                  </a:outerShdw>
                </a:effectLst>
              </a:rPr>
              <a:t>INFANT LITERATURE  +</a:t>
            </a:r>
            <a:endParaRPr lang="en-GB"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4157932" y="1915064"/>
            <a:ext cx="707366" cy="523220"/>
          </a:xfrm>
          <a:prstGeom prst="rect">
            <a:avLst/>
          </a:prstGeom>
          <a:noFill/>
        </p:spPr>
        <p:txBody>
          <a:bodyPr wrap="square" rtlCol="0">
            <a:spAutoFit/>
          </a:bodyPr>
          <a:lstStyle/>
          <a:p>
            <a:r>
              <a:rPr lang="en-GB" sz="2800" dirty="0" smtClean="0"/>
              <a:t>+</a:t>
            </a:r>
            <a:endParaRPr lang="en-GB" sz="2800" dirty="0"/>
          </a:p>
        </p:txBody>
      </p:sp>
      <p:sp>
        <p:nvSpPr>
          <p:cNvPr id="8" name="Rectangle 7"/>
          <p:cNvSpPr/>
          <p:nvPr/>
        </p:nvSpPr>
        <p:spPr>
          <a:xfrm>
            <a:off x="11282853" y="1964005"/>
            <a:ext cx="364202" cy="523220"/>
          </a:xfrm>
          <a:prstGeom prst="rect">
            <a:avLst/>
          </a:prstGeom>
        </p:spPr>
        <p:txBody>
          <a:bodyPr wrap="none">
            <a:spAutoFit/>
          </a:bodyPr>
          <a:lstStyle/>
          <a:p>
            <a:r>
              <a:rPr lang="en-GB" sz="2800" dirty="0"/>
              <a:t>=</a:t>
            </a:r>
          </a:p>
        </p:txBody>
      </p:sp>
      <p:sp>
        <p:nvSpPr>
          <p:cNvPr id="10" name="AutoShape 14" descr="Image result for anxie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 name="AutoShape 16" descr="Image result for anxiet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2" name="AutoShape 18" descr="Image result for anxiet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2067"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37896" y="4175185"/>
            <a:ext cx="3727058" cy="268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487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8"/>
                                        </p:tgtEl>
                                        <p:attrNameLst>
                                          <p:attrName>style.visibility</p:attrName>
                                        </p:attrNameLst>
                                      </p:cBhvr>
                                      <p:to>
                                        <p:strVal val="visible"/>
                                      </p:to>
                                    </p:set>
                                    <p:anim calcmode="lin" valueType="num">
                                      <p:cBhvr additive="base">
                                        <p:cTn id="19" dur="500" fill="hold"/>
                                        <p:tgtEl>
                                          <p:spTgt spid="2058"/>
                                        </p:tgtEl>
                                        <p:attrNameLst>
                                          <p:attrName>ppt_x</p:attrName>
                                        </p:attrNameLst>
                                      </p:cBhvr>
                                      <p:tavLst>
                                        <p:tav tm="0">
                                          <p:val>
                                            <p:strVal val="#ppt_x"/>
                                          </p:val>
                                        </p:tav>
                                        <p:tav tm="100000">
                                          <p:val>
                                            <p:strVal val="#ppt_x"/>
                                          </p:val>
                                        </p:tav>
                                      </p:tavLst>
                                    </p:anim>
                                    <p:anim calcmode="lin" valueType="num">
                                      <p:cBhvr additive="base">
                                        <p:cTn id="20" dur="500" fill="hold"/>
                                        <p:tgtEl>
                                          <p:spTgt spid="205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56"/>
                                        </p:tgtEl>
                                        <p:attrNameLst>
                                          <p:attrName>style.visibility</p:attrName>
                                        </p:attrNameLst>
                                      </p:cBhvr>
                                      <p:to>
                                        <p:strVal val="visible"/>
                                      </p:to>
                                    </p:set>
                                    <p:anim calcmode="lin" valueType="num">
                                      <p:cBhvr additive="base">
                                        <p:cTn id="23" dur="500" fill="hold"/>
                                        <p:tgtEl>
                                          <p:spTgt spid="2056"/>
                                        </p:tgtEl>
                                        <p:attrNameLst>
                                          <p:attrName>ppt_x</p:attrName>
                                        </p:attrNameLst>
                                      </p:cBhvr>
                                      <p:tavLst>
                                        <p:tav tm="0">
                                          <p:val>
                                            <p:strVal val="#ppt_x"/>
                                          </p:val>
                                        </p:tav>
                                        <p:tav tm="100000">
                                          <p:val>
                                            <p:strVal val="#ppt_x"/>
                                          </p:val>
                                        </p:tav>
                                      </p:tavLst>
                                    </p:anim>
                                    <p:anim calcmode="lin" valueType="num">
                                      <p:cBhvr additive="base">
                                        <p:cTn id="24" dur="500" fill="hold"/>
                                        <p:tgtEl>
                                          <p:spTgt spid="205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54"/>
                                        </p:tgtEl>
                                        <p:attrNameLst>
                                          <p:attrName>style.visibility</p:attrName>
                                        </p:attrNameLst>
                                      </p:cBhvr>
                                      <p:to>
                                        <p:strVal val="visible"/>
                                      </p:to>
                                    </p:set>
                                    <p:anim calcmode="lin" valueType="num">
                                      <p:cBhvr additive="base">
                                        <p:cTn id="27" dur="500" fill="hold"/>
                                        <p:tgtEl>
                                          <p:spTgt spid="2054"/>
                                        </p:tgtEl>
                                        <p:attrNameLst>
                                          <p:attrName>ppt_x</p:attrName>
                                        </p:attrNameLst>
                                      </p:cBhvr>
                                      <p:tavLst>
                                        <p:tav tm="0">
                                          <p:val>
                                            <p:strVal val="#ppt_x"/>
                                          </p:val>
                                        </p:tav>
                                        <p:tav tm="100000">
                                          <p:val>
                                            <p:strVal val="#ppt_x"/>
                                          </p:val>
                                        </p:tav>
                                      </p:tavLst>
                                    </p:anim>
                                    <p:anim calcmode="lin" valueType="num">
                                      <p:cBhvr additive="base">
                                        <p:cTn id="28"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060"/>
                                        </p:tgtEl>
                                        <p:attrNameLst>
                                          <p:attrName>style.visibility</p:attrName>
                                        </p:attrNameLst>
                                      </p:cBhvr>
                                      <p:to>
                                        <p:strVal val="visible"/>
                                      </p:to>
                                    </p:set>
                                    <p:anim calcmode="lin" valueType="num">
                                      <p:cBhvr additive="base">
                                        <p:cTn id="37" dur="500" fill="hold"/>
                                        <p:tgtEl>
                                          <p:spTgt spid="2060"/>
                                        </p:tgtEl>
                                        <p:attrNameLst>
                                          <p:attrName>ppt_x</p:attrName>
                                        </p:attrNameLst>
                                      </p:cBhvr>
                                      <p:tavLst>
                                        <p:tav tm="0">
                                          <p:val>
                                            <p:strVal val="#ppt_x"/>
                                          </p:val>
                                        </p:tav>
                                        <p:tav tm="100000">
                                          <p:val>
                                            <p:strVal val="#ppt_x"/>
                                          </p:val>
                                        </p:tav>
                                      </p:tavLst>
                                    </p:anim>
                                    <p:anim calcmode="lin" valueType="num">
                                      <p:cBhvr additive="base">
                                        <p:cTn id="38" dur="500" fill="hold"/>
                                        <p:tgtEl>
                                          <p:spTgt spid="206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067"/>
                                        </p:tgtEl>
                                        <p:attrNameLst>
                                          <p:attrName>style.visibility</p:attrName>
                                        </p:attrNameLst>
                                      </p:cBhvr>
                                      <p:to>
                                        <p:strVal val="visible"/>
                                      </p:to>
                                    </p:set>
                                    <p:anim calcmode="lin" valueType="num">
                                      <p:cBhvr additive="base">
                                        <p:cTn id="45" dur="500" fill="hold"/>
                                        <p:tgtEl>
                                          <p:spTgt spid="2067"/>
                                        </p:tgtEl>
                                        <p:attrNameLst>
                                          <p:attrName>ppt_x</p:attrName>
                                        </p:attrNameLst>
                                      </p:cBhvr>
                                      <p:tavLst>
                                        <p:tav tm="0">
                                          <p:val>
                                            <p:strVal val="#ppt_x"/>
                                          </p:val>
                                        </p:tav>
                                        <p:tav tm="100000">
                                          <p:val>
                                            <p:strVal val="#ppt_x"/>
                                          </p:val>
                                        </p:tav>
                                      </p:tavLst>
                                    </p:anim>
                                    <p:anim calcmode="lin" valueType="num">
                                      <p:cBhvr additive="base">
                                        <p:cTn id="46" dur="500" fill="hold"/>
                                        <p:tgtEl>
                                          <p:spTgt spid="20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F19E364CCD144DA976F540C74DBEE7" ma:contentTypeVersion="0" ma:contentTypeDescription="Create a new document." ma:contentTypeScope="" ma:versionID="49f1367e495597de06f60043407bdf48">
  <xsd:schema xmlns:xsd="http://www.w3.org/2001/XMLSchema" xmlns:xs="http://www.w3.org/2001/XMLSchema" xmlns:p="http://schemas.microsoft.com/office/2006/metadata/properties" xmlns:ns2="7dd52917-8266-4bd8-abeb-88033497c638" targetNamespace="http://schemas.microsoft.com/office/2006/metadata/properties" ma:root="true" ma:fieldsID="4c7e40510a7d7b2e62f89a5c12560084" ns2:_="">
    <xsd:import namespace="7dd52917-8266-4bd8-abeb-88033497c63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d52917-8266-4bd8-abeb-88033497c63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7dd52917-8266-4bd8-abeb-88033497c638">STRATHCYCJ-27-1137</_dlc_DocId>
    <_dlc_DocIdUrl xmlns="7dd52917-8266-4bd8-abeb-88033497c638">
      <Url>https://moss.strath.ac.uk/cycj/_layouts/DocIdRedir.aspx?ID=STRATHCYCJ-27-1137</Url>
      <Description>STRATHCYCJ-27-1137</Description>
    </_dlc_DocIdUrl>
  </documentManagement>
</p:properties>
</file>

<file path=customXml/itemProps1.xml><?xml version="1.0" encoding="utf-8"?>
<ds:datastoreItem xmlns:ds="http://schemas.openxmlformats.org/officeDocument/2006/customXml" ds:itemID="{766226A5-9DE4-4862-81AB-F5055EB973D0}"/>
</file>

<file path=customXml/itemProps2.xml><?xml version="1.0" encoding="utf-8"?>
<ds:datastoreItem xmlns:ds="http://schemas.openxmlformats.org/officeDocument/2006/customXml" ds:itemID="{CA5593C8-FF09-4231-85F8-6B739EAC82D0}"/>
</file>

<file path=customXml/itemProps3.xml><?xml version="1.0" encoding="utf-8"?>
<ds:datastoreItem xmlns:ds="http://schemas.openxmlformats.org/officeDocument/2006/customXml" ds:itemID="{8FCE64C1-B1C2-44B0-9B6D-BDCBEBBAFF43}"/>
</file>

<file path=customXml/itemProps4.xml><?xml version="1.0" encoding="utf-8"?>
<ds:datastoreItem xmlns:ds="http://schemas.openxmlformats.org/officeDocument/2006/customXml" ds:itemID="{F6BA63C8-4F06-41FC-A2A4-B2C4EF5E3C87}"/>
</file>

<file path=docProps/app.xml><?xml version="1.0" encoding="utf-8"?>
<Properties xmlns="http://schemas.openxmlformats.org/officeDocument/2006/extended-properties" xmlns:vt="http://schemas.openxmlformats.org/officeDocument/2006/docPropsVTypes">
  <TotalTime>1387</TotalTime>
  <Words>1679</Words>
  <Application>Microsoft Office PowerPoint</Application>
  <PresentationFormat>Custom</PresentationFormat>
  <Paragraphs>177</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Adjusting your lens: Thinking about extremist risk </vt:lpstr>
      <vt:lpstr>PowerPoint Presentation</vt:lpstr>
      <vt:lpstr>PowerPoint Presentation</vt:lpstr>
      <vt:lpstr>PowerPoint Presentation</vt:lpstr>
      <vt:lpstr>PowerPoint Presentation</vt:lpstr>
      <vt:lpstr>PowerPoint Presentation</vt:lpstr>
      <vt:lpstr>PowerPoint Presentation</vt:lpstr>
      <vt:lpstr>CHALLENGES</vt:lpstr>
      <vt:lpstr> </vt:lpstr>
      <vt:lpstr>PowerPoint Presentation</vt:lpstr>
      <vt:lpstr>PowerPoint Presentation</vt:lpstr>
      <vt:lpstr>PowerPoint Presentation</vt:lpstr>
      <vt:lpstr>LESSONS FROM THE LITERATURE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POINTS</vt:lpstr>
    </vt:vector>
  </TitlesOfParts>
  <Company>OLCHC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Adjusting your lens: Thinking about extremist risk</dc:title>
  <dc:creator>Leanne Gregory</dc:creator>
  <cp:lastModifiedBy>Hass</cp:lastModifiedBy>
  <cp:revision>78</cp:revision>
  <dcterms:created xsi:type="dcterms:W3CDTF">2015-11-12T18:46:54Z</dcterms:created>
  <dcterms:modified xsi:type="dcterms:W3CDTF">2016-01-14T14:48:43Z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0x010100EFF19E364CCD144DA976F540C74DBEE7</vt:lpwstr>
  </property>
  <property fmtid="{D5CDD505-2E9C-101B-9397-08002B2CF9AE}" pid="3" name="_dlc_DocIdItemGuid">
    <vt:lpwstr>64cad9dd-d919-4100-bd65-ed746f177f8f</vt:lpwstr>
  </property>
</Properties>
</file>