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8" r:id="rId6"/>
    <p:sldMasterId id="2147483680" r:id="rId7"/>
    <p:sldMasterId id="2147483693" r:id="rId8"/>
    <p:sldMasterId id="2147483705" r:id="rId9"/>
    <p:sldMasterId id="2147483730" r:id="rId10"/>
    <p:sldMasterId id="2147483747" r:id="rId11"/>
    <p:sldMasterId id="2147483752" r:id="rId12"/>
    <p:sldMasterId id="2147483765" r:id="rId13"/>
    <p:sldMasterId id="2147483782" r:id="rId14"/>
  </p:sldMasterIdLst>
  <p:notesMasterIdLst>
    <p:notesMasterId r:id="rId92"/>
  </p:notesMasterIdLst>
  <p:sldIdLst>
    <p:sldId id="256" r:id="rId15"/>
    <p:sldId id="257" r:id="rId16"/>
    <p:sldId id="259" r:id="rId17"/>
    <p:sldId id="331" r:id="rId18"/>
    <p:sldId id="332" r:id="rId19"/>
    <p:sldId id="333" r:id="rId20"/>
    <p:sldId id="334" r:id="rId21"/>
    <p:sldId id="335" r:id="rId22"/>
    <p:sldId id="336" r:id="rId23"/>
    <p:sldId id="337" r:id="rId24"/>
    <p:sldId id="338" r:id="rId25"/>
    <p:sldId id="339"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30" r:id="rId48"/>
    <p:sldId id="308" r:id="rId49"/>
    <p:sldId id="309" r:id="rId50"/>
    <p:sldId id="310" r:id="rId51"/>
    <p:sldId id="311" r:id="rId52"/>
    <p:sldId id="312" r:id="rId53"/>
    <p:sldId id="313" r:id="rId54"/>
    <p:sldId id="314" r:id="rId55"/>
    <p:sldId id="315" r:id="rId56"/>
    <p:sldId id="261" r:id="rId57"/>
    <p:sldId id="340" r:id="rId58"/>
    <p:sldId id="341" r:id="rId59"/>
    <p:sldId id="342" r:id="rId60"/>
    <p:sldId id="343" r:id="rId61"/>
    <p:sldId id="344" r:id="rId62"/>
    <p:sldId id="345" r:id="rId63"/>
    <p:sldId id="346" r:id="rId64"/>
    <p:sldId id="362" r:id="rId65"/>
    <p:sldId id="262" r:id="rId66"/>
    <p:sldId id="271" r:id="rId67"/>
    <p:sldId id="272" r:id="rId68"/>
    <p:sldId id="273" r:id="rId69"/>
    <p:sldId id="274" r:id="rId70"/>
    <p:sldId id="275" r:id="rId71"/>
    <p:sldId id="276" r:id="rId72"/>
    <p:sldId id="277" r:id="rId73"/>
    <p:sldId id="278" r:id="rId74"/>
    <p:sldId id="263" r:id="rId75"/>
    <p:sldId id="280" r:id="rId76"/>
    <p:sldId id="281" r:id="rId77"/>
    <p:sldId id="282" r:id="rId78"/>
    <p:sldId id="283" r:id="rId79"/>
    <p:sldId id="284" r:id="rId80"/>
    <p:sldId id="285" r:id="rId81"/>
    <p:sldId id="286" r:id="rId82"/>
    <p:sldId id="266" r:id="rId83"/>
    <p:sldId id="316" r:id="rId84"/>
    <p:sldId id="317" r:id="rId85"/>
    <p:sldId id="318" r:id="rId86"/>
    <p:sldId id="319" r:id="rId87"/>
    <p:sldId id="320" r:id="rId88"/>
    <p:sldId id="267" r:id="rId89"/>
    <p:sldId id="268" r:id="rId90"/>
    <p:sldId id="269"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6" autoAdjust="0"/>
    <p:restoredTop sz="94628" autoAdjust="0"/>
  </p:normalViewPr>
  <p:slideViewPr>
    <p:cSldViewPr snapToGrid="0">
      <p:cViewPr>
        <p:scale>
          <a:sx n="101" d="100"/>
          <a:sy n="101" d="100"/>
        </p:scale>
        <p:origin x="-96" y="-138"/>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199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7.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1.xml"/><Relationship Id="rId90" Type="http://schemas.openxmlformats.org/officeDocument/2006/relationships/slide" Target="slides/slide76.xml"/><Relationship Id="rId95" Type="http://schemas.openxmlformats.org/officeDocument/2006/relationships/theme" Target="theme/theme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4.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6.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3.xml"/><Relationship Id="rId71" Type="http://schemas.openxmlformats.org/officeDocument/2006/relationships/slide" Target="slides/slide5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0.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dirty="0"/>
              <a:t>Comparison of Initial and Most Recent Well-being</a:t>
            </a:r>
            <a:r>
              <a:rPr lang="en-US" baseline="0" dirty="0"/>
              <a:t> Scores</a:t>
            </a:r>
            <a:endParaRPr lang="en-US" dirty="0"/>
          </a:p>
        </c:rich>
      </c:tx>
      <c:overlay val="0"/>
    </c:title>
    <c:autoTitleDeleted val="0"/>
    <c:plotArea>
      <c:layout>
        <c:manualLayout>
          <c:layoutTarget val="inner"/>
          <c:xMode val="edge"/>
          <c:yMode val="edge"/>
          <c:x val="5.6927687296416916E-2"/>
          <c:y val="9.498233638384404E-2"/>
          <c:w val="0.92514125950054316"/>
          <c:h val="0.80928024911031993"/>
        </c:manualLayout>
      </c:layout>
      <c:barChart>
        <c:barDir val="col"/>
        <c:grouping val="clustered"/>
        <c:varyColors val="0"/>
        <c:ser>
          <c:idx val="0"/>
          <c:order val="0"/>
          <c:tx>
            <c:strRef>
              <c:f>Sheet1!$E$80</c:f>
              <c:strCache>
                <c:ptCount val="1"/>
                <c:pt idx="0">
                  <c:v>August-2015</c:v>
                </c:pt>
              </c:strCache>
            </c:strRef>
          </c:tx>
          <c:spPr>
            <a:solidFill>
              <a:srgbClr val="3300CC"/>
            </a:solidFill>
          </c:spPr>
          <c:invertIfNegative val="0"/>
          <c:dPt>
            <c:idx val="0"/>
            <c:invertIfNegative val="0"/>
            <c:bubble3D val="0"/>
            <c:spPr>
              <a:solidFill>
                <a:srgbClr val="660099"/>
              </a:solidFill>
            </c:spPr>
          </c:dPt>
          <c:dPt>
            <c:idx val="2"/>
            <c:invertIfNegative val="0"/>
            <c:bubble3D val="0"/>
            <c:spPr>
              <a:solidFill>
                <a:srgbClr val="0099CC"/>
              </a:solidFill>
            </c:spPr>
          </c:dPt>
          <c:dPt>
            <c:idx val="3"/>
            <c:invertIfNegative val="0"/>
            <c:bubble3D val="0"/>
            <c:spPr>
              <a:solidFill>
                <a:srgbClr val="339933"/>
              </a:solidFill>
            </c:spPr>
          </c:dPt>
          <c:dPt>
            <c:idx val="4"/>
            <c:invertIfNegative val="0"/>
            <c:bubble3D val="0"/>
            <c:spPr>
              <a:solidFill>
                <a:srgbClr val="CCCC33"/>
              </a:solidFill>
            </c:spPr>
          </c:dPt>
          <c:dPt>
            <c:idx val="5"/>
            <c:invertIfNegative val="0"/>
            <c:bubble3D val="0"/>
            <c:spPr>
              <a:solidFill>
                <a:srgbClr val="CC9900"/>
              </a:solidFill>
            </c:spPr>
          </c:dPt>
          <c:dPt>
            <c:idx val="6"/>
            <c:invertIfNegative val="0"/>
            <c:bubble3D val="0"/>
            <c:spPr>
              <a:solidFill>
                <a:srgbClr val="FF3300"/>
              </a:solidFill>
            </c:spPr>
          </c:dPt>
          <c:dPt>
            <c:idx val="7"/>
            <c:invertIfNegative val="0"/>
            <c:bubble3D val="0"/>
            <c:spPr>
              <a:solidFill>
                <a:srgbClr val="660000"/>
              </a:solidFill>
            </c:spPr>
          </c:dPt>
          <c:dPt>
            <c:idx val="8"/>
            <c:invertIfNegative val="0"/>
            <c:bubble3D val="0"/>
            <c:spPr>
              <a:solidFill>
                <a:schemeClr val="bg1">
                  <a:lumMod val="65000"/>
                </a:schemeClr>
              </a:solidFill>
            </c:spPr>
          </c:dPt>
          <c:dPt>
            <c:idx val="9"/>
            <c:invertIfNegative val="0"/>
            <c:bubble3D val="0"/>
            <c:spPr>
              <a:solidFill>
                <a:schemeClr val="tx1">
                  <a:lumMod val="85000"/>
                  <a:lumOff val="15000"/>
                </a:schemeClr>
              </a:solidFill>
            </c:spPr>
          </c:dPt>
          <c:dLbls>
            <c:txPr>
              <a:bodyPr rot="-5400000" vert="horz"/>
              <a:lstStyle/>
              <a:p>
                <a:pPr algn="ctr">
                  <a:defRPr sz="1200" b="1" i="0">
                    <a:solidFill>
                      <a:schemeClr val="bg1"/>
                    </a:solidFill>
                  </a:defRPr>
                </a:pPr>
                <a:endParaRPr lang="en-US"/>
              </a:p>
            </c:txPr>
            <c:dLblPos val="inEnd"/>
            <c:showLegendKey val="0"/>
            <c:showVal val="0"/>
            <c:showCatName val="0"/>
            <c:showSerName val="1"/>
            <c:showPercent val="0"/>
            <c:showBubbleSize val="0"/>
            <c:showLeaderLines val="0"/>
          </c:dLbls>
          <c:cat>
            <c:strRef>
              <c:f>Sheet1!$Q$41:$Z$41</c:f>
              <c:strCache>
                <c:ptCount val="10"/>
                <c:pt idx="0">
                  <c:v>SAFE</c:v>
                </c:pt>
                <c:pt idx="1">
                  <c:v>HEALTHY</c:v>
                </c:pt>
                <c:pt idx="2">
                  <c:v>ACTIVE</c:v>
                </c:pt>
                <c:pt idx="3">
                  <c:v>NURTURED</c:v>
                </c:pt>
                <c:pt idx="4">
                  <c:v>ACHIEVING</c:v>
                </c:pt>
                <c:pt idx="5">
                  <c:v>RESPONSIBLE</c:v>
                </c:pt>
                <c:pt idx="6">
                  <c:v>RESPECTED</c:v>
                </c:pt>
                <c:pt idx="7">
                  <c:v>INCLUDED</c:v>
                </c:pt>
                <c:pt idx="8">
                  <c:v>HOPE</c:v>
                </c:pt>
                <c:pt idx="9">
                  <c:v>AVERAGE</c:v>
                </c:pt>
              </c:strCache>
            </c:strRef>
          </c:cat>
          <c:val>
            <c:numRef>
              <c:f>Sheet1!$Q$42:$Z$42</c:f>
              <c:numCache>
                <c:formatCode>0.0</c:formatCode>
                <c:ptCount val="10"/>
                <c:pt idx="0">
                  <c:v>2.2000000000000002</c:v>
                </c:pt>
                <c:pt idx="1">
                  <c:v>1.8333333333333333</c:v>
                </c:pt>
                <c:pt idx="2">
                  <c:v>2</c:v>
                </c:pt>
                <c:pt idx="3">
                  <c:v>2</c:v>
                </c:pt>
                <c:pt idx="4">
                  <c:v>2.2000000000000002</c:v>
                </c:pt>
                <c:pt idx="5">
                  <c:v>1.7500000000000002</c:v>
                </c:pt>
                <c:pt idx="6">
                  <c:v>1.7500000000000002</c:v>
                </c:pt>
                <c:pt idx="7">
                  <c:v>1.7500000000000002</c:v>
                </c:pt>
                <c:pt idx="8">
                  <c:v>1.5</c:v>
                </c:pt>
                <c:pt idx="9">
                  <c:v>1.8870370370370371</c:v>
                </c:pt>
              </c:numCache>
            </c:numRef>
          </c:val>
        </c:ser>
        <c:ser>
          <c:idx val="1"/>
          <c:order val="1"/>
          <c:tx>
            <c:strRef>
              <c:f>Sheet1!$F$80</c:f>
              <c:strCache>
                <c:ptCount val="1"/>
                <c:pt idx="0">
                  <c:v>March-2016</c:v>
                </c:pt>
              </c:strCache>
            </c:strRef>
          </c:tx>
          <c:spPr>
            <a:solidFill>
              <a:srgbClr val="CC99CC"/>
            </a:solidFill>
          </c:spPr>
          <c:invertIfNegative val="0"/>
          <c:dPt>
            <c:idx val="1"/>
            <c:invertIfNegative val="0"/>
            <c:bubble3D val="0"/>
            <c:spPr>
              <a:solidFill>
                <a:srgbClr val="9999FF"/>
              </a:solidFill>
            </c:spPr>
          </c:dPt>
          <c:dPt>
            <c:idx val="2"/>
            <c:invertIfNegative val="0"/>
            <c:bubble3D val="0"/>
            <c:spPr>
              <a:solidFill>
                <a:srgbClr val="66CCFF"/>
              </a:solidFill>
            </c:spPr>
          </c:dPt>
          <c:dPt>
            <c:idx val="3"/>
            <c:invertIfNegative val="0"/>
            <c:bubble3D val="0"/>
            <c:spPr>
              <a:solidFill>
                <a:srgbClr val="66CC99"/>
              </a:solidFill>
            </c:spPr>
          </c:dPt>
          <c:dPt>
            <c:idx val="4"/>
            <c:invertIfNegative val="0"/>
            <c:bubble3D val="0"/>
            <c:spPr>
              <a:solidFill>
                <a:srgbClr val="FFFF66"/>
              </a:solidFill>
            </c:spPr>
          </c:dPt>
          <c:dPt>
            <c:idx val="5"/>
            <c:invertIfNegative val="0"/>
            <c:bubble3D val="0"/>
            <c:spPr>
              <a:solidFill>
                <a:srgbClr val="FFCC66"/>
              </a:solidFill>
            </c:spPr>
          </c:dPt>
          <c:dPt>
            <c:idx val="6"/>
            <c:invertIfNegative val="0"/>
            <c:bubble3D val="0"/>
            <c:spPr>
              <a:solidFill>
                <a:srgbClr val="FF9966"/>
              </a:solidFill>
            </c:spPr>
          </c:dPt>
          <c:dPt>
            <c:idx val="7"/>
            <c:invertIfNegative val="0"/>
            <c:bubble3D val="0"/>
            <c:spPr>
              <a:solidFill>
                <a:srgbClr val="FF6666"/>
              </a:solidFill>
            </c:spPr>
          </c:dPt>
          <c:dPt>
            <c:idx val="8"/>
            <c:invertIfNegative val="0"/>
            <c:bubble3D val="0"/>
            <c:spPr>
              <a:solidFill>
                <a:schemeClr val="bg1">
                  <a:lumMod val="85000"/>
                </a:schemeClr>
              </a:solidFill>
            </c:spPr>
          </c:dPt>
          <c:dPt>
            <c:idx val="9"/>
            <c:invertIfNegative val="0"/>
            <c:bubble3D val="0"/>
            <c:spPr>
              <a:solidFill>
                <a:schemeClr val="tx1">
                  <a:lumMod val="50000"/>
                  <a:lumOff val="50000"/>
                </a:schemeClr>
              </a:solidFill>
            </c:spPr>
          </c:dPt>
          <c:dLbls>
            <c:txPr>
              <a:bodyPr rot="-5400000" vert="horz"/>
              <a:lstStyle/>
              <a:p>
                <a:pPr>
                  <a:defRPr sz="1200" b="1" i="0">
                    <a:solidFill>
                      <a:schemeClr val="tx1">
                        <a:lumMod val="85000"/>
                        <a:lumOff val="15000"/>
                      </a:schemeClr>
                    </a:solidFill>
                  </a:defRPr>
                </a:pPr>
                <a:endParaRPr lang="en-US"/>
              </a:p>
            </c:txPr>
            <c:dLblPos val="inEnd"/>
            <c:showLegendKey val="0"/>
            <c:showVal val="0"/>
            <c:showCatName val="0"/>
            <c:showSerName val="1"/>
            <c:showPercent val="0"/>
            <c:showBubbleSize val="0"/>
            <c:showLeaderLines val="0"/>
          </c:dLbls>
          <c:val>
            <c:numRef>
              <c:f>Sheet1!$Q$43:$Z$43</c:f>
              <c:numCache>
                <c:formatCode>0.0</c:formatCode>
                <c:ptCount val="10"/>
                <c:pt idx="0">
                  <c:v>4</c:v>
                </c:pt>
                <c:pt idx="1">
                  <c:v>4</c:v>
                </c:pt>
                <c:pt idx="2">
                  <c:v>4.3333333333333339</c:v>
                </c:pt>
                <c:pt idx="3">
                  <c:v>3</c:v>
                </c:pt>
                <c:pt idx="4">
                  <c:v>4</c:v>
                </c:pt>
                <c:pt idx="5">
                  <c:v>4</c:v>
                </c:pt>
                <c:pt idx="6">
                  <c:v>4</c:v>
                </c:pt>
                <c:pt idx="7">
                  <c:v>4</c:v>
                </c:pt>
                <c:pt idx="8">
                  <c:v>3.3333333333333335</c:v>
                </c:pt>
                <c:pt idx="9">
                  <c:v>3.8518518518518512</c:v>
                </c:pt>
              </c:numCache>
            </c:numRef>
          </c:val>
        </c:ser>
        <c:dLbls>
          <c:showLegendKey val="0"/>
          <c:showVal val="0"/>
          <c:showCatName val="0"/>
          <c:showSerName val="0"/>
          <c:showPercent val="0"/>
          <c:showBubbleSize val="0"/>
        </c:dLbls>
        <c:gapWidth val="150"/>
        <c:axId val="190623744"/>
        <c:axId val="190188928"/>
      </c:barChart>
      <c:catAx>
        <c:axId val="190623744"/>
        <c:scaling>
          <c:orientation val="minMax"/>
        </c:scaling>
        <c:delete val="0"/>
        <c:axPos val="b"/>
        <c:title>
          <c:tx>
            <c:rich>
              <a:bodyPr/>
              <a:lstStyle/>
              <a:p>
                <a:pPr>
                  <a:defRPr/>
                </a:pPr>
                <a:r>
                  <a:rPr lang="en-US" sz="1400" dirty="0"/>
                  <a:t>Well-being</a:t>
                </a:r>
                <a:r>
                  <a:rPr lang="en-US" sz="1400" baseline="0" dirty="0"/>
                  <a:t> Category</a:t>
                </a:r>
                <a:endParaRPr lang="en-US" sz="1400" dirty="0"/>
              </a:p>
            </c:rich>
          </c:tx>
          <c:overlay val="0"/>
        </c:title>
        <c:majorTickMark val="out"/>
        <c:minorTickMark val="none"/>
        <c:tickLblPos val="nextTo"/>
        <c:txPr>
          <a:bodyPr/>
          <a:lstStyle/>
          <a:p>
            <a:pPr>
              <a:defRPr sz="700" baseline="0"/>
            </a:pPr>
            <a:endParaRPr lang="en-US"/>
          </a:p>
        </c:txPr>
        <c:crossAx val="190188928"/>
        <c:crosses val="autoZero"/>
        <c:auto val="1"/>
        <c:lblAlgn val="ctr"/>
        <c:lblOffset val="100"/>
        <c:noMultiLvlLbl val="0"/>
      </c:catAx>
      <c:valAx>
        <c:axId val="190188928"/>
        <c:scaling>
          <c:orientation val="minMax"/>
          <c:max val="6"/>
        </c:scaling>
        <c:delete val="0"/>
        <c:axPos val="l"/>
        <c:majorGridlines>
          <c:spPr>
            <a:ln w="9525" cmpd="sng">
              <a:noFill/>
            </a:ln>
          </c:spPr>
        </c:majorGridlines>
        <c:title>
          <c:tx>
            <c:rich>
              <a:bodyPr rot="-5400000" vert="horz"/>
              <a:lstStyle/>
              <a:p>
                <a:pPr>
                  <a:defRPr/>
                </a:pPr>
                <a:r>
                  <a:rPr lang="en-US" sz="1400" dirty="0"/>
                  <a:t>Scoring</a:t>
                </a:r>
              </a:p>
            </c:rich>
          </c:tx>
          <c:overlay val="0"/>
        </c:title>
        <c:numFmt formatCode="0.0" sourceLinked="1"/>
        <c:majorTickMark val="out"/>
        <c:minorTickMark val="none"/>
        <c:tickLblPos val="nextTo"/>
        <c:crossAx val="190623744"/>
        <c:crosses val="autoZero"/>
        <c:crossBetween val="between"/>
        <c:majorUnit val="1"/>
        <c:minorUnit val="0.2"/>
      </c:valAx>
      <c:spPr>
        <a:effectLst>
          <a:glow rad="101600">
            <a:schemeClr val="accent2">
              <a:lumMod val="40000"/>
              <a:lumOff val="60000"/>
              <a:alpha val="75000"/>
            </a:schemeClr>
          </a:glow>
        </a:effectLst>
      </c:spPr>
    </c:plotArea>
    <c:plotVisOnly val="1"/>
    <c:dispBlanksAs val="gap"/>
    <c:showDLblsOverMax val="0"/>
  </c:chart>
  <c:spPr>
    <a:effectLst>
      <a:glow rad="101600">
        <a:schemeClr val="accent2">
          <a:lumMod val="40000"/>
          <a:lumOff val="60000"/>
          <a:alpha val="75000"/>
        </a:schemeClr>
      </a:glo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25459-B483-4EB0-AAC1-F91D3DBAD2DD}" type="datetimeFigureOut">
              <a:rPr lang="en-GB" smtClean="0"/>
              <a:t>06/05/2016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3EF5-4BE2-4DBD-8589-8CEBF7345B6F}" type="slidenum">
              <a:rPr lang="en-GB" smtClean="0"/>
              <a:t>‹#›</a:t>
            </a:fld>
            <a:endParaRPr lang="en-GB" dirty="0"/>
          </a:p>
        </p:txBody>
      </p:sp>
    </p:spTree>
    <p:extLst>
      <p:ext uri="{BB962C8B-B14F-4D97-AF65-F5344CB8AC3E}">
        <p14:creationId xmlns:p14="http://schemas.microsoft.com/office/powerpoint/2010/main" val="356438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1</a:t>
            </a:fld>
            <a:endParaRPr lang="en-GB" dirty="0"/>
          </a:p>
        </p:txBody>
      </p:sp>
    </p:spTree>
    <p:extLst>
      <p:ext uri="{BB962C8B-B14F-4D97-AF65-F5344CB8AC3E}">
        <p14:creationId xmlns:p14="http://schemas.microsoft.com/office/powerpoint/2010/main" val="401877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ISMS service was established in April 2005 to provide a direct alternative to secure care for high risk, vulnerable and chaotic young people.  An intensive, multi-agency service package is co-ordinated around each young person according to their individual needs and risks.</a:t>
            </a:r>
          </a:p>
          <a:p>
            <a:r>
              <a:rPr lang="en-GB" sz="1200" kern="1200" dirty="0" smtClean="0">
                <a:solidFill>
                  <a:schemeClr val="tx1"/>
                </a:solidFill>
                <a:effectLst/>
                <a:latin typeface="+mn-lt"/>
                <a:ea typeface="+mn-ea"/>
                <a:cs typeface="+mn-cs"/>
              </a:rPr>
              <a:t>The service has demonstrated high levels of effectiveness and efficiency, and has improved outcomes for a hard to reach and vulnerable client group while also ensuring community safety.  </a:t>
            </a:r>
          </a:p>
          <a:p>
            <a:r>
              <a:rPr lang="en-GB" sz="1200" kern="1200" dirty="0" smtClean="0">
                <a:solidFill>
                  <a:schemeClr val="tx1"/>
                </a:solidFill>
                <a:effectLst/>
                <a:latin typeface="+mn-lt"/>
                <a:ea typeface="+mn-ea"/>
                <a:cs typeface="+mn-cs"/>
              </a:rPr>
              <a:t>Analysis of offending between 18 months and 2 years since leaving ISMS suggests a reduction in offending of </a:t>
            </a:r>
            <a:r>
              <a:rPr lang="en-GB" sz="1200" b="1" kern="1200" dirty="0" smtClean="0">
                <a:solidFill>
                  <a:schemeClr val="tx1"/>
                </a:solidFill>
                <a:effectLst/>
                <a:latin typeface="+mn-lt"/>
                <a:ea typeface="+mn-ea"/>
                <a:cs typeface="+mn-cs"/>
              </a:rPr>
              <a:t>56.7%</a:t>
            </a:r>
            <a:r>
              <a:rPr lang="en-GB" sz="1200" kern="1200" dirty="0" smtClean="0">
                <a:solidFill>
                  <a:schemeClr val="tx1"/>
                </a:solidFill>
                <a:effectLst/>
                <a:latin typeface="+mn-lt"/>
                <a:ea typeface="+mn-ea"/>
                <a:cs typeface="+mn-cs"/>
              </a:rPr>
              <a:t>.  </a:t>
            </a:r>
          </a:p>
          <a:p>
            <a:r>
              <a:rPr lang="en-GB" sz="1200" kern="1200" smtClean="0">
                <a:solidFill>
                  <a:schemeClr val="tx1"/>
                </a:solidFill>
                <a:effectLst/>
                <a:latin typeface="+mn-lt"/>
                <a:ea typeface="+mn-ea"/>
                <a:cs typeface="+mn-cs"/>
              </a:rPr>
              <a:t>The reduction in the use of secure (admissions during 2008/2009 were </a:t>
            </a:r>
            <a:r>
              <a:rPr lang="en-GB" sz="1200" b="1" kern="1200" smtClean="0">
                <a:solidFill>
                  <a:schemeClr val="tx1"/>
                </a:solidFill>
                <a:effectLst/>
                <a:latin typeface="+mn-lt"/>
                <a:ea typeface="+mn-ea"/>
                <a:cs typeface="+mn-cs"/>
              </a:rPr>
              <a:t>20%</a:t>
            </a:r>
            <a:r>
              <a:rPr lang="en-GB" sz="1200" kern="1200" smtClean="0">
                <a:solidFill>
                  <a:schemeClr val="tx1"/>
                </a:solidFill>
                <a:effectLst/>
                <a:latin typeface="+mn-lt"/>
                <a:ea typeface="+mn-ea"/>
                <a:cs typeface="+mn-cs"/>
              </a:rPr>
              <a:t> lower than in the year prior to ISMS commencing) </a:t>
            </a:r>
          </a:p>
          <a:p>
            <a:endParaRPr lang="en-GB" dirty="0"/>
          </a:p>
        </p:txBody>
      </p:sp>
      <p:sp>
        <p:nvSpPr>
          <p:cNvPr id="4" name="Slide Number Placeholder 3"/>
          <p:cNvSpPr>
            <a:spLocks noGrp="1"/>
          </p:cNvSpPr>
          <p:nvPr>
            <p:ph type="sldNum" sz="quarter" idx="10"/>
          </p:nvPr>
        </p:nvSpPr>
        <p:spPr/>
        <p:txBody>
          <a:bodyPr/>
          <a:lstStyle/>
          <a:p>
            <a:fld id="{2EA35B76-C977-426C-BDD0-CF7BD6317BA1}"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17732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Following needs analysis we recognised that we had a profile of young women in particular</a:t>
            </a:r>
            <a:r>
              <a:rPr lang="en-GB" baseline="0" dirty="0" smtClean="0"/>
              <a:t> where we felt DBT would </a:t>
            </a:r>
            <a:r>
              <a:rPr lang="en-GB" baseline="0" smtClean="0"/>
              <a:t>be effective</a:t>
            </a:r>
            <a:endParaRPr lang="en-GB"/>
          </a:p>
        </p:txBody>
      </p:sp>
      <p:sp>
        <p:nvSpPr>
          <p:cNvPr id="4" name="Slide Number Placeholder 3"/>
          <p:cNvSpPr>
            <a:spLocks noGrp="1"/>
          </p:cNvSpPr>
          <p:nvPr>
            <p:ph type="sldNum" sz="quarter" idx="10"/>
          </p:nvPr>
        </p:nvSpPr>
        <p:spPr/>
        <p:txBody>
          <a:bodyPr/>
          <a:lstStyle/>
          <a:p>
            <a:fld id="{2EA35B76-C977-426C-BDD0-CF7BD6317BA1}"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52099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426024" y="4400549"/>
            <a:ext cx="6005955" cy="4503608"/>
          </a:xfrm>
        </p:spPr>
        <p:txBody>
          <a:bodyPr/>
          <a:lstStyle/>
          <a:p>
            <a:endParaRPr lang="en-GB" altLang="en-US" sz="1400" dirty="0"/>
          </a:p>
        </p:txBody>
      </p:sp>
      <p:sp>
        <p:nvSpPr>
          <p:cNvPr id="4" name="Slide Number Placeholder 3"/>
          <p:cNvSpPr>
            <a:spLocks noGrp="1"/>
          </p:cNvSpPr>
          <p:nvPr>
            <p:ph type="sldNum" sz="quarter" idx="10"/>
          </p:nvPr>
        </p:nvSpPr>
        <p:spPr/>
        <p:txBody>
          <a:bodyPr/>
          <a:lstStyle/>
          <a:p>
            <a:fld id="{2BC657D2-318D-44B9-9CB0-205166123EAB}"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35800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32488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44529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40327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039447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117498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18</a:t>
            </a:fld>
            <a:endParaRPr lang="en-GB" dirty="0"/>
          </a:p>
        </p:txBody>
      </p:sp>
    </p:spTree>
    <p:extLst>
      <p:ext uri="{BB962C8B-B14F-4D97-AF65-F5344CB8AC3E}">
        <p14:creationId xmlns:p14="http://schemas.microsoft.com/office/powerpoint/2010/main" val="208462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89248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2</a:t>
            </a:fld>
            <a:endParaRPr lang="en-GB" dirty="0"/>
          </a:p>
        </p:txBody>
      </p:sp>
    </p:spTree>
    <p:extLst>
      <p:ext uri="{BB962C8B-B14F-4D97-AF65-F5344CB8AC3E}">
        <p14:creationId xmlns:p14="http://schemas.microsoft.com/office/powerpoint/2010/main" val="1598943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454791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1650525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22</a:t>
            </a:fld>
            <a:endParaRPr lang="en-GB" dirty="0"/>
          </a:p>
        </p:txBody>
      </p:sp>
    </p:spTree>
    <p:extLst>
      <p:ext uri="{BB962C8B-B14F-4D97-AF65-F5344CB8AC3E}">
        <p14:creationId xmlns:p14="http://schemas.microsoft.com/office/powerpoint/2010/main" val="2433235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1109614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24</a:t>
            </a:fld>
            <a:endParaRPr lang="en-GB" dirty="0"/>
          </a:p>
        </p:txBody>
      </p:sp>
    </p:spTree>
    <p:extLst>
      <p:ext uri="{BB962C8B-B14F-4D97-AF65-F5344CB8AC3E}">
        <p14:creationId xmlns:p14="http://schemas.microsoft.com/office/powerpoint/2010/main" val="101043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25</a:t>
            </a:fld>
            <a:endParaRPr lang="en-GB" dirty="0"/>
          </a:p>
        </p:txBody>
      </p:sp>
    </p:spTree>
    <p:extLst>
      <p:ext uri="{BB962C8B-B14F-4D97-AF65-F5344CB8AC3E}">
        <p14:creationId xmlns:p14="http://schemas.microsoft.com/office/powerpoint/2010/main" val="3793377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1074056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2558025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894420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387567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3</a:t>
            </a:fld>
            <a:endParaRPr lang="en-GB" dirty="0"/>
          </a:p>
        </p:txBody>
      </p:sp>
    </p:spTree>
    <p:extLst>
      <p:ext uri="{BB962C8B-B14F-4D97-AF65-F5344CB8AC3E}">
        <p14:creationId xmlns:p14="http://schemas.microsoft.com/office/powerpoint/2010/main" val="1877253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4151003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485704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1347459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79846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34</a:t>
            </a:fld>
            <a:endParaRPr lang="en-GB" dirty="0"/>
          </a:p>
        </p:txBody>
      </p:sp>
    </p:spTree>
    <p:extLst>
      <p:ext uri="{BB962C8B-B14F-4D97-AF65-F5344CB8AC3E}">
        <p14:creationId xmlns:p14="http://schemas.microsoft.com/office/powerpoint/2010/main" val="410243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1979982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95F51A-FC2E-4301-8B71-B57ED13B64B9}"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1979299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37</a:t>
            </a:fld>
            <a:endParaRPr lang="en-GB" dirty="0"/>
          </a:p>
        </p:txBody>
      </p:sp>
    </p:spTree>
    <p:extLst>
      <p:ext uri="{BB962C8B-B14F-4D97-AF65-F5344CB8AC3E}">
        <p14:creationId xmlns:p14="http://schemas.microsoft.com/office/powerpoint/2010/main" val="4174027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38</a:t>
            </a:fld>
            <a:endParaRPr lang="en-GB" dirty="0"/>
          </a:p>
        </p:txBody>
      </p:sp>
    </p:spTree>
    <p:extLst>
      <p:ext uri="{BB962C8B-B14F-4D97-AF65-F5344CB8AC3E}">
        <p14:creationId xmlns:p14="http://schemas.microsoft.com/office/powerpoint/2010/main" val="3482430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39</a:t>
            </a:fld>
            <a:endParaRPr lang="en-GB" dirty="0"/>
          </a:p>
        </p:txBody>
      </p:sp>
    </p:spTree>
    <p:extLst>
      <p:ext uri="{BB962C8B-B14F-4D97-AF65-F5344CB8AC3E}">
        <p14:creationId xmlns:p14="http://schemas.microsoft.com/office/powerpoint/2010/main" val="38203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C657D2-318D-44B9-9CB0-205166123EAB}"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799516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40</a:t>
            </a:fld>
            <a:endParaRPr lang="en-GB" dirty="0"/>
          </a:p>
        </p:txBody>
      </p:sp>
    </p:spTree>
    <p:extLst>
      <p:ext uri="{BB962C8B-B14F-4D97-AF65-F5344CB8AC3E}">
        <p14:creationId xmlns:p14="http://schemas.microsoft.com/office/powerpoint/2010/main" val="2086581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41</a:t>
            </a:fld>
            <a:endParaRPr lang="en-GB" dirty="0"/>
          </a:p>
        </p:txBody>
      </p:sp>
    </p:spTree>
    <p:extLst>
      <p:ext uri="{BB962C8B-B14F-4D97-AF65-F5344CB8AC3E}">
        <p14:creationId xmlns:p14="http://schemas.microsoft.com/office/powerpoint/2010/main" val="2574599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42</a:t>
            </a:fld>
            <a:endParaRPr lang="en-GB" dirty="0"/>
          </a:p>
        </p:txBody>
      </p:sp>
    </p:spTree>
    <p:extLst>
      <p:ext uri="{BB962C8B-B14F-4D97-AF65-F5344CB8AC3E}">
        <p14:creationId xmlns:p14="http://schemas.microsoft.com/office/powerpoint/2010/main" val="286343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43</a:t>
            </a:fld>
            <a:endParaRPr lang="en-GB" dirty="0"/>
          </a:p>
        </p:txBody>
      </p:sp>
    </p:spTree>
    <p:extLst>
      <p:ext uri="{BB962C8B-B14F-4D97-AF65-F5344CB8AC3E}">
        <p14:creationId xmlns:p14="http://schemas.microsoft.com/office/powerpoint/2010/main" val="2553859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44</a:t>
            </a:fld>
            <a:endParaRPr lang="en-GB" dirty="0"/>
          </a:p>
        </p:txBody>
      </p:sp>
    </p:spTree>
    <p:extLst>
      <p:ext uri="{BB962C8B-B14F-4D97-AF65-F5344CB8AC3E}">
        <p14:creationId xmlns:p14="http://schemas.microsoft.com/office/powerpoint/2010/main" val="1052497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45</a:t>
            </a:fld>
            <a:endParaRPr lang="en-GB" dirty="0"/>
          </a:p>
        </p:txBody>
      </p:sp>
    </p:spTree>
    <p:extLst>
      <p:ext uri="{BB962C8B-B14F-4D97-AF65-F5344CB8AC3E}">
        <p14:creationId xmlns:p14="http://schemas.microsoft.com/office/powerpoint/2010/main" val="4068733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46</a:t>
            </a:fld>
            <a:endParaRPr lang="en-GB" dirty="0"/>
          </a:p>
        </p:txBody>
      </p:sp>
    </p:spTree>
    <p:extLst>
      <p:ext uri="{BB962C8B-B14F-4D97-AF65-F5344CB8AC3E}">
        <p14:creationId xmlns:p14="http://schemas.microsoft.com/office/powerpoint/2010/main" val="2418019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47</a:t>
            </a:fld>
            <a:endParaRPr lang="en-GB" dirty="0"/>
          </a:p>
        </p:txBody>
      </p:sp>
    </p:spTree>
    <p:extLst>
      <p:ext uri="{BB962C8B-B14F-4D97-AF65-F5344CB8AC3E}">
        <p14:creationId xmlns:p14="http://schemas.microsoft.com/office/powerpoint/2010/main" val="4226415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48</a:t>
            </a:fld>
            <a:endParaRPr lang="en-GB" dirty="0"/>
          </a:p>
        </p:txBody>
      </p:sp>
    </p:spTree>
    <p:extLst>
      <p:ext uri="{BB962C8B-B14F-4D97-AF65-F5344CB8AC3E}">
        <p14:creationId xmlns:p14="http://schemas.microsoft.com/office/powerpoint/2010/main" val="3625189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49</a:t>
            </a:fld>
            <a:endParaRPr lang="en-GB" dirty="0"/>
          </a:p>
        </p:txBody>
      </p:sp>
    </p:spTree>
    <p:extLst>
      <p:ext uri="{BB962C8B-B14F-4D97-AF65-F5344CB8AC3E}">
        <p14:creationId xmlns:p14="http://schemas.microsoft.com/office/powerpoint/2010/main" val="221173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Over 7 consecutive years (2007/08 to 2014/15) there has been a total of </a:t>
            </a:r>
            <a:r>
              <a:rPr lang="en-GB" sz="1200" b="1" kern="1200" dirty="0" smtClean="0">
                <a:solidFill>
                  <a:schemeClr val="tx1"/>
                </a:solidFill>
                <a:effectLst/>
                <a:latin typeface="+mn-lt"/>
                <a:ea typeface="+mn-ea"/>
                <a:cs typeface="+mn-cs"/>
              </a:rPr>
              <a:t>526</a:t>
            </a:r>
            <a:r>
              <a:rPr lang="en-GB" sz="1200" kern="1200" dirty="0" smtClean="0">
                <a:solidFill>
                  <a:schemeClr val="tx1"/>
                </a:solidFill>
                <a:effectLst/>
                <a:latin typeface="+mn-lt"/>
                <a:ea typeface="+mn-ea"/>
                <a:cs typeface="+mn-cs"/>
              </a:rPr>
              <a:t> admissions in respect of </a:t>
            </a:r>
            <a:r>
              <a:rPr lang="en-GB" sz="1200" b="1" kern="1200" dirty="0" smtClean="0">
                <a:solidFill>
                  <a:schemeClr val="tx1"/>
                </a:solidFill>
                <a:effectLst/>
                <a:latin typeface="+mn-lt"/>
                <a:ea typeface="+mn-ea"/>
                <a:cs typeface="+mn-cs"/>
              </a:rPr>
              <a:t>270</a:t>
            </a:r>
            <a:r>
              <a:rPr lang="en-GB" sz="1200" kern="1200" dirty="0" smtClean="0">
                <a:solidFill>
                  <a:schemeClr val="tx1"/>
                </a:solidFill>
                <a:effectLst/>
                <a:latin typeface="+mn-lt"/>
                <a:ea typeface="+mn-ea"/>
                <a:cs typeface="+mn-cs"/>
              </a:rPr>
              <a:t> young people. </a:t>
            </a:r>
          </a:p>
          <a:p>
            <a:r>
              <a:rPr lang="en-GB" sz="1200" kern="1200" dirty="0" smtClean="0">
                <a:solidFill>
                  <a:schemeClr val="tx1"/>
                </a:solidFill>
                <a:effectLst/>
                <a:latin typeface="+mn-lt"/>
                <a:ea typeface="+mn-ea"/>
                <a:cs typeface="+mn-cs"/>
              </a:rPr>
              <a:t>There has been a </a:t>
            </a:r>
            <a:r>
              <a:rPr lang="en-GB" sz="1200" b="1" kern="1200" dirty="0" smtClean="0">
                <a:solidFill>
                  <a:schemeClr val="tx1"/>
                </a:solidFill>
                <a:effectLst/>
                <a:latin typeface="+mn-lt"/>
                <a:ea typeface="+mn-ea"/>
                <a:cs typeface="+mn-cs"/>
              </a:rPr>
              <a:t>45% </a:t>
            </a:r>
            <a:r>
              <a:rPr lang="en-GB" sz="1200" kern="1200" dirty="0" smtClean="0">
                <a:solidFill>
                  <a:schemeClr val="tx1"/>
                </a:solidFill>
                <a:effectLst/>
                <a:latin typeface="+mn-lt"/>
                <a:ea typeface="+mn-ea"/>
                <a:cs typeface="+mn-cs"/>
              </a:rPr>
              <a:t>reduction in the use of secure care over a 7 year period (further reductions are likely be witnessed in 2015/16 – full data not yet available) </a:t>
            </a:r>
          </a:p>
          <a:p>
            <a:endParaRPr lang="en-GB" dirty="0"/>
          </a:p>
        </p:txBody>
      </p:sp>
      <p:sp>
        <p:nvSpPr>
          <p:cNvPr id="4" name="Slide Number Placeholder 3"/>
          <p:cNvSpPr>
            <a:spLocks noGrp="1"/>
          </p:cNvSpPr>
          <p:nvPr>
            <p:ph type="sldNum" sz="quarter" idx="10"/>
          </p:nvPr>
        </p:nvSpPr>
        <p:spPr/>
        <p:txBody>
          <a:bodyPr/>
          <a:lstStyle/>
          <a:p>
            <a:fld id="{2EA35B76-C977-426C-BDD0-CF7BD6317BA1}"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083681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50</a:t>
            </a:fld>
            <a:endParaRPr lang="en-GB" dirty="0"/>
          </a:p>
        </p:txBody>
      </p:sp>
    </p:spTree>
    <p:extLst>
      <p:ext uri="{BB962C8B-B14F-4D97-AF65-F5344CB8AC3E}">
        <p14:creationId xmlns:p14="http://schemas.microsoft.com/office/powerpoint/2010/main" val="2589042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51</a:t>
            </a:fld>
            <a:endParaRPr lang="en-GB" dirty="0"/>
          </a:p>
        </p:txBody>
      </p:sp>
    </p:spTree>
    <p:extLst>
      <p:ext uri="{BB962C8B-B14F-4D97-AF65-F5344CB8AC3E}">
        <p14:creationId xmlns:p14="http://schemas.microsoft.com/office/powerpoint/2010/main" val="1969377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52</a:t>
            </a:fld>
            <a:endParaRPr lang="en-GB" dirty="0"/>
          </a:p>
        </p:txBody>
      </p:sp>
    </p:spTree>
    <p:extLst>
      <p:ext uri="{BB962C8B-B14F-4D97-AF65-F5344CB8AC3E}">
        <p14:creationId xmlns:p14="http://schemas.microsoft.com/office/powerpoint/2010/main" val="2899688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3C6CD5C-909D-4939-A061-7CDAF2F9811E}" type="slidenum">
              <a:rPr lang="en-GB" smtClean="0">
                <a:solidFill>
                  <a:prstClr val="black"/>
                </a:solidFill>
              </a:rPr>
              <a:pPr/>
              <a:t>53</a:t>
            </a:fld>
            <a:endParaRPr lang="en-GB" dirty="0">
              <a:solidFill>
                <a:prstClr val="black"/>
              </a:solidFill>
            </a:endParaRPr>
          </a:p>
        </p:txBody>
      </p:sp>
    </p:spTree>
    <p:extLst>
      <p:ext uri="{BB962C8B-B14F-4D97-AF65-F5344CB8AC3E}">
        <p14:creationId xmlns:p14="http://schemas.microsoft.com/office/powerpoint/2010/main" val="4213048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Scottish Government commissioned CYCJ to deliver ‘strategic and transitions advisory function’ for secure care – time frame August 2015 to March 2017</a:t>
            </a:r>
          </a:p>
          <a:p>
            <a:endParaRPr lang="en-GB" b="1" dirty="0"/>
          </a:p>
          <a:p>
            <a:r>
              <a:rPr lang="en-GB" b="1" dirty="0"/>
              <a:t>Secure care national adviser based at CYCJ, University of Strathclyde, reporting via the EGG (Executive Governance Group)  </a:t>
            </a:r>
          </a:p>
          <a:p>
            <a:endParaRPr lang="en-GB" b="1" dirty="0"/>
          </a:p>
          <a:p>
            <a:r>
              <a:rPr lang="en-GB" b="1" dirty="0"/>
              <a:t>Also accountable to the Secure Care National Steering Group (jointly chaired by Scottish Government and CoSLA)   </a:t>
            </a:r>
          </a:p>
          <a:p>
            <a:endParaRPr lang="en-GB" b="1" dirty="0"/>
          </a:p>
          <a:p>
            <a:r>
              <a:rPr lang="en-GB" b="1" dirty="0"/>
              <a:t>Key dates:</a:t>
            </a:r>
          </a:p>
          <a:p>
            <a:pPr marL="171450" indent="-171450">
              <a:buFont typeface="Arial" panose="020B0604020202020204" pitchFamily="34" charset="0"/>
              <a:buChar char="•"/>
            </a:pPr>
            <a:r>
              <a:rPr lang="en-GB" b="1" dirty="0"/>
              <a:t>Focus sessions with secure care workforce and young people with secure care experience October 2015 to April 2016</a:t>
            </a:r>
          </a:p>
          <a:p>
            <a:pPr marL="171450" indent="-171450">
              <a:buFont typeface="Arial" panose="020B0604020202020204" pitchFamily="34" charset="0"/>
              <a:buChar char="•"/>
            </a:pPr>
            <a:r>
              <a:rPr lang="en-GB" b="1" dirty="0"/>
              <a:t>Developed and signed off project vision, outcomes and key deliverables – secure care national steering group November 2015  </a:t>
            </a:r>
          </a:p>
          <a:p>
            <a:pPr marL="171450" indent="-171450">
              <a:buFont typeface="Arial" panose="020B0604020202020204" pitchFamily="34" charset="0"/>
              <a:buChar char="•"/>
            </a:pPr>
            <a:r>
              <a:rPr lang="en-GB" b="1" dirty="0"/>
              <a:t>Local Authority and key stakeholders gathering held 2 December 2015</a:t>
            </a:r>
          </a:p>
          <a:p>
            <a:pPr marL="171450" indent="-171450">
              <a:buFont typeface="Arial" panose="020B0604020202020204" pitchFamily="34" charset="0"/>
              <a:buChar char="•"/>
            </a:pPr>
            <a:r>
              <a:rPr lang="en-GB" b="1" dirty="0"/>
              <a:t>Initial reflections fed back to Secure Care National Steering Group February 2016</a:t>
            </a:r>
          </a:p>
          <a:p>
            <a:pPr marL="171450" indent="-171450">
              <a:buFont typeface="Arial" panose="020B0604020202020204" pitchFamily="34" charset="0"/>
              <a:buChar char="•"/>
            </a:pPr>
            <a:r>
              <a:rPr lang="en-GB" b="1" dirty="0"/>
              <a:t>National sector lead engagement event April 2016</a:t>
            </a:r>
          </a:p>
          <a:p>
            <a:pPr marL="171450" indent="-171450">
              <a:buFont typeface="Arial" panose="020B0604020202020204" pitchFamily="34" charset="0"/>
              <a:buChar char="•"/>
            </a:pPr>
            <a:r>
              <a:rPr lang="en-GB" b="1" dirty="0"/>
              <a:t>Interim report due June 2016</a:t>
            </a:r>
          </a:p>
          <a:p>
            <a:pPr marL="171450" indent="-171450">
              <a:buFont typeface="Arial" panose="020B0604020202020204" pitchFamily="34" charset="0"/>
              <a:buChar char="•"/>
            </a:pPr>
            <a:r>
              <a:rPr lang="en-GB" b="1" dirty="0"/>
              <a:t>Draft recommendations/report due December 2016</a:t>
            </a:r>
          </a:p>
          <a:p>
            <a:pPr marL="171450" indent="-171450">
              <a:buFont typeface="Arial" panose="020B0604020202020204" pitchFamily="34" charset="0"/>
              <a:buChar char="•"/>
            </a:pPr>
            <a:r>
              <a:rPr lang="en-GB" b="1" dirty="0"/>
              <a:t>Final report to be published by end March 2017 </a:t>
            </a:r>
          </a:p>
          <a:p>
            <a:r>
              <a:rPr lang="en-GB" b="1" dirty="0"/>
              <a:t>Information available on CYCJ website and in briefing note  </a:t>
            </a:r>
          </a:p>
          <a:p>
            <a:endParaRPr lang="en-GB" dirty="0"/>
          </a:p>
        </p:txBody>
      </p:sp>
      <p:sp>
        <p:nvSpPr>
          <p:cNvPr id="4" name="Slide Number Placeholder 3"/>
          <p:cNvSpPr>
            <a:spLocks noGrp="1"/>
          </p:cNvSpPr>
          <p:nvPr>
            <p:ph type="sldNum" sz="quarter" idx="10"/>
          </p:nvPr>
        </p:nvSpPr>
        <p:spPr/>
        <p:txBody>
          <a:bodyPr/>
          <a:lstStyle/>
          <a:p>
            <a:fld id="{23C6CD5C-909D-4939-A061-7CDAF2F9811E}" type="slidenum">
              <a:rPr lang="en-GB" smtClean="0">
                <a:solidFill>
                  <a:prstClr val="black"/>
                </a:solidFill>
              </a:rPr>
              <a:pPr/>
              <a:t>54</a:t>
            </a:fld>
            <a:endParaRPr lang="en-GB" dirty="0">
              <a:solidFill>
                <a:prstClr val="black"/>
              </a:solidFill>
            </a:endParaRPr>
          </a:p>
        </p:txBody>
      </p:sp>
    </p:spTree>
    <p:extLst>
      <p:ext uri="{BB962C8B-B14F-4D97-AF65-F5344CB8AC3E}">
        <p14:creationId xmlns:p14="http://schemas.microsoft.com/office/powerpoint/2010/main" val="42130481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400" b="1" dirty="0" smtClean="0"/>
              <a:t>Scottish Government remit wide ranging  - took the SG remit and combined this with initial stakeholder fact finding to establish project vision statement, outcome areas and key deliverables – see role as analytical and facilitative – importance of creating space for difficult conversations – secure care extreme care – high cost, high value (life saving for some young people)  - need for shared language and understanding – even if there is not a consensus on future vision at this stage </a:t>
            </a:r>
          </a:p>
          <a:p>
            <a:r>
              <a:rPr lang="en-GB" sz="1400" b="1" dirty="0" smtClean="0"/>
              <a:t>   </a:t>
            </a:r>
            <a:endParaRPr lang="en-GB" sz="1400" b="1" dirty="0"/>
          </a:p>
        </p:txBody>
      </p:sp>
      <p:sp>
        <p:nvSpPr>
          <p:cNvPr id="4" name="Slide Number Placeholder 3"/>
          <p:cNvSpPr>
            <a:spLocks noGrp="1"/>
          </p:cNvSpPr>
          <p:nvPr>
            <p:ph type="sldNum" sz="quarter" idx="10"/>
          </p:nvPr>
        </p:nvSpPr>
        <p:spPr/>
        <p:txBody>
          <a:bodyPr/>
          <a:lstStyle/>
          <a:p>
            <a:fld id="{23C6CD5C-909D-4939-A061-7CDAF2F9811E}"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2123767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400" b="1" dirty="0" smtClean="0"/>
              <a:t> </a:t>
            </a:r>
            <a:endParaRPr lang="en-GB" sz="1400" b="1" dirty="0"/>
          </a:p>
        </p:txBody>
      </p:sp>
      <p:sp>
        <p:nvSpPr>
          <p:cNvPr id="4" name="Slide Number Placeholder 3"/>
          <p:cNvSpPr>
            <a:spLocks noGrp="1"/>
          </p:cNvSpPr>
          <p:nvPr>
            <p:ph type="sldNum" sz="quarter" idx="10"/>
          </p:nvPr>
        </p:nvSpPr>
        <p:spPr/>
        <p:txBody>
          <a:bodyPr/>
          <a:lstStyle/>
          <a:p>
            <a:fld id="{23C6CD5C-909D-4939-A061-7CDAF2F9811E}"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12262503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smtClean="0">
                <a:latin typeface="Calibri" panose="020F0502020204030204" pitchFamily="34" charset="0"/>
              </a:rPr>
              <a:t>Importance of hearing from secure care experienced young people and the sector itself as well as all key partners </a:t>
            </a:r>
          </a:p>
          <a:p>
            <a:r>
              <a:rPr lang="en-GB" b="1" dirty="0" smtClean="0">
                <a:latin typeface="Calibri" panose="020F0502020204030204" pitchFamily="34" charset="0"/>
              </a:rPr>
              <a:t>Meetings </a:t>
            </a:r>
            <a:r>
              <a:rPr lang="en-GB" b="1" dirty="0">
                <a:latin typeface="Calibri" panose="020F0502020204030204" pitchFamily="34" charset="0"/>
              </a:rPr>
              <a:t>and focus sessions were held in 2015 with a range of key partners including:</a:t>
            </a:r>
          </a:p>
          <a:p>
            <a:r>
              <a:rPr lang="en-GB" b="1" dirty="0">
                <a:latin typeface="Calibri" panose="020F0502020204030204" pitchFamily="34" charset="0"/>
              </a:rPr>
              <a:t>Social Work Scotland (SWS) Executive Committee </a:t>
            </a:r>
          </a:p>
          <a:p>
            <a:r>
              <a:rPr lang="en-GB" b="1" dirty="0">
                <a:latin typeface="Calibri" panose="020F0502020204030204" pitchFamily="34" charset="0"/>
              </a:rPr>
              <a:t>Child Protection Committee (CPC) Chairs/leads </a:t>
            </a:r>
          </a:p>
          <a:p>
            <a:r>
              <a:rPr lang="en-GB" b="1" dirty="0">
                <a:latin typeface="Calibri" panose="020F0502020204030204" pitchFamily="34" charset="0"/>
              </a:rPr>
              <a:t>Children’s Hearings Scotland (CHS) </a:t>
            </a:r>
          </a:p>
          <a:p>
            <a:r>
              <a:rPr lang="en-GB" b="1" dirty="0">
                <a:latin typeface="Calibri" panose="020F0502020204030204" pitchFamily="34" charset="0"/>
              </a:rPr>
              <a:t>Scottish Children’s Reporter Administration (SCRA) Locality Reporter meetings </a:t>
            </a:r>
          </a:p>
          <a:p>
            <a:r>
              <a:rPr lang="en-GB" b="1" dirty="0">
                <a:latin typeface="Calibri" panose="020F0502020204030204" pitchFamily="34" charset="0"/>
              </a:rPr>
              <a:t>Community Care and Support Providers Scotland (CPPS) Criminal Justice Voluntary Sector Forum and member organisations, including children and family services </a:t>
            </a:r>
          </a:p>
          <a:p>
            <a:r>
              <a:rPr lang="en-GB" b="1" dirty="0">
                <a:latin typeface="Calibri" panose="020F0502020204030204" pitchFamily="34" charset="0"/>
              </a:rPr>
              <a:t>Consortium of Scottish Local Authorities (CoSLA) </a:t>
            </a:r>
          </a:p>
          <a:p>
            <a:r>
              <a:rPr lang="en-GB" b="1" dirty="0">
                <a:latin typeface="Calibri" panose="020F0502020204030204" pitchFamily="34" charset="0"/>
              </a:rPr>
              <a:t>Centre for Excellence Looked After Children in Scotland (CELCIS) </a:t>
            </a:r>
            <a:endParaRPr lang="en-GB" b="1" dirty="0" smtClean="0">
              <a:latin typeface="Calibri" panose="020F0502020204030204" pitchFamily="34" charset="0"/>
            </a:endParaRPr>
          </a:p>
          <a:p>
            <a:r>
              <a:rPr lang="en-GB" b="1" dirty="0" smtClean="0">
                <a:latin typeface="Calibri" panose="020F0502020204030204" pitchFamily="34" charset="0"/>
              </a:rPr>
              <a:t>Secure care focus sessions with YP and workforce </a:t>
            </a:r>
            <a:endParaRPr lang="en-GB" b="1" dirty="0">
              <a:latin typeface="Calibri" panose="020F0502020204030204" pitchFamily="34" charset="0"/>
            </a:endParaRPr>
          </a:p>
          <a:p>
            <a:r>
              <a:rPr lang="en-GB" b="1" dirty="0" smtClean="0">
                <a:latin typeface="Calibri" panose="020F0502020204030204" pitchFamily="34" charset="0"/>
              </a:rPr>
              <a:t>Discrete work has emerged:</a:t>
            </a:r>
            <a:endParaRPr lang="en-GB" b="1" dirty="0">
              <a:latin typeface="Calibri" panose="020F0502020204030204" pitchFamily="34" charset="0"/>
            </a:endParaRPr>
          </a:p>
          <a:p>
            <a:r>
              <a:rPr lang="en-GB" b="1" dirty="0">
                <a:latin typeface="Calibri" panose="020F0502020204030204" pitchFamily="34" charset="0"/>
              </a:rPr>
              <a:t>A survey of consideration and decision making at children’s hearings (through the CHS/SCRA Hearings Management Group) </a:t>
            </a:r>
          </a:p>
          <a:p>
            <a:r>
              <a:rPr lang="en-GB" b="1" dirty="0" smtClean="0">
                <a:latin typeface="Calibri" panose="020F0502020204030204" pitchFamily="34" charset="0"/>
              </a:rPr>
              <a:t>A </a:t>
            </a:r>
            <a:r>
              <a:rPr lang="en-GB" b="1" dirty="0">
                <a:latin typeface="Calibri" panose="020F0502020204030204" pitchFamily="34" charset="0"/>
              </a:rPr>
              <a:t>survey of Chief Social Work Officers and </a:t>
            </a:r>
            <a:r>
              <a:rPr lang="en-GB" b="1" dirty="0" smtClean="0">
                <a:latin typeface="Calibri" panose="020F0502020204030204" pitchFamily="34" charset="0"/>
              </a:rPr>
              <a:t>Local </a:t>
            </a:r>
            <a:r>
              <a:rPr lang="en-GB" b="1" dirty="0">
                <a:latin typeface="Calibri" panose="020F0502020204030204" pitchFamily="34" charset="0"/>
              </a:rPr>
              <a:t>Authority </a:t>
            </a:r>
            <a:r>
              <a:rPr lang="en-GB" b="1" dirty="0" smtClean="0">
                <a:latin typeface="Calibri" panose="020F0502020204030204" pitchFamily="34" charset="0"/>
              </a:rPr>
              <a:t>approaches to secure </a:t>
            </a:r>
            <a:r>
              <a:rPr lang="en-GB" b="1" dirty="0">
                <a:latin typeface="Calibri" panose="020F0502020204030204" pitchFamily="34" charset="0"/>
              </a:rPr>
              <a:t>care/high risk/high </a:t>
            </a:r>
            <a:r>
              <a:rPr lang="en-GB" b="1" dirty="0" smtClean="0">
                <a:latin typeface="Calibri" panose="020F0502020204030204" pitchFamily="34" charset="0"/>
              </a:rPr>
              <a:t>vulnerability    </a:t>
            </a:r>
            <a:endParaRPr lang="en-GB" b="1" dirty="0">
              <a:latin typeface="Calibri" panose="020F0502020204030204" pitchFamily="34" charset="0"/>
            </a:endParaRPr>
          </a:p>
          <a:p>
            <a:r>
              <a:rPr lang="en-GB" b="1" dirty="0" smtClean="0">
                <a:latin typeface="Calibri" panose="020F0502020204030204" pitchFamily="34" charset="0"/>
              </a:rPr>
              <a:t>National </a:t>
            </a:r>
            <a:r>
              <a:rPr lang="en-GB" b="1" dirty="0">
                <a:latin typeface="Calibri" panose="020F0502020204030204" pitchFamily="34" charset="0"/>
              </a:rPr>
              <a:t>stakeholder sector leads event (21 April 2016)  </a:t>
            </a:r>
            <a:endParaRPr lang="en-GB" b="1" dirty="0" smtClean="0">
              <a:latin typeface="Calibri" panose="020F0502020204030204" pitchFamily="34" charset="0"/>
            </a:endParaRPr>
          </a:p>
          <a:p>
            <a:r>
              <a:rPr lang="en-GB" b="1" dirty="0" smtClean="0">
                <a:latin typeface="Calibri" panose="020F0502020204030204" pitchFamily="34" charset="0"/>
              </a:rPr>
              <a:t>Follow up re outcomes and findings from above – will talk later about:  </a:t>
            </a:r>
          </a:p>
          <a:p>
            <a:r>
              <a:rPr lang="en-GB" b="1" dirty="0" smtClean="0">
                <a:latin typeface="Calibri" panose="020F0502020204030204" pitchFamily="34" charset="0"/>
              </a:rPr>
              <a:t>Supporting development of national standards for secure care </a:t>
            </a:r>
          </a:p>
          <a:p>
            <a:r>
              <a:rPr lang="en-GB" b="1" dirty="0" smtClean="0">
                <a:latin typeface="Calibri" panose="020F0502020204030204" pitchFamily="34" charset="0"/>
              </a:rPr>
              <a:t>Supporting next steps re Commissioning    </a:t>
            </a:r>
            <a:endParaRPr lang="en-GB" b="1" dirty="0">
              <a:latin typeface="Calibri" panose="020F0502020204030204" pitchFamily="34" charset="0"/>
            </a:endParaRPr>
          </a:p>
          <a:p>
            <a:r>
              <a:rPr lang="en-GB" b="1" dirty="0">
                <a:latin typeface="Calibri" panose="020F0502020204030204" pitchFamily="34" charset="0"/>
              </a:rPr>
              <a:t>  </a:t>
            </a:r>
          </a:p>
          <a:p>
            <a:endParaRPr lang="en-GB" sz="1400" b="1" dirty="0" smtClean="0"/>
          </a:p>
        </p:txBody>
      </p:sp>
      <p:sp>
        <p:nvSpPr>
          <p:cNvPr id="4" name="Slide Number Placeholder 3"/>
          <p:cNvSpPr>
            <a:spLocks noGrp="1"/>
          </p:cNvSpPr>
          <p:nvPr>
            <p:ph type="sldNum" sz="quarter" idx="10"/>
          </p:nvPr>
        </p:nvSpPr>
        <p:spPr/>
        <p:txBody>
          <a:bodyPr/>
          <a:lstStyle/>
          <a:p>
            <a:fld id="{23C6CD5C-909D-4939-A061-7CDAF2F9811E}" type="slidenum">
              <a:rPr lang="en-GB" smtClean="0">
                <a:solidFill>
                  <a:prstClr val="black"/>
                </a:solidFill>
              </a:rPr>
              <a:pPr/>
              <a:t>57</a:t>
            </a:fld>
            <a:endParaRPr lang="en-GB" dirty="0">
              <a:solidFill>
                <a:prstClr val="black"/>
              </a:solidFill>
            </a:endParaRPr>
          </a:p>
        </p:txBody>
      </p:sp>
    </p:spTree>
    <p:extLst>
      <p:ext uri="{BB962C8B-B14F-4D97-AF65-F5344CB8AC3E}">
        <p14:creationId xmlns:p14="http://schemas.microsoft.com/office/powerpoint/2010/main" val="33136816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476672" y="4211960"/>
            <a:ext cx="6048672" cy="4246240"/>
          </a:xfrm>
        </p:spPr>
        <p:txBody>
          <a:bodyPr/>
          <a:lstStyle/>
          <a:p>
            <a:r>
              <a:rPr lang="en-GB" sz="1000" b="1" dirty="0" smtClean="0">
                <a:latin typeface="Calibri" panose="020F0502020204030204" pitchFamily="34" charset="0"/>
              </a:rPr>
              <a:t>Early and effective intervention – decrease in referrals to SCRA since 2007 – impact of EEI and WSA – GIRFEC and complementary approaches – SOFI and reduction in placement capacity and numbers of YP in secure care  - There are examples </a:t>
            </a:r>
            <a:r>
              <a:rPr lang="en-GB" sz="1000" b="1" dirty="0">
                <a:latin typeface="Calibri" panose="020F0502020204030204" pitchFamily="34" charset="0"/>
              </a:rPr>
              <a:t>of highly effective multi-agency integrated approaches to youth justice and to identifying high risk and vulnerabilities, </a:t>
            </a:r>
            <a:r>
              <a:rPr lang="en-GB" sz="1000" b="1" dirty="0" smtClean="0">
                <a:latin typeface="Calibri" panose="020F0502020204030204" pitchFamily="34" charset="0"/>
              </a:rPr>
              <a:t>not all </a:t>
            </a:r>
            <a:r>
              <a:rPr lang="en-GB" sz="1000" b="1" dirty="0">
                <a:latin typeface="Calibri" panose="020F0502020204030204" pitchFamily="34" charset="0"/>
              </a:rPr>
              <a:t>Local Authority areas have the infrastructure, capacity or need to replicate models such as One </a:t>
            </a:r>
            <a:r>
              <a:rPr lang="en-GB" sz="1000" b="1" dirty="0" smtClean="0">
                <a:latin typeface="Calibri" panose="020F0502020204030204" pitchFamily="34" charset="0"/>
              </a:rPr>
              <a:t>Glasgow - Range </a:t>
            </a:r>
            <a:r>
              <a:rPr lang="en-GB" sz="1000" b="1" dirty="0">
                <a:latin typeface="Calibri" panose="020F0502020204030204" pitchFamily="34" charset="0"/>
              </a:rPr>
              <a:t>of third sector providers with substantial experience, knowledge and capacity in delivering complementary services which may prevent the need for young people to be secured, for example Includem services, Up-2-Us and Stepdown.  </a:t>
            </a:r>
            <a:r>
              <a:rPr lang="en-GB" sz="1000" b="1" dirty="0" smtClean="0">
                <a:latin typeface="Calibri" panose="020F0502020204030204" pitchFamily="34" charset="0"/>
              </a:rPr>
              <a:t>Services </a:t>
            </a:r>
            <a:r>
              <a:rPr lang="en-GB" sz="1000" b="1" dirty="0">
                <a:latin typeface="Calibri" panose="020F0502020204030204" pitchFamily="34" charset="0"/>
              </a:rPr>
              <a:t>which can offer gender specific interventions and a range of specialist supports. </a:t>
            </a:r>
            <a:endParaRPr lang="en-GB" sz="1000" b="1" dirty="0" smtClean="0">
              <a:latin typeface="Calibri" panose="020F0502020204030204" pitchFamily="34" charset="0"/>
            </a:endParaRPr>
          </a:p>
          <a:p>
            <a:r>
              <a:rPr lang="en-GB" sz="1000" b="1" dirty="0" smtClean="0">
                <a:latin typeface="Calibri" panose="020F0502020204030204" pitchFamily="34" charset="0"/>
              </a:rPr>
              <a:t>The </a:t>
            </a:r>
            <a:r>
              <a:rPr lang="en-GB" sz="1000" b="1" dirty="0">
                <a:latin typeface="Calibri" panose="020F0502020204030204" pitchFamily="34" charset="0"/>
              </a:rPr>
              <a:t>secure care centres have all invested in developing effective outcomes and evidence based approaches to care planning, including transitions.  Transitions within the secure care services themselves are generally well managed, for example young people moving into a longer stay facility on </a:t>
            </a:r>
            <a:r>
              <a:rPr lang="en-GB" sz="1000" b="1" dirty="0" smtClean="0">
                <a:latin typeface="Calibri" panose="020F0502020204030204" pitchFamily="34" charset="0"/>
              </a:rPr>
              <a:t>campus.  Where </a:t>
            </a:r>
            <a:r>
              <a:rPr lang="en-GB" sz="1000" b="1" dirty="0">
                <a:latin typeface="Calibri" panose="020F0502020204030204" pitchFamily="34" charset="0"/>
              </a:rPr>
              <a:t>funding and geography allows, secure care centres are able to offer effective transition support to young people, families/the receiving carers or support team. </a:t>
            </a:r>
            <a:r>
              <a:rPr lang="en-GB" sz="1000" b="1" dirty="0" smtClean="0">
                <a:latin typeface="Calibri" panose="020F0502020204030204" pitchFamily="34" charset="0"/>
              </a:rPr>
              <a:t> - ESS has </a:t>
            </a:r>
            <a:r>
              <a:rPr lang="en-GB" sz="1000" b="1" dirty="0">
                <a:latin typeface="Calibri" panose="020F0502020204030204" pitchFamily="34" charset="0"/>
              </a:rPr>
              <a:t>wraparound through care and aftercare support which is highly rated by those young adults whom it supports.  Whilst there is varying capacity among the four not for profit secure care centres in relation to close support/transition support, those who do deliver transition supports offer high quality options. </a:t>
            </a:r>
            <a:r>
              <a:rPr lang="en-GB" sz="1000" b="1" dirty="0" smtClean="0">
                <a:latin typeface="Calibri" panose="020F0502020204030204" pitchFamily="34" charset="0"/>
              </a:rPr>
              <a:t> </a:t>
            </a:r>
          </a:p>
          <a:p>
            <a:r>
              <a:rPr lang="en-GB" sz="1000" b="1" dirty="0" smtClean="0">
                <a:latin typeface="Calibri" panose="020F0502020204030204" pitchFamily="34" charset="0"/>
              </a:rPr>
              <a:t>The Scotland </a:t>
            </a:r>
            <a:r>
              <a:rPr lang="en-GB" sz="1000" b="1" dirty="0">
                <a:latin typeface="Calibri" panose="020F0502020204030204" pitchFamily="34" charset="0"/>
              </a:rPr>
              <a:t>Excel </a:t>
            </a:r>
            <a:r>
              <a:rPr lang="en-GB" sz="1000" b="1" dirty="0" smtClean="0">
                <a:latin typeface="Calibri" panose="020F0502020204030204" pitchFamily="34" charset="0"/>
              </a:rPr>
              <a:t>framework has </a:t>
            </a:r>
            <a:r>
              <a:rPr lang="en-GB" sz="1000" b="1" dirty="0">
                <a:latin typeface="Calibri" panose="020F0502020204030204" pitchFamily="34" charset="0"/>
              </a:rPr>
              <a:t>brought some clarity and focus around expectations of secure care placements, (and of placing authorities) around transition planning</a:t>
            </a:r>
            <a:r>
              <a:rPr lang="en-GB" sz="1000" b="1" dirty="0" smtClean="0">
                <a:latin typeface="Calibri" panose="020F0502020204030204" pitchFamily="34" charset="0"/>
              </a:rPr>
              <a:t>. – how we map and monitor spend and usage of secure care has improved </a:t>
            </a:r>
          </a:p>
          <a:p>
            <a:r>
              <a:rPr lang="en-GB" sz="1000" b="1" dirty="0" smtClean="0">
                <a:latin typeface="Calibri" panose="020F0502020204030204" pitchFamily="34" charset="0"/>
              </a:rPr>
              <a:t>The </a:t>
            </a:r>
            <a:r>
              <a:rPr lang="en-GB" sz="1000" b="1" dirty="0">
                <a:latin typeface="Calibri" panose="020F0502020204030204" pitchFamily="34" charset="0"/>
              </a:rPr>
              <a:t>Mental Welfare Commission and Care Inspectorate are confident that secure care centres are meeting the mental and emotional wellbeing needs of young people with diagnosed mental health problems well</a:t>
            </a:r>
            <a:r>
              <a:rPr lang="en-GB" sz="1000" b="1" dirty="0" smtClean="0">
                <a:latin typeface="Calibri" panose="020F0502020204030204" pitchFamily="34" charset="0"/>
              </a:rPr>
              <a:t>.  Evidence </a:t>
            </a:r>
            <a:r>
              <a:rPr lang="en-GB" sz="1000" b="1" dirty="0">
                <a:latin typeface="Calibri" panose="020F0502020204030204" pitchFamily="34" charset="0"/>
              </a:rPr>
              <a:t>that the secure care sector is developing (and in some cases embedding) trauma informed thinking across service planning, staff training and day to day practice.  Services have adopted an integrated team approach with clinical, wellbeing, education and care staff working closely together.  </a:t>
            </a:r>
            <a:r>
              <a:rPr lang="en-GB" sz="1000" b="1" dirty="0" smtClean="0">
                <a:latin typeface="Calibri" panose="020F0502020204030204" pitchFamily="34" charset="0"/>
              </a:rPr>
              <a:t> Messages </a:t>
            </a:r>
            <a:r>
              <a:rPr lang="en-GB" sz="1000" b="1" dirty="0">
                <a:latin typeface="Calibri" panose="020F0502020204030204" pitchFamily="34" charset="0"/>
              </a:rPr>
              <a:t>from the current review of youth custody secure provision in England, and recent case studies from other European countries, suggest that we could be doing more to broadcast the high quality of care and education delivered in Scotland in comparison. </a:t>
            </a:r>
            <a:r>
              <a:rPr lang="en-GB" sz="1000" b="1" dirty="0" smtClean="0">
                <a:latin typeface="Calibri" panose="020F0502020204030204" pitchFamily="34" charset="0"/>
              </a:rPr>
              <a:t>People have looked elsewhere but there is no panacea. </a:t>
            </a:r>
            <a:endParaRPr lang="en-GB" sz="1000" b="1" dirty="0">
              <a:latin typeface="Calibri" panose="020F0502020204030204" pitchFamily="34" charset="0"/>
            </a:endParaRPr>
          </a:p>
          <a:p>
            <a:r>
              <a:rPr lang="en-GB" sz="1000" b="1" dirty="0" smtClean="0">
                <a:latin typeface="Calibri" panose="020F0502020204030204" pitchFamily="34" charset="0"/>
              </a:rPr>
              <a:t>  </a:t>
            </a:r>
            <a:endParaRPr lang="en-GB" sz="1000" b="1" dirty="0">
              <a:latin typeface="Calibri" panose="020F0502020204030204" pitchFamily="34" charset="0"/>
            </a:endParaRPr>
          </a:p>
          <a:p>
            <a:pPr marL="285750">
              <a:buFont typeface="Arial" panose="020B0604020202020204" pitchFamily="34" charset="0"/>
              <a:buChar char="•"/>
            </a:pPr>
            <a:endParaRPr lang="en-GB" sz="1000" b="1" dirty="0" smtClean="0"/>
          </a:p>
        </p:txBody>
      </p:sp>
      <p:sp>
        <p:nvSpPr>
          <p:cNvPr id="4" name="Slide Number Placeholder 3"/>
          <p:cNvSpPr>
            <a:spLocks noGrp="1"/>
          </p:cNvSpPr>
          <p:nvPr>
            <p:ph type="sldNum" sz="quarter" idx="10"/>
          </p:nvPr>
        </p:nvSpPr>
        <p:spPr/>
        <p:txBody>
          <a:bodyPr/>
          <a:lstStyle/>
          <a:p>
            <a:fld id="{23C6CD5C-909D-4939-A061-7CDAF2F9811E}" type="slidenum">
              <a:rPr lang="en-GB" smtClean="0">
                <a:solidFill>
                  <a:prstClr val="black"/>
                </a:solidFill>
              </a:rPr>
              <a:pPr/>
              <a:t>58</a:t>
            </a:fld>
            <a:endParaRPr lang="en-GB" dirty="0">
              <a:solidFill>
                <a:prstClr val="black"/>
              </a:solidFill>
            </a:endParaRPr>
          </a:p>
        </p:txBody>
      </p:sp>
    </p:spTree>
    <p:extLst>
      <p:ext uri="{BB962C8B-B14F-4D97-AF65-F5344CB8AC3E}">
        <p14:creationId xmlns:p14="http://schemas.microsoft.com/office/powerpoint/2010/main" val="33136816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260648" y="4355976"/>
            <a:ext cx="6480720" cy="4320480"/>
          </a:xfrm>
        </p:spPr>
        <p:txBody>
          <a:bodyPr/>
          <a:lstStyle/>
          <a:p>
            <a:r>
              <a:rPr lang="en-GB" sz="1000" b="1" dirty="0" smtClean="0">
                <a:latin typeface="Calibri" panose="020F0502020204030204" pitchFamily="34" charset="0"/>
              </a:rPr>
              <a:t>Lack of national coverage and availability of quality, affordable, intensive, effective community based services which can respond to the care and protection needs of the most vulnerable/high risk young people and prevent the need to secure.  Arrangements for secure screening vary across the country – as does understanding and expectations of the nature and purpose of secure care as part of the continuum to meet the needs of the most vulnerable young people.  </a:t>
            </a:r>
          </a:p>
          <a:p>
            <a:r>
              <a:rPr lang="en-GB" sz="1000" b="1" dirty="0" smtClean="0">
                <a:latin typeface="Calibri" panose="020F0502020204030204" pitchFamily="34" charset="0"/>
              </a:rPr>
              <a:t>Young people, some Children’s Reporters, and the majority of secure care staff (140) who took part in focus sessions around transitions believe that the CHS timescales require review. YP consistently describe a lack of information and preparation for them and their families prior to becoming secured, with a high proportion of young people stating that they did not feel well prepared and/or informed by social workers, children’s panel members and other carers.    The interface between the CHS, adult justice system and secure care requires to be revisited.  Inequity of treatment for 16 to 18 year olds.   Some 12% of young people experiencing secure care between 2013 and 2015 were in secure care on three or more occasions.  Further analysis of repeat placements and the reasons for them is required.    </a:t>
            </a:r>
          </a:p>
          <a:p>
            <a:r>
              <a:rPr lang="en-GB" sz="1000" b="1" dirty="0" smtClean="0">
                <a:latin typeface="Calibri" panose="020F0502020204030204" pitchFamily="34" charset="0"/>
              </a:rPr>
              <a:t>Current funding pressures can only increase – some Chief Social Work Officers voiced a view that community based safe care arrangements should eventually replace the traditional model of secure care centres, they acknowledged that the capacity to redirect funding/bridge fund this transformation is unlikely to be available for the foreseeable future. Secure care providers seeking to develop their remit and broaden the transition services they deliver find themselves without the financial capacity to do so. Longer term planning in terms of the current physical estate.  A debate is needed to explore the current governance and funding arrangements as to who holds and shares responsibility for managing the physical estate and associated risks. </a:t>
            </a:r>
          </a:p>
          <a:p>
            <a:r>
              <a:rPr lang="en-GB" sz="1000" b="1" dirty="0" smtClean="0">
                <a:latin typeface="Calibri" panose="020F0502020204030204" pitchFamily="34" charset="0"/>
              </a:rPr>
              <a:t>The limited number of centres and geographical spread means considerable practical challenges/logistics in relation to family contact, social work contact with placement, planning and Through care.  It also limits the possibilities for single gender or other specific secure care centres. The interface with Education Authorities, Health (and CAMHS), housing and Throughcare services can be problematic i.e. significant difficulties in ensuring effective continuity of support and relationships and ensuring that young people transitioning from children to adult services are supported with these transitions. There has been little consistent focus on secure care in the past few years; there’s now a need for some form of strategic partnership to provide that national overview of secure care and ensure everyone with a role to play is engaged and involved. </a:t>
            </a:r>
          </a:p>
          <a:p>
            <a:r>
              <a:rPr lang="en-GB" sz="1000" b="1" dirty="0" smtClean="0">
                <a:latin typeface="Calibri" panose="020F0502020204030204" pitchFamily="34" charset="0"/>
              </a:rPr>
              <a:t>We still know very little about what works and longitudinal research is required to explore outcomes around intervention and high risk/vulnerability and secure care. </a:t>
            </a:r>
          </a:p>
        </p:txBody>
      </p:sp>
      <p:sp>
        <p:nvSpPr>
          <p:cNvPr id="4" name="Slide Number Placeholder 3"/>
          <p:cNvSpPr>
            <a:spLocks noGrp="1"/>
          </p:cNvSpPr>
          <p:nvPr>
            <p:ph type="sldNum" sz="quarter" idx="10"/>
          </p:nvPr>
        </p:nvSpPr>
        <p:spPr/>
        <p:txBody>
          <a:bodyPr/>
          <a:lstStyle/>
          <a:p>
            <a:fld id="{23C6CD5C-909D-4939-A061-7CDAF2F9811E}" type="slidenum">
              <a:rPr lang="en-GB" smtClean="0">
                <a:solidFill>
                  <a:prstClr val="black"/>
                </a:solidFill>
              </a:rPr>
              <a:pPr/>
              <a:t>59</a:t>
            </a:fld>
            <a:endParaRPr lang="en-GB" dirty="0">
              <a:solidFill>
                <a:prstClr val="black"/>
              </a:solidFill>
            </a:endParaRPr>
          </a:p>
        </p:txBody>
      </p:sp>
    </p:spTree>
    <p:extLst>
      <p:ext uri="{BB962C8B-B14F-4D97-AF65-F5344CB8AC3E}">
        <p14:creationId xmlns:p14="http://schemas.microsoft.com/office/powerpoint/2010/main" val="331368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Trends show an </a:t>
            </a:r>
            <a:r>
              <a:rPr lang="en-GB" sz="1200" b="1" kern="1200" dirty="0" smtClean="0">
                <a:solidFill>
                  <a:schemeClr val="tx1"/>
                </a:solidFill>
                <a:effectLst/>
                <a:latin typeface="+mn-lt"/>
                <a:ea typeface="+mn-ea"/>
                <a:cs typeface="+mn-cs"/>
              </a:rPr>
              <a:t>81%</a:t>
            </a:r>
            <a:r>
              <a:rPr lang="en-GB" sz="1200" kern="1200" dirty="0" smtClean="0">
                <a:solidFill>
                  <a:schemeClr val="tx1"/>
                </a:solidFill>
                <a:effectLst/>
                <a:latin typeface="+mn-lt"/>
                <a:ea typeface="+mn-ea"/>
                <a:cs typeface="+mn-cs"/>
              </a:rPr>
              <a:t> reduction in the use of secure for remands over 7 years and a </a:t>
            </a:r>
            <a:r>
              <a:rPr lang="en-GB" sz="1200" b="1" kern="1200" dirty="0" smtClean="0">
                <a:solidFill>
                  <a:schemeClr val="tx1"/>
                </a:solidFill>
                <a:effectLst/>
                <a:latin typeface="+mn-lt"/>
                <a:ea typeface="+mn-ea"/>
                <a:cs typeface="+mn-cs"/>
              </a:rPr>
              <a:t>56%</a:t>
            </a:r>
            <a:r>
              <a:rPr lang="en-GB" sz="1200" kern="1200" dirty="0" smtClean="0">
                <a:solidFill>
                  <a:schemeClr val="tx1"/>
                </a:solidFill>
                <a:effectLst/>
                <a:latin typeface="+mn-lt"/>
                <a:ea typeface="+mn-ea"/>
                <a:cs typeface="+mn-cs"/>
              </a:rPr>
              <a:t> reduction in the use of secure for sentences. Conversely the Children’s Panel’s use of secure has increased twofold (</a:t>
            </a:r>
            <a:r>
              <a:rPr lang="en-GB" sz="1200" b="1" kern="1200" dirty="0" smtClean="0">
                <a:solidFill>
                  <a:schemeClr val="tx1"/>
                </a:solidFill>
                <a:effectLst/>
                <a:latin typeface="+mn-lt"/>
                <a:ea typeface="+mn-ea"/>
                <a:cs typeface="+mn-cs"/>
              </a:rPr>
              <a:t>118%</a:t>
            </a:r>
            <a:r>
              <a:rPr lang="en-GB" sz="1200" kern="1200" dirty="0" smtClean="0">
                <a:solidFill>
                  <a:schemeClr val="tx1"/>
                </a:solidFill>
                <a:effectLst/>
                <a:latin typeface="+mn-lt"/>
                <a:ea typeface="+mn-ea"/>
                <a:cs typeface="+mn-cs"/>
              </a:rPr>
              <a:t>). The Children’s Panel’s use of secure looks set to fall slightly in 2015/16.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average age on admission is </a:t>
            </a:r>
            <a:r>
              <a:rPr lang="en-GB" sz="1200" b="1" kern="1200" dirty="0" smtClean="0">
                <a:solidFill>
                  <a:schemeClr val="tx1"/>
                </a:solidFill>
                <a:effectLst/>
                <a:latin typeface="+mn-lt"/>
                <a:ea typeface="+mn-ea"/>
                <a:cs typeface="+mn-cs"/>
              </a:rPr>
              <a:t>16</a:t>
            </a:r>
            <a:r>
              <a:rPr lang="en-GB" sz="1200" kern="1200" dirty="0" smtClean="0">
                <a:solidFill>
                  <a:schemeClr val="tx1"/>
                </a:solidFill>
                <a:effectLst/>
                <a:latin typeface="+mn-lt"/>
                <a:ea typeface="+mn-ea"/>
                <a:cs typeface="+mn-cs"/>
              </a:rPr>
              <a:t> years, and the majority of admissions were for males with 443 </a:t>
            </a:r>
            <a:r>
              <a:rPr lang="en-GB" sz="1200" b="1" kern="1200" dirty="0" smtClean="0">
                <a:solidFill>
                  <a:schemeClr val="tx1"/>
                </a:solidFill>
                <a:effectLst/>
                <a:latin typeface="+mn-lt"/>
                <a:ea typeface="+mn-ea"/>
                <a:cs typeface="+mn-cs"/>
              </a:rPr>
              <a:t>(79%)</a:t>
            </a:r>
            <a:r>
              <a:rPr lang="en-GB" sz="1200" kern="1200" dirty="0" smtClean="0">
                <a:solidFill>
                  <a:schemeClr val="tx1"/>
                </a:solidFill>
                <a:effectLst/>
                <a:latin typeface="+mn-lt"/>
                <a:ea typeface="+mn-ea"/>
                <a:cs typeface="+mn-cs"/>
              </a:rPr>
              <a:t>. There was no significant difference between males and females on the age of admission.  Interestingly </a:t>
            </a:r>
            <a:r>
              <a:rPr lang="en-GB" sz="1200" b="1" kern="1200" dirty="0" smtClean="0">
                <a:solidFill>
                  <a:schemeClr val="tx1"/>
                </a:solidFill>
                <a:effectLst/>
                <a:latin typeface="+mn-lt"/>
                <a:ea typeface="+mn-ea"/>
                <a:cs typeface="+mn-cs"/>
              </a:rPr>
              <a:t>50%</a:t>
            </a:r>
            <a:r>
              <a:rPr lang="en-GB" sz="1200" kern="1200" dirty="0" smtClean="0">
                <a:solidFill>
                  <a:schemeClr val="tx1"/>
                </a:solidFill>
                <a:effectLst/>
                <a:latin typeface="+mn-lt"/>
                <a:ea typeface="+mn-ea"/>
                <a:cs typeface="+mn-cs"/>
              </a:rPr>
              <a:t> of all female admissions to Secure Care go through the Children’s Hearings Panel. </a:t>
            </a:r>
          </a:p>
          <a:p>
            <a:r>
              <a:rPr lang="en-GB" sz="1200" kern="1200" dirty="0" smtClean="0">
                <a:solidFill>
                  <a:schemeClr val="tx1"/>
                </a:solidFill>
                <a:effectLst/>
                <a:latin typeface="+mn-lt"/>
                <a:ea typeface="+mn-ea"/>
                <a:cs typeface="+mn-cs"/>
              </a:rPr>
              <a:t>Costs</a:t>
            </a:r>
            <a:r>
              <a:rPr lang="en-GB" sz="1200" kern="1200" baseline="0" dirty="0" smtClean="0">
                <a:solidFill>
                  <a:schemeClr val="tx1"/>
                </a:solidFill>
                <a:effectLst/>
                <a:latin typeface="+mn-lt"/>
                <a:ea typeface="+mn-ea"/>
                <a:cs typeface="+mn-cs"/>
              </a:rPr>
              <a:t> reduces from 3.5 m to 1.75m</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EA35B76-C977-426C-BDD0-CF7BD6317BA1}"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224359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44624" y="4211960"/>
            <a:ext cx="6624736" cy="4824536"/>
          </a:xfrm>
        </p:spPr>
        <p:txBody>
          <a:bodyPr/>
          <a:lstStyle/>
          <a:p>
            <a:pPr marL="285750"/>
            <a:r>
              <a:rPr lang="en-GB" sz="1000" b="1" dirty="0"/>
              <a:t>Transitions </a:t>
            </a:r>
          </a:p>
          <a:p>
            <a:pPr marL="285750"/>
            <a:r>
              <a:rPr lang="en-GB" sz="1000" b="1" dirty="0" smtClean="0"/>
              <a:t>research </a:t>
            </a:r>
            <a:r>
              <a:rPr lang="en-GB" sz="1000" b="1" dirty="0"/>
              <a:t>with Chief Social Work Officers and Local Authorities, is planned to start in April and will report within the life time of the secure care project.  </a:t>
            </a:r>
            <a:r>
              <a:rPr lang="en-GB" sz="1000" b="1" dirty="0" smtClean="0"/>
              <a:t>April to September 2016 - The </a:t>
            </a:r>
            <a:r>
              <a:rPr lang="en-GB" sz="1000" b="1" dirty="0"/>
              <a:t>secure care project will engage with CHIP and YJIB, </a:t>
            </a:r>
            <a:r>
              <a:rPr lang="en-GB" sz="1000" b="1" dirty="0" smtClean="0"/>
              <a:t>(Claire L and AG forthcoming inputs) and key  partners to </a:t>
            </a:r>
            <a:r>
              <a:rPr lang="en-GB" sz="1000" b="1" dirty="0"/>
              <a:t>explore local authority and other partners’ responsibilities in relation to transition planning, and the interface between preventative and complementary services and secure.   A survey of SCRA and CHS Area Support Teams to explore the quality of consideration of secure care and options within children’s hearings will be completed. </a:t>
            </a:r>
            <a:r>
              <a:rPr lang="en-GB" sz="1000" b="1" dirty="0" smtClean="0"/>
              <a:t> - started February 2016,     Stakeholders </a:t>
            </a:r>
            <a:r>
              <a:rPr lang="en-GB" sz="1000" b="1" dirty="0"/>
              <a:t>have welcomed the review of National Care Standards as an opportunity for the development of National Standards for secure care. Such standards could enable consistency of experience and approaches, for example in relation to transition planning and approaches to separation and restraint/safe holding across the centres</a:t>
            </a:r>
            <a:r>
              <a:rPr lang="en-GB" sz="1000" b="1" dirty="0" smtClean="0"/>
              <a:t>. – discussions started with care Inspectorate </a:t>
            </a:r>
            <a:endParaRPr lang="en-GB" sz="1000" b="1" dirty="0"/>
          </a:p>
          <a:p>
            <a:pPr marL="285750"/>
            <a:endParaRPr lang="en-GB" sz="1000" b="1" dirty="0"/>
          </a:p>
          <a:p>
            <a:pPr marL="285750"/>
            <a:r>
              <a:rPr lang="en-GB" sz="1000" b="1" dirty="0"/>
              <a:t>Mental and emotional health and wellbeing </a:t>
            </a:r>
          </a:p>
          <a:p>
            <a:pPr marL="285750"/>
            <a:r>
              <a:rPr lang="en-GB" sz="1000" b="1" dirty="0"/>
              <a:t>Within the secure care sector there is an appetite for exploring both the possibility of a specialist mental health secure care centre, and the extension of the IVY model in relation to creating a national service or resource which could deliver trauma and distress response services. </a:t>
            </a:r>
            <a:r>
              <a:rPr lang="en-GB" sz="1000" b="1" dirty="0" smtClean="0"/>
              <a:t>(</a:t>
            </a:r>
            <a:r>
              <a:rPr lang="en-GB" sz="1000" b="1" dirty="0"/>
              <a:t>in-reach</a:t>
            </a:r>
            <a:r>
              <a:rPr lang="en-GB" sz="1000" b="1" dirty="0" smtClean="0"/>
              <a:t>) – the project has </a:t>
            </a:r>
            <a:r>
              <a:rPr lang="en-GB" sz="1000" b="1" dirty="0"/>
              <a:t>shared stakeholder feedback with relevant Scottish Government colleagues in relation to the current development of the Mental Health Strategy. </a:t>
            </a:r>
            <a:r>
              <a:rPr lang="en-GB" sz="1000" b="1" dirty="0" smtClean="0"/>
              <a:t>Keen to develop this work.    </a:t>
            </a:r>
            <a:endParaRPr lang="en-GB" sz="1000" b="1" dirty="0"/>
          </a:p>
          <a:p>
            <a:pPr marL="285750"/>
            <a:endParaRPr lang="en-GB" sz="1000" b="1" dirty="0"/>
          </a:p>
          <a:p>
            <a:pPr marL="285750"/>
            <a:r>
              <a:rPr lang="en-GB" sz="1000" b="1" dirty="0"/>
              <a:t>Strategy for Sustainability</a:t>
            </a:r>
          </a:p>
          <a:p>
            <a:pPr marL="285750"/>
            <a:r>
              <a:rPr lang="en-GB" sz="1000" b="1" dirty="0" smtClean="0"/>
              <a:t>Dr </a:t>
            </a:r>
            <a:r>
              <a:rPr lang="en-GB" sz="1000" b="1" dirty="0"/>
              <a:t>Emma Miller, a project group based at University of Strathclyde </a:t>
            </a:r>
            <a:r>
              <a:rPr lang="en-GB" sz="1000" b="1" dirty="0" smtClean="0"/>
              <a:t> - developing </a:t>
            </a:r>
            <a:r>
              <a:rPr lang="en-GB" sz="1000" b="1" dirty="0"/>
              <a:t>a longitudinal research project to explore outcomes for young people.  Stakeholders have expressed support for this and a priority for the secure care project in 2016/17 should be to ensure sector engagement and involvement with this research.   </a:t>
            </a:r>
            <a:r>
              <a:rPr lang="en-GB" sz="1000" b="1" dirty="0" smtClean="0"/>
              <a:t> - There </a:t>
            </a:r>
            <a:r>
              <a:rPr lang="en-GB" sz="1000" b="1" dirty="0"/>
              <a:t>is an appetite to address this, and to continue the conversations about the purpose and place of secure care within children’s services, to review the remit and membership of the secure care national steering group and connectivity with CHIP and the YJIB. These conversations will be essential to inform the review of the commissioning and funding arrangements over 2016/7.  </a:t>
            </a:r>
            <a:r>
              <a:rPr lang="en-GB" sz="1000" b="1" dirty="0" smtClean="0"/>
              <a:t>The </a:t>
            </a:r>
            <a:r>
              <a:rPr lang="en-GB" sz="1000" b="1" dirty="0"/>
              <a:t>development of a vision and strategy for secure care services and our response to high risk and vulnerability is regarded as necessary by all stakeholder groups and the secure care project will focus on facilitating discussion towards the underpinning principles for this.</a:t>
            </a:r>
          </a:p>
        </p:txBody>
      </p:sp>
      <p:sp>
        <p:nvSpPr>
          <p:cNvPr id="4" name="Slide Number Placeholder 3"/>
          <p:cNvSpPr>
            <a:spLocks noGrp="1"/>
          </p:cNvSpPr>
          <p:nvPr>
            <p:ph type="sldNum" sz="quarter" idx="10"/>
          </p:nvPr>
        </p:nvSpPr>
        <p:spPr/>
        <p:txBody>
          <a:bodyPr/>
          <a:lstStyle/>
          <a:p>
            <a:fld id="{23C6CD5C-909D-4939-A061-7CDAF2F9811E}" type="slidenum">
              <a:rPr lang="en-GB" smtClean="0">
                <a:solidFill>
                  <a:prstClr val="black"/>
                </a:solidFill>
              </a:rPr>
              <a:pPr/>
              <a:t>60</a:t>
            </a:fld>
            <a:endParaRPr lang="en-GB" dirty="0">
              <a:solidFill>
                <a:prstClr val="black"/>
              </a:solidFill>
            </a:endParaRPr>
          </a:p>
        </p:txBody>
      </p:sp>
    </p:spTree>
    <p:extLst>
      <p:ext uri="{BB962C8B-B14F-4D97-AF65-F5344CB8AC3E}">
        <p14:creationId xmlns:p14="http://schemas.microsoft.com/office/powerpoint/2010/main" val="33136816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61</a:t>
            </a:fld>
            <a:endParaRPr lang="en-GB" dirty="0"/>
          </a:p>
        </p:txBody>
      </p:sp>
    </p:spTree>
    <p:extLst>
      <p:ext uri="{BB962C8B-B14F-4D97-AF65-F5344CB8AC3E}">
        <p14:creationId xmlns:p14="http://schemas.microsoft.com/office/powerpoint/2010/main" val="439095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62</a:t>
            </a:fld>
            <a:endParaRPr lang="en-GB" dirty="0"/>
          </a:p>
        </p:txBody>
      </p:sp>
    </p:spTree>
    <p:extLst>
      <p:ext uri="{BB962C8B-B14F-4D97-AF65-F5344CB8AC3E}">
        <p14:creationId xmlns:p14="http://schemas.microsoft.com/office/powerpoint/2010/main" val="1665120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63</a:t>
            </a:fld>
            <a:endParaRPr lang="en-GB" dirty="0"/>
          </a:p>
        </p:txBody>
      </p:sp>
    </p:spTree>
    <p:extLst>
      <p:ext uri="{BB962C8B-B14F-4D97-AF65-F5344CB8AC3E}">
        <p14:creationId xmlns:p14="http://schemas.microsoft.com/office/powerpoint/2010/main" val="40581929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64</a:t>
            </a:fld>
            <a:endParaRPr lang="en-GB" dirty="0"/>
          </a:p>
        </p:txBody>
      </p:sp>
    </p:spTree>
    <p:extLst>
      <p:ext uri="{BB962C8B-B14F-4D97-AF65-F5344CB8AC3E}">
        <p14:creationId xmlns:p14="http://schemas.microsoft.com/office/powerpoint/2010/main" val="18810266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65</a:t>
            </a:fld>
            <a:endParaRPr lang="en-GB" dirty="0"/>
          </a:p>
        </p:txBody>
      </p:sp>
    </p:spTree>
    <p:extLst>
      <p:ext uri="{BB962C8B-B14F-4D97-AF65-F5344CB8AC3E}">
        <p14:creationId xmlns:p14="http://schemas.microsoft.com/office/powerpoint/2010/main" val="27825439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66</a:t>
            </a:fld>
            <a:endParaRPr lang="en-GB" dirty="0"/>
          </a:p>
        </p:txBody>
      </p:sp>
    </p:spTree>
    <p:extLst>
      <p:ext uri="{BB962C8B-B14F-4D97-AF65-F5344CB8AC3E}">
        <p14:creationId xmlns:p14="http://schemas.microsoft.com/office/powerpoint/2010/main" val="7402969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67</a:t>
            </a:fld>
            <a:endParaRPr lang="en-GB" dirty="0"/>
          </a:p>
        </p:txBody>
      </p:sp>
    </p:spTree>
    <p:extLst>
      <p:ext uri="{BB962C8B-B14F-4D97-AF65-F5344CB8AC3E}">
        <p14:creationId xmlns:p14="http://schemas.microsoft.com/office/powerpoint/2010/main" val="3417300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68</a:t>
            </a:fld>
            <a:endParaRPr lang="en-GB" dirty="0"/>
          </a:p>
        </p:txBody>
      </p:sp>
    </p:spTree>
    <p:extLst>
      <p:ext uri="{BB962C8B-B14F-4D97-AF65-F5344CB8AC3E}">
        <p14:creationId xmlns:p14="http://schemas.microsoft.com/office/powerpoint/2010/main" val="3768721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69</a:t>
            </a:fld>
            <a:endParaRPr lang="en-GB" dirty="0"/>
          </a:p>
        </p:txBody>
      </p:sp>
    </p:spTree>
    <p:extLst>
      <p:ext uri="{BB962C8B-B14F-4D97-AF65-F5344CB8AC3E}">
        <p14:creationId xmlns:p14="http://schemas.microsoft.com/office/powerpoint/2010/main" val="325424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Around </a:t>
            </a:r>
            <a:r>
              <a:rPr lang="en-GB" sz="1200" b="1" kern="1200" dirty="0" smtClean="0">
                <a:solidFill>
                  <a:schemeClr val="tx1"/>
                </a:solidFill>
                <a:effectLst/>
                <a:latin typeface="+mn-lt"/>
                <a:ea typeface="+mn-ea"/>
                <a:cs typeface="+mn-cs"/>
              </a:rPr>
              <a:t>40%</a:t>
            </a:r>
            <a:r>
              <a:rPr lang="en-GB" sz="1200" kern="1200" dirty="0" smtClean="0">
                <a:solidFill>
                  <a:schemeClr val="tx1"/>
                </a:solidFill>
                <a:effectLst/>
                <a:latin typeface="+mn-lt"/>
                <a:ea typeface="+mn-ea"/>
                <a:cs typeface="+mn-cs"/>
              </a:rPr>
              <a:t> of admissions to secure have been picked up and discussed at the Secure Screening Group over a 7 year period. </a:t>
            </a:r>
          </a:p>
          <a:p>
            <a:r>
              <a:rPr lang="en-GB" sz="1200" kern="1200" dirty="0" smtClean="0">
                <a:solidFill>
                  <a:schemeClr val="tx1"/>
                </a:solidFill>
                <a:effectLst/>
                <a:latin typeface="+mn-lt"/>
                <a:ea typeface="+mn-ea"/>
                <a:cs typeface="+mn-cs"/>
              </a:rPr>
              <a:t>Overall the number of cases discussed at the secure screening forum has remained consistently       high over 7 years. The number of cases discussed who meet the criteria for secure care has increased over the years.  </a:t>
            </a:r>
          </a:p>
          <a:p>
            <a:endParaRPr lang="en-GB" dirty="0"/>
          </a:p>
        </p:txBody>
      </p:sp>
      <p:sp>
        <p:nvSpPr>
          <p:cNvPr id="4" name="Slide Number Placeholder 3"/>
          <p:cNvSpPr>
            <a:spLocks noGrp="1"/>
          </p:cNvSpPr>
          <p:nvPr>
            <p:ph type="sldNum" sz="quarter" idx="10"/>
          </p:nvPr>
        </p:nvSpPr>
        <p:spPr/>
        <p:txBody>
          <a:bodyPr/>
          <a:lstStyle/>
          <a:p>
            <a:fld id="{2EA35B76-C977-426C-BDD0-CF7BD6317BA1}"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7252381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327150" y="685800"/>
            <a:ext cx="1917700" cy="1438275"/>
          </a:xfrm>
          <a:ln/>
        </p:spPr>
      </p:sp>
      <p:sp>
        <p:nvSpPr>
          <p:cNvPr id="8195" name="Notes Placeholder 2"/>
          <p:cNvSpPr txBox="1">
            <a:spLocks noGrp="1"/>
          </p:cNvSpPr>
          <p:nvPr>
            <p:ph type="body" sz="quarter" idx="1"/>
          </p:nvPr>
        </p:nvSpPr>
        <p:spPr bwMode="auto">
          <a:xfrm>
            <a:off x="685637" y="2268923"/>
            <a:ext cx="5486727" cy="61890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spcBef>
                <a:spcPct val="0"/>
              </a:spcBef>
            </a:pPr>
            <a:r>
              <a:rPr lang="en-GB" altLang="en-US" sz="1800" b="1" dirty="0" smtClean="0">
                <a:latin typeface="Calibri" pitchFamily="34" charset="0"/>
              </a:rPr>
              <a:t>Key Themes</a:t>
            </a:r>
          </a:p>
          <a:p>
            <a:pPr eaLnBrk="1" hangingPunct="1">
              <a:spcBef>
                <a:spcPct val="0"/>
              </a:spcBef>
            </a:pPr>
            <a:r>
              <a:rPr lang="en-GB" altLang="en-US" sz="1800" b="1" dirty="0" smtClean="0">
                <a:latin typeface="Calibri" pitchFamily="34" charset="0"/>
              </a:rPr>
              <a:t>Positive outcomes for children</a:t>
            </a:r>
          </a:p>
          <a:p>
            <a:pPr eaLnBrk="1" hangingPunct="1">
              <a:spcBef>
                <a:spcPct val="0"/>
              </a:spcBef>
            </a:pPr>
            <a:r>
              <a:rPr lang="en-GB" altLang="en-US" sz="1800" b="1" dirty="0" smtClean="0">
                <a:latin typeface="Calibri" pitchFamily="34" charset="0"/>
              </a:rPr>
              <a:t>The contract</a:t>
            </a:r>
          </a:p>
          <a:p>
            <a:pPr eaLnBrk="1" hangingPunct="1">
              <a:spcBef>
                <a:spcPct val="0"/>
              </a:spcBef>
            </a:pPr>
            <a:r>
              <a:rPr lang="en-GB" altLang="en-US" sz="1800" b="1" dirty="0" smtClean="0">
                <a:latin typeface="Calibri" pitchFamily="34" charset="0"/>
              </a:rPr>
              <a:t>Financial constraints</a:t>
            </a:r>
          </a:p>
          <a:p>
            <a:pPr eaLnBrk="1" hangingPunct="1">
              <a:spcBef>
                <a:spcPct val="0"/>
              </a:spcBef>
            </a:pPr>
            <a:r>
              <a:rPr lang="en-GB" altLang="en-US" sz="1800" b="1" dirty="0" smtClean="0">
                <a:latin typeface="Calibri" pitchFamily="34" charset="0"/>
              </a:rPr>
              <a:t>The way forward</a:t>
            </a:r>
          </a:p>
          <a:p>
            <a:pPr eaLnBrk="1" hangingPunct="1">
              <a:spcBef>
                <a:spcPct val="0"/>
              </a:spcBef>
            </a:pPr>
            <a:endParaRPr lang="en-GB" altLang="en-US" sz="1800" b="1" dirty="0" smtClean="0">
              <a:latin typeface="Calibri" pitchFamily="34" charset="0"/>
            </a:endParaRPr>
          </a:p>
          <a:p>
            <a:pPr eaLnBrk="1" hangingPunct="1">
              <a:spcBef>
                <a:spcPct val="0"/>
              </a:spcBef>
            </a:pPr>
            <a:r>
              <a:rPr lang="en-GB" altLang="en-US" sz="1800" b="1" dirty="0" smtClean="0">
                <a:latin typeface="Calibri" pitchFamily="34" charset="0"/>
              </a:rPr>
              <a:t>Positive outcomes for children</a:t>
            </a:r>
          </a:p>
          <a:p>
            <a:pPr eaLnBrk="1" hangingPunct="1">
              <a:spcBef>
                <a:spcPct val="0"/>
              </a:spcBef>
            </a:pPr>
            <a:r>
              <a:rPr lang="en-GB" altLang="en-US" sz="1800" dirty="0" smtClean="0">
                <a:latin typeface="Calibri" pitchFamily="34" charset="0"/>
              </a:rPr>
              <a:t>We are all here because we care about the children in need of secure care.</a:t>
            </a:r>
          </a:p>
          <a:p>
            <a:pPr eaLnBrk="1" hangingPunct="1">
              <a:spcBef>
                <a:spcPct val="0"/>
              </a:spcBef>
            </a:pPr>
            <a:r>
              <a:rPr lang="en-GB" altLang="en-US" sz="1800" dirty="0" smtClean="0">
                <a:latin typeface="Calibri" pitchFamily="34" charset="0"/>
              </a:rPr>
              <a:t>No matter what our role in the process, or the challenges we face, what we develop needs to deliver positive outcomes for the child.</a:t>
            </a:r>
          </a:p>
          <a:p>
            <a:pPr eaLnBrk="1" hangingPunct="1">
              <a:spcBef>
                <a:spcPct val="0"/>
              </a:spcBef>
            </a:pPr>
            <a:r>
              <a:rPr lang="en-GB" altLang="en-US" sz="1800" dirty="0" smtClean="0">
                <a:latin typeface="Calibri" pitchFamily="34" charset="0"/>
              </a:rPr>
              <a:t>Recognise the need for early and effective intervention.  </a:t>
            </a:r>
          </a:p>
          <a:p>
            <a:pPr eaLnBrk="1" hangingPunct="1">
              <a:spcBef>
                <a:spcPct val="0"/>
              </a:spcBef>
            </a:pPr>
            <a:r>
              <a:rPr lang="en-GB" altLang="en-US" sz="1800" dirty="0" smtClean="0">
                <a:latin typeface="Calibri" pitchFamily="34" charset="0"/>
              </a:rPr>
              <a:t>What helps looked after children succeed:</a:t>
            </a:r>
          </a:p>
          <a:p>
            <a:pPr lvl="1" eaLnBrk="1" hangingPunct="1">
              <a:spcBef>
                <a:spcPct val="0"/>
              </a:spcBef>
            </a:pPr>
            <a:r>
              <a:rPr lang="en-GB" altLang="en-US" sz="1800" dirty="0" smtClean="0">
                <a:latin typeface="Calibri" pitchFamily="34" charset="0"/>
              </a:rPr>
              <a:t>Having people who care</a:t>
            </a:r>
          </a:p>
          <a:p>
            <a:pPr lvl="1" eaLnBrk="1" hangingPunct="1">
              <a:spcBef>
                <a:spcPct val="0"/>
              </a:spcBef>
            </a:pPr>
            <a:r>
              <a:rPr lang="en-GB" altLang="en-US" sz="1800" dirty="0" smtClean="0">
                <a:latin typeface="Calibri" pitchFamily="34" charset="0"/>
              </a:rPr>
              <a:t>Stability</a:t>
            </a:r>
          </a:p>
          <a:p>
            <a:pPr lvl="1" eaLnBrk="1" hangingPunct="1">
              <a:spcBef>
                <a:spcPct val="0"/>
              </a:spcBef>
            </a:pPr>
            <a:r>
              <a:rPr lang="en-GB" altLang="en-US" sz="1800" dirty="0" smtClean="0">
                <a:latin typeface="Calibri" pitchFamily="34" charset="0"/>
              </a:rPr>
              <a:t>Given high expectations</a:t>
            </a:r>
          </a:p>
          <a:p>
            <a:pPr lvl="1" eaLnBrk="1" hangingPunct="1">
              <a:spcBef>
                <a:spcPct val="0"/>
              </a:spcBef>
            </a:pPr>
            <a:r>
              <a:rPr lang="en-GB" altLang="en-US" sz="1800" dirty="0" smtClean="0">
                <a:latin typeface="Calibri" pitchFamily="34" charset="0"/>
              </a:rPr>
              <a:t>Encouragement &amp; support</a:t>
            </a:r>
          </a:p>
          <a:p>
            <a:pPr lvl="1" eaLnBrk="1" hangingPunct="1">
              <a:spcBef>
                <a:spcPct val="0"/>
              </a:spcBef>
            </a:pPr>
            <a:r>
              <a:rPr lang="en-GB" altLang="en-US" sz="1800" dirty="0" smtClean="0">
                <a:latin typeface="Calibri" pitchFamily="34" charset="0"/>
              </a:rPr>
              <a:t>Participation and achievement</a:t>
            </a:r>
          </a:p>
          <a:p>
            <a:pPr eaLnBrk="1" hangingPunct="1">
              <a:spcBef>
                <a:spcPct val="0"/>
              </a:spcBef>
            </a:pPr>
            <a:endParaRPr lang="en-GB" altLang="en-US" sz="2000" dirty="0" smtClean="0">
              <a:latin typeface="Calibri" pitchFamily="34" charset="0"/>
            </a:endParaRPr>
          </a:p>
          <a:p>
            <a:pPr eaLnBrk="1" hangingPunct="1">
              <a:spcBef>
                <a:spcPct val="0"/>
              </a:spcBef>
            </a:pPr>
            <a:endParaRPr lang="en-GB" altLang="en-US" dirty="0" smtClean="0">
              <a:latin typeface="Calibri" pitchFamily="34" charset="0"/>
            </a:endParaRPr>
          </a:p>
        </p:txBody>
      </p:sp>
      <p:sp>
        <p:nvSpPr>
          <p:cNvPr id="8196" name="Slide Number Placeholder 3"/>
          <p:cNvSpPr txBox="1">
            <a:spLocks noChangeArrowheads="1"/>
          </p:cNvSpPr>
          <p:nvPr/>
        </p:nvSpPr>
        <p:spPr bwMode="auto">
          <a:xfrm>
            <a:off x="3885275" y="8685167"/>
            <a:ext cx="2971092" cy="4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6157FB6E-6297-41FF-9101-0255DC3EA6A7}" type="slidenum">
              <a:rPr lang="en-GB" altLang="en-US" sz="1200" smtClean="0">
                <a:solidFill>
                  <a:srgbClr val="000000"/>
                </a:solidFill>
                <a:cs typeface="Arial" charset="0"/>
              </a:rPr>
              <a:pPr algn="r" fontAlgn="base">
                <a:spcBef>
                  <a:spcPct val="0"/>
                </a:spcBef>
                <a:spcAft>
                  <a:spcPct val="0"/>
                </a:spcAft>
              </a:pPr>
              <a:t>70</a:t>
            </a:fld>
            <a:endParaRPr lang="en-GB" altLang="en-US" sz="1200" dirty="0" smtClean="0">
              <a:solidFill>
                <a:srgbClr val="000000"/>
              </a:solidFill>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371600" y="685800"/>
            <a:ext cx="2205038" cy="1654175"/>
          </a:xfrm>
          <a:ln/>
        </p:spPr>
      </p:sp>
      <p:sp>
        <p:nvSpPr>
          <p:cNvPr id="3" name="Notes Placeholder 2"/>
          <p:cNvSpPr txBox="1">
            <a:spLocks noGrp="1"/>
          </p:cNvSpPr>
          <p:nvPr>
            <p:ph type="body" sz="quarter" idx="1"/>
          </p:nvPr>
        </p:nvSpPr>
        <p:spPr>
          <a:xfrm>
            <a:off x="685637" y="2484234"/>
            <a:ext cx="5486727" cy="5973743"/>
          </a:xfrm>
        </p:spPr>
        <p:txBody>
          <a:bodyPr/>
          <a:lstStyle/>
          <a:p>
            <a:pPr eaLnBrk="1" fontAlgn="auto" hangingPunct="1">
              <a:lnSpc>
                <a:spcPct val="80000"/>
              </a:lnSpc>
              <a:spcBef>
                <a:spcPts val="0"/>
              </a:spcBef>
              <a:spcAft>
                <a:spcPts val="0"/>
              </a:spcAft>
              <a:defRPr/>
            </a:pPr>
            <a:endParaRPr lang="en-GB" sz="1900" dirty="0" smtClean="0"/>
          </a:p>
          <a:p>
            <a:pPr eaLnBrk="1" fontAlgn="auto" hangingPunct="1">
              <a:lnSpc>
                <a:spcPct val="80000"/>
              </a:lnSpc>
              <a:spcBef>
                <a:spcPts val="0"/>
              </a:spcBef>
              <a:spcAft>
                <a:spcPts val="0"/>
              </a:spcAft>
              <a:defRPr/>
            </a:pPr>
            <a:endParaRPr lang="en-GB" sz="1600" dirty="0" smtClean="0"/>
          </a:p>
        </p:txBody>
      </p:sp>
      <p:sp>
        <p:nvSpPr>
          <p:cNvPr id="9220" name="Slide Number Placeholder 3"/>
          <p:cNvSpPr txBox="1">
            <a:spLocks noChangeArrowheads="1"/>
          </p:cNvSpPr>
          <p:nvPr/>
        </p:nvSpPr>
        <p:spPr bwMode="auto">
          <a:xfrm>
            <a:off x="3885275" y="8685167"/>
            <a:ext cx="2971092" cy="4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66A835CB-6448-4A84-83C0-315587F79DEC}" type="slidenum">
              <a:rPr lang="en-GB" altLang="en-US" sz="1200" smtClean="0">
                <a:solidFill>
                  <a:srgbClr val="000000"/>
                </a:solidFill>
                <a:cs typeface="Arial" charset="0"/>
              </a:rPr>
              <a:pPr algn="r" fontAlgn="base">
                <a:spcBef>
                  <a:spcPct val="0"/>
                </a:spcBef>
                <a:spcAft>
                  <a:spcPct val="0"/>
                </a:spcAft>
              </a:pPr>
              <a:t>71</a:t>
            </a:fld>
            <a:endParaRPr lang="en-GB" altLang="en-US" sz="1200" dirty="0" smtClean="0">
              <a:solidFill>
                <a:srgbClr val="000000"/>
              </a:solidFill>
              <a:cs typeface="Arial" charset="0"/>
            </a:endParaRPr>
          </a:p>
        </p:txBody>
      </p:sp>
      <p:sp>
        <p:nvSpPr>
          <p:cNvPr id="4" name="TextBox 3"/>
          <p:cNvSpPr txBox="1"/>
          <p:nvPr/>
        </p:nvSpPr>
        <p:spPr>
          <a:xfrm>
            <a:off x="411480" y="2468880"/>
            <a:ext cx="6297930" cy="5632311"/>
          </a:xfrm>
          <a:prstGeom prst="rect">
            <a:avLst/>
          </a:prstGeom>
          <a:noFill/>
        </p:spPr>
        <p:txBody>
          <a:bodyPr wrap="square" rtlCol="0">
            <a:spAutoFit/>
          </a:bodyPr>
          <a:lstStyle/>
          <a:p>
            <a:r>
              <a:rPr lang="en-GB" sz="1200" b="1" dirty="0" smtClean="0"/>
              <a:t>My </a:t>
            </a:r>
            <a:r>
              <a:rPr lang="en-GB" sz="1200" b="1" dirty="0"/>
              <a:t>role and the role of Scotland Excel</a:t>
            </a:r>
          </a:p>
          <a:p>
            <a:endParaRPr lang="en-GB" sz="1200" b="1" dirty="0"/>
          </a:p>
          <a:p>
            <a:r>
              <a:rPr lang="en-GB" sz="1200" b="1" dirty="0"/>
              <a:t>•	Procurement 20 + years</a:t>
            </a:r>
          </a:p>
          <a:p>
            <a:r>
              <a:rPr lang="en-GB" sz="1200" b="1" dirty="0"/>
              <a:t>•	Public Sector 9 years</a:t>
            </a:r>
          </a:p>
          <a:p>
            <a:r>
              <a:rPr lang="en-GB" sz="1200" b="1" dirty="0"/>
              <a:t>•	Toshiba, Japan</a:t>
            </a:r>
          </a:p>
          <a:p>
            <a:r>
              <a:rPr lang="en-GB" sz="1200" b="1" dirty="0"/>
              <a:t>•	Semi Conductors, Motorola</a:t>
            </a:r>
          </a:p>
          <a:p>
            <a:r>
              <a:rPr lang="en-GB" sz="1200" b="1" dirty="0"/>
              <a:t>•	Research Agreements (GU)</a:t>
            </a:r>
          </a:p>
          <a:p>
            <a:endParaRPr lang="en-GB" sz="1200" b="1" dirty="0"/>
          </a:p>
          <a:p>
            <a:r>
              <a:rPr lang="en-GB" sz="1200" b="1" dirty="0"/>
              <a:t>Care is the most complex, challenging and rewarding area</a:t>
            </a:r>
            <a:r>
              <a:rPr lang="en-GB" sz="1200" b="1" dirty="0" smtClean="0"/>
              <a:t>.</a:t>
            </a:r>
            <a:endParaRPr lang="en-GB" sz="1200" b="1" dirty="0"/>
          </a:p>
          <a:p>
            <a:r>
              <a:rPr lang="en-GB" sz="1200" b="1" dirty="0"/>
              <a:t>Do I control the money? No!</a:t>
            </a:r>
          </a:p>
          <a:p>
            <a:r>
              <a:rPr lang="en-GB" sz="1200" b="1" dirty="0" smtClean="0"/>
              <a:t> My </a:t>
            </a:r>
            <a:r>
              <a:rPr lang="en-GB" sz="1200" b="1" dirty="0"/>
              <a:t>organisation is a shared service across 32 Local Authorities.</a:t>
            </a:r>
          </a:p>
          <a:p>
            <a:endParaRPr lang="en-GB" sz="1200" b="1" dirty="0"/>
          </a:p>
          <a:p>
            <a:r>
              <a:rPr lang="en-GB" sz="1200" b="1" dirty="0"/>
              <a:t>We deliver collaborative contracts for councils across Construction, Education , IT, Corporate - £700 million</a:t>
            </a:r>
            <a:r>
              <a:rPr lang="en-GB" sz="1200" b="1" dirty="0" smtClean="0"/>
              <a:t>.</a:t>
            </a:r>
            <a:endParaRPr lang="en-GB" sz="1200" b="1" dirty="0"/>
          </a:p>
          <a:p>
            <a:r>
              <a:rPr lang="en-GB" sz="1200" b="1" dirty="0"/>
              <a:t>•	Care is our fastest growing area</a:t>
            </a:r>
          </a:p>
          <a:p>
            <a:r>
              <a:rPr lang="en-GB" sz="1200" b="1" dirty="0"/>
              <a:t>•	But we do not set the strategic agenda</a:t>
            </a:r>
          </a:p>
          <a:p>
            <a:r>
              <a:rPr lang="en-GB" sz="1200" b="1" dirty="0"/>
              <a:t>•	Contracts and their content is agreed with Stakeholders across SG/SWS/Scottish Care/CCPS/Councils and IJBs</a:t>
            </a:r>
          </a:p>
          <a:p>
            <a:endParaRPr lang="en-GB" sz="1200" b="1" dirty="0"/>
          </a:p>
          <a:p>
            <a:r>
              <a:rPr lang="en-GB" sz="1200" b="1" dirty="0"/>
              <a:t>National arrangements which allow local commissioning.</a:t>
            </a:r>
          </a:p>
          <a:p>
            <a:endParaRPr lang="en-GB" sz="1200" b="1" dirty="0"/>
          </a:p>
          <a:p>
            <a:r>
              <a:rPr lang="en-GB" sz="1200" b="1" dirty="0"/>
              <a:t>The first Secure Care framework was set up in </a:t>
            </a:r>
            <a:r>
              <a:rPr lang="en-GB" sz="1200" b="1" dirty="0" smtClean="0"/>
              <a:t>2011. 4/5 </a:t>
            </a:r>
            <a:r>
              <a:rPr lang="en-GB" sz="1200" b="1" dirty="0"/>
              <a:t>Independent Units were successful </a:t>
            </a:r>
          </a:p>
          <a:p>
            <a:r>
              <a:rPr lang="en-GB" sz="1200" b="1" dirty="0"/>
              <a:t>(St Philips </a:t>
            </a:r>
            <a:r>
              <a:rPr lang="en-GB" sz="1200" b="1" dirty="0" smtClean="0"/>
              <a:t>reconfigured) Followed </a:t>
            </a:r>
            <a:r>
              <a:rPr lang="en-GB" sz="1200" b="1" dirty="0"/>
              <a:t>by negotiation not tender (July 2013 – June 2017).</a:t>
            </a:r>
          </a:p>
          <a:p>
            <a:endParaRPr lang="en-GB" sz="1200" b="1" dirty="0"/>
          </a:p>
          <a:p>
            <a:r>
              <a:rPr lang="en-GB" sz="1200" b="1" dirty="0"/>
              <a:t>Imminent expiry is one of the problems we face –</a:t>
            </a:r>
          </a:p>
          <a:p>
            <a:endParaRPr lang="en-GB" sz="1200" b="1" dirty="0"/>
          </a:p>
          <a:p>
            <a:r>
              <a:rPr lang="en-GB" sz="1200" b="1" dirty="0"/>
              <a:t>•	Providers seeking a longer term commitment</a:t>
            </a:r>
          </a:p>
          <a:p>
            <a:r>
              <a:rPr lang="en-GB" sz="1200" b="1" dirty="0"/>
              <a:t>•	No agreed strategy at a National Local level</a:t>
            </a:r>
          </a:p>
          <a:p>
            <a:r>
              <a:rPr lang="en-GB" sz="1200" b="1" dirty="0"/>
              <a:t>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931863" y="685800"/>
            <a:ext cx="3646487" cy="2733675"/>
          </a:xfrm>
          <a:ln/>
        </p:spPr>
      </p:sp>
      <p:sp>
        <p:nvSpPr>
          <p:cNvPr id="10243" name="Notes Placeholder 2"/>
          <p:cNvSpPr txBox="1">
            <a:spLocks noGrp="1"/>
          </p:cNvSpPr>
          <p:nvPr>
            <p:ph type="body" sz="quarter" idx="1"/>
          </p:nvPr>
        </p:nvSpPr>
        <p:spPr bwMode="auto">
          <a:xfrm>
            <a:off x="685637" y="3492479"/>
            <a:ext cx="5486727" cy="49654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spcBef>
                <a:spcPts val="900"/>
              </a:spcBef>
            </a:pPr>
            <a:r>
              <a:rPr lang="en-GB" altLang="en-US" sz="2400" b="1" dirty="0" smtClean="0">
                <a:latin typeface="Calibri" pitchFamily="34" charset="0"/>
              </a:rPr>
              <a:t>Financial constraints</a:t>
            </a:r>
          </a:p>
          <a:p>
            <a:pPr eaLnBrk="1" hangingPunct="1">
              <a:spcBef>
                <a:spcPts val="900"/>
              </a:spcBef>
            </a:pPr>
            <a:r>
              <a:rPr lang="en-GB" altLang="en-US" sz="2400" dirty="0" smtClean="0">
                <a:latin typeface="Calibri" pitchFamily="34" charset="0"/>
              </a:rPr>
              <a:t>We are faced with a perfect storm – increasing demand for all care services, with decreasing budgets</a:t>
            </a:r>
          </a:p>
          <a:p>
            <a:pPr eaLnBrk="1" hangingPunct="1">
              <a:spcBef>
                <a:spcPts val="900"/>
              </a:spcBef>
            </a:pPr>
            <a:r>
              <a:rPr lang="en-GB" altLang="en-US" sz="2400" dirty="0" smtClean="0">
                <a:latin typeface="Calibri" pitchFamily="34" charset="0"/>
              </a:rPr>
              <a:t>16/17 – 3.5% cuts, with 10% expected over the next few years</a:t>
            </a:r>
          </a:p>
        </p:txBody>
      </p:sp>
      <p:sp>
        <p:nvSpPr>
          <p:cNvPr id="10244" name="Slide Number Placeholder 3"/>
          <p:cNvSpPr txBox="1">
            <a:spLocks noChangeArrowheads="1"/>
          </p:cNvSpPr>
          <p:nvPr/>
        </p:nvSpPr>
        <p:spPr bwMode="auto">
          <a:xfrm>
            <a:off x="3885275" y="8685167"/>
            <a:ext cx="2971092" cy="4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869E5EE2-1974-423C-B2C0-F2E2A64F5A26}" type="slidenum">
              <a:rPr lang="en-GB" altLang="en-US" sz="1200" smtClean="0">
                <a:solidFill>
                  <a:srgbClr val="000000"/>
                </a:solidFill>
                <a:cs typeface="Arial" charset="0"/>
              </a:rPr>
              <a:pPr algn="r" fontAlgn="base">
                <a:spcBef>
                  <a:spcPct val="0"/>
                </a:spcBef>
                <a:spcAft>
                  <a:spcPct val="0"/>
                </a:spcAft>
              </a:pPr>
              <a:t>72</a:t>
            </a:fld>
            <a:endParaRPr lang="en-GB" altLang="en-US" sz="1200" dirty="0" smtClean="0">
              <a:solidFill>
                <a:srgbClr val="000000"/>
              </a:solidFill>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374775" y="685800"/>
            <a:ext cx="2687638" cy="2014538"/>
          </a:xfrm>
          <a:ln/>
        </p:spPr>
      </p:sp>
      <p:sp>
        <p:nvSpPr>
          <p:cNvPr id="11267" name="Notes Placeholder 2"/>
          <p:cNvSpPr txBox="1">
            <a:spLocks noGrp="1"/>
          </p:cNvSpPr>
          <p:nvPr>
            <p:ph type="body" sz="quarter" idx="1"/>
          </p:nvPr>
        </p:nvSpPr>
        <p:spPr bwMode="auto">
          <a:xfrm>
            <a:off x="685637" y="2987614"/>
            <a:ext cx="5486727" cy="54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lnSpc>
                <a:spcPct val="80000"/>
              </a:lnSpc>
              <a:spcBef>
                <a:spcPct val="0"/>
              </a:spcBef>
            </a:pPr>
            <a:r>
              <a:rPr lang="en-GB" altLang="en-US" sz="1900" b="1" dirty="0" smtClean="0">
                <a:latin typeface="Calibri" pitchFamily="34" charset="0"/>
              </a:rPr>
              <a:t> Financial constraints</a:t>
            </a:r>
          </a:p>
          <a:p>
            <a:pPr eaLnBrk="1" hangingPunct="1">
              <a:lnSpc>
                <a:spcPct val="80000"/>
              </a:lnSpc>
              <a:spcBef>
                <a:spcPct val="0"/>
              </a:spcBef>
            </a:pPr>
            <a:r>
              <a:rPr lang="en-GB" altLang="en-US" sz="1900" dirty="0" smtClean="0">
                <a:latin typeface="Calibri" pitchFamily="34" charset="0"/>
              </a:rPr>
              <a:t>Doing more with less</a:t>
            </a:r>
          </a:p>
          <a:p>
            <a:pPr eaLnBrk="1" hangingPunct="1">
              <a:lnSpc>
                <a:spcPct val="80000"/>
              </a:lnSpc>
              <a:spcBef>
                <a:spcPct val="0"/>
              </a:spcBef>
            </a:pPr>
            <a:r>
              <a:rPr lang="en-GB" altLang="en-US" sz="1900" dirty="0" smtClean="0">
                <a:latin typeface="Calibri" pitchFamily="34" charset="0"/>
              </a:rPr>
              <a:t>Difficult choices – what does a CE spend his £5671 on?  </a:t>
            </a:r>
          </a:p>
          <a:p>
            <a:pPr eaLnBrk="1">
              <a:lnSpc>
                <a:spcPct val="80000"/>
              </a:lnSpc>
              <a:spcBef>
                <a:spcPts val="700"/>
              </a:spcBef>
            </a:pPr>
            <a:r>
              <a:rPr lang="en-GB" altLang="en-US" sz="1900" dirty="0" smtClean="0">
                <a:latin typeface="Calibri" pitchFamily="34" charset="0"/>
              </a:rPr>
              <a:t>986 hot 2 course meals delivered</a:t>
            </a:r>
          </a:p>
          <a:p>
            <a:pPr eaLnBrk="1">
              <a:lnSpc>
                <a:spcPct val="80000"/>
              </a:lnSpc>
              <a:spcBef>
                <a:spcPts val="700"/>
              </a:spcBef>
            </a:pPr>
            <a:r>
              <a:rPr lang="en-GB" altLang="en-US" sz="1900" dirty="0" smtClean="0">
                <a:latin typeface="Calibri" pitchFamily="34" charset="0"/>
              </a:rPr>
              <a:t>10 weeks of residential care can be provided to an older person OR</a:t>
            </a:r>
          </a:p>
          <a:p>
            <a:pPr eaLnBrk="1">
              <a:lnSpc>
                <a:spcPct val="80000"/>
              </a:lnSpc>
              <a:spcBef>
                <a:spcPts val="700"/>
              </a:spcBef>
            </a:pPr>
            <a:r>
              <a:rPr lang="en-GB" altLang="en-US" sz="1900" dirty="0" smtClean="0">
                <a:latin typeface="Calibri" pitchFamily="34" charset="0"/>
              </a:rPr>
              <a:t>61 alarm units to allow people to stay safely at home OR</a:t>
            </a:r>
          </a:p>
          <a:p>
            <a:pPr eaLnBrk="1">
              <a:lnSpc>
                <a:spcPct val="80000"/>
              </a:lnSpc>
              <a:spcBef>
                <a:spcPts val="700"/>
              </a:spcBef>
            </a:pPr>
            <a:r>
              <a:rPr lang="en-GB" altLang="en-US" sz="1900" dirty="0" smtClean="0">
                <a:latin typeface="Calibri" pitchFamily="34" charset="0"/>
              </a:rPr>
              <a:t>534 hours of an agency care assistant could be purchased to supplement council resources</a:t>
            </a:r>
          </a:p>
          <a:p>
            <a:pPr eaLnBrk="1" hangingPunct="1">
              <a:lnSpc>
                <a:spcPct val="80000"/>
              </a:lnSpc>
              <a:spcBef>
                <a:spcPct val="0"/>
              </a:spcBef>
            </a:pPr>
            <a:endParaRPr lang="en-GB" altLang="en-US" sz="1900" dirty="0" smtClean="0">
              <a:latin typeface="Calibri" pitchFamily="34" charset="0"/>
            </a:endParaRPr>
          </a:p>
          <a:p>
            <a:pPr eaLnBrk="1" hangingPunct="1">
              <a:lnSpc>
                <a:spcPct val="80000"/>
              </a:lnSpc>
              <a:spcBef>
                <a:spcPct val="0"/>
              </a:spcBef>
            </a:pPr>
            <a:r>
              <a:rPr lang="en-GB" altLang="en-US" sz="1900" dirty="0" smtClean="0">
                <a:latin typeface="Calibri" pitchFamily="34" charset="0"/>
              </a:rPr>
              <a:t>We cannot afford to be complacent in terms of costs...</a:t>
            </a:r>
          </a:p>
          <a:p>
            <a:pPr eaLnBrk="1" hangingPunct="1">
              <a:lnSpc>
                <a:spcPct val="80000"/>
              </a:lnSpc>
              <a:spcBef>
                <a:spcPct val="0"/>
              </a:spcBef>
            </a:pPr>
            <a:r>
              <a:rPr lang="en-GB" altLang="en-US" sz="1900" dirty="0" smtClean="0">
                <a:latin typeface="Calibri" pitchFamily="34" charset="0"/>
              </a:rPr>
              <a:t>However we know that if we don’t intervene early enough for some, the outcomes are bad, and potentially even more costly – social care services,  prison, housing, employment, health (mental health), early death</a:t>
            </a:r>
          </a:p>
          <a:p>
            <a:pPr eaLnBrk="1" hangingPunct="1">
              <a:lnSpc>
                <a:spcPct val="80000"/>
              </a:lnSpc>
              <a:spcBef>
                <a:spcPct val="0"/>
              </a:spcBef>
            </a:pPr>
            <a:r>
              <a:rPr lang="en-GB" altLang="en-US" sz="1900" dirty="0" smtClean="0">
                <a:latin typeface="Calibri" pitchFamily="34" charset="0"/>
              </a:rPr>
              <a:t>And... the need for all care services is increasing... Secure is no exception occupancy</a:t>
            </a:r>
          </a:p>
          <a:p>
            <a:pPr eaLnBrk="1" hangingPunct="1">
              <a:lnSpc>
                <a:spcPct val="80000"/>
              </a:lnSpc>
              <a:spcBef>
                <a:spcPct val="0"/>
              </a:spcBef>
            </a:pPr>
            <a:r>
              <a:rPr lang="en-GB" altLang="en-US" sz="1900" dirty="0" smtClean="0">
                <a:latin typeface="Calibri" pitchFamily="34" charset="0"/>
              </a:rPr>
              <a:t>97% for the last 3 months of 2015, compared with 86% one year earlier (average now c. 90%)</a:t>
            </a:r>
          </a:p>
          <a:p>
            <a:pPr eaLnBrk="1" hangingPunct="1">
              <a:lnSpc>
                <a:spcPct val="80000"/>
              </a:lnSpc>
              <a:spcBef>
                <a:spcPct val="0"/>
              </a:spcBef>
            </a:pPr>
            <a:endParaRPr lang="en-GB" altLang="en-US" sz="1100" dirty="0" smtClean="0">
              <a:latin typeface="Calibri" pitchFamily="34" charset="0"/>
            </a:endParaRPr>
          </a:p>
        </p:txBody>
      </p:sp>
      <p:sp>
        <p:nvSpPr>
          <p:cNvPr id="11268" name="Slide Number Placeholder 3"/>
          <p:cNvSpPr txBox="1">
            <a:spLocks noChangeArrowheads="1"/>
          </p:cNvSpPr>
          <p:nvPr/>
        </p:nvSpPr>
        <p:spPr bwMode="auto">
          <a:xfrm>
            <a:off x="3885275" y="8685167"/>
            <a:ext cx="2971092" cy="4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0247F86A-929E-4F32-BC1F-C6F1ABABF4A4}" type="slidenum">
              <a:rPr lang="en-GB" altLang="en-US" sz="1200" smtClean="0">
                <a:solidFill>
                  <a:srgbClr val="000000"/>
                </a:solidFill>
                <a:cs typeface="Arial" charset="0"/>
              </a:rPr>
              <a:pPr algn="r" fontAlgn="base">
                <a:spcBef>
                  <a:spcPct val="0"/>
                </a:spcBef>
                <a:spcAft>
                  <a:spcPct val="0"/>
                </a:spcAft>
              </a:pPr>
              <a:t>73</a:t>
            </a:fld>
            <a:endParaRPr lang="en-GB" altLang="en-US" sz="1200" dirty="0" smtClean="0">
              <a:solidFill>
                <a:srgbClr val="000000"/>
              </a:solidFill>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847725" y="685800"/>
            <a:ext cx="2300288" cy="1725613"/>
          </a:xfrm>
          <a:ln/>
        </p:spPr>
      </p:sp>
      <p:sp>
        <p:nvSpPr>
          <p:cNvPr id="12291" name="Notes Placeholder 2"/>
          <p:cNvSpPr txBox="1">
            <a:spLocks noGrp="1"/>
          </p:cNvSpPr>
          <p:nvPr>
            <p:ph type="body" sz="quarter" idx="1"/>
          </p:nvPr>
        </p:nvSpPr>
        <p:spPr bwMode="auto">
          <a:xfrm>
            <a:off x="685637" y="2484234"/>
            <a:ext cx="5486727" cy="5973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lnSpc>
                <a:spcPct val="80000"/>
              </a:lnSpc>
              <a:spcBef>
                <a:spcPts val="600"/>
              </a:spcBef>
            </a:pPr>
            <a:r>
              <a:rPr lang="en-GB" altLang="en-US" sz="1800" b="1" dirty="0" smtClean="0">
                <a:latin typeface="Calibri" pitchFamily="34" charset="0"/>
              </a:rPr>
              <a:t>The Way forward</a:t>
            </a:r>
          </a:p>
          <a:p>
            <a:pPr eaLnBrk="1" hangingPunct="1">
              <a:lnSpc>
                <a:spcPct val="80000"/>
              </a:lnSpc>
              <a:spcBef>
                <a:spcPts val="600"/>
              </a:spcBef>
            </a:pPr>
            <a:r>
              <a:rPr lang="en-GB" altLang="en-US" sz="1800" dirty="0" smtClean="0">
                <a:latin typeface="Calibri" pitchFamily="34" charset="0"/>
              </a:rPr>
              <a:t>Clear strategy at national and local level – how does secure fit in to policy direction for both children’s and justice portfolios?  </a:t>
            </a:r>
          </a:p>
          <a:p>
            <a:pPr eaLnBrk="1" hangingPunct="1">
              <a:lnSpc>
                <a:spcPct val="80000"/>
              </a:lnSpc>
              <a:spcBef>
                <a:spcPts val="600"/>
              </a:spcBef>
            </a:pPr>
            <a:r>
              <a:rPr lang="en-GB" altLang="en-US" sz="1800" dirty="0" smtClean="0">
                <a:latin typeface="Calibri" pitchFamily="34" charset="0"/>
              </a:rPr>
              <a:t>We know that individual councils are coming up with alternative commissioning solutions</a:t>
            </a:r>
          </a:p>
          <a:p>
            <a:pPr eaLnBrk="1" hangingPunct="1">
              <a:lnSpc>
                <a:spcPct val="80000"/>
              </a:lnSpc>
              <a:spcBef>
                <a:spcPts val="600"/>
              </a:spcBef>
            </a:pPr>
            <a:r>
              <a:rPr lang="en-GB" altLang="en-US" sz="1800" dirty="0" smtClean="0">
                <a:latin typeface="Calibri" pitchFamily="34" charset="0"/>
              </a:rPr>
              <a:t>This is not solely  a problem for the children, the families, the providers or the commissioners – we all must own this jointly!</a:t>
            </a:r>
          </a:p>
          <a:p>
            <a:pPr eaLnBrk="1" hangingPunct="1">
              <a:lnSpc>
                <a:spcPct val="80000"/>
              </a:lnSpc>
              <a:spcBef>
                <a:spcPts val="600"/>
              </a:spcBef>
            </a:pPr>
            <a:r>
              <a:rPr lang="en-GB" altLang="en-US" sz="1800" dirty="0" smtClean="0">
                <a:latin typeface="Calibri" pitchFamily="34" charset="0"/>
              </a:rPr>
              <a:t>We – jointly- must find ways to become more innovative and commercial in our thinking, because local authorities are unlikely to be able to fund ongoing increases in this area, or in any other care related area</a:t>
            </a:r>
          </a:p>
          <a:p>
            <a:pPr eaLnBrk="1" hangingPunct="1">
              <a:lnSpc>
                <a:spcPct val="80000"/>
              </a:lnSpc>
              <a:spcBef>
                <a:spcPts val="600"/>
              </a:spcBef>
            </a:pPr>
            <a:r>
              <a:rPr lang="en-GB" altLang="en-US" sz="1800" dirty="0" smtClean="0">
                <a:latin typeface="Calibri" pitchFamily="34" charset="0"/>
              </a:rPr>
              <a:t>We – jointly- must be able to demonstrate the value delivered in these services each and every day, through clear and consistent monitoring of outcomes.  Share the successes.</a:t>
            </a:r>
          </a:p>
          <a:p>
            <a:pPr eaLnBrk="1" hangingPunct="1">
              <a:lnSpc>
                <a:spcPct val="80000"/>
              </a:lnSpc>
              <a:spcBef>
                <a:spcPts val="600"/>
              </a:spcBef>
            </a:pPr>
            <a:r>
              <a:rPr lang="en-GB" altLang="en-US" sz="1800" b="1" dirty="0" smtClean="0">
                <a:latin typeface="Calibri" pitchFamily="34" charset="0"/>
              </a:rPr>
              <a:t>I don’t have the answers!</a:t>
            </a:r>
          </a:p>
          <a:p>
            <a:pPr eaLnBrk="1" hangingPunct="1">
              <a:lnSpc>
                <a:spcPct val="80000"/>
              </a:lnSpc>
              <a:spcBef>
                <a:spcPts val="600"/>
              </a:spcBef>
            </a:pPr>
            <a:r>
              <a:rPr lang="en-GB" altLang="en-US" sz="1800" dirty="0" smtClean="0">
                <a:latin typeface="Calibri" pitchFamily="34" charset="0"/>
              </a:rPr>
              <a:t>How do we contain costs whilst improving the quality of outcomes?</a:t>
            </a:r>
          </a:p>
          <a:p>
            <a:pPr eaLnBrk="1" hangingPunct="1">
              <a:lnSpc>
                <a:spcPct val="80000"/>
              </a:lnSpc>
              <a:spcBef>
                <a:spcPts val="600"/>
              </a:spcBef>
            </a:pPr>
            <a:r>
              <a:rPr lang="en-GB" altLang="en-US" sz="1800" dirty="0" smtClean="0">
                <a:latin typeface="Calibri" pitchFamily="34" charset="0"/>
              </a:rPr>
              <a:t>How do providers plan for the future?</a:t>
            </a:r>
          </a:p>
          <a:p>
            <a:pPr eaLnBrk="1" hangingPunct="1">
              <a:lnSpc>
                <a:spcPct val="80000"/>
              </a:lnSpc>
              <a:spcBef>
                <a:spcPts val="600"/>
              </a:spcBef>
            </a:pPr>
            <a:r>
              <a:rPr lang="en-GB" altLang="en-US" sz="1800" dirty="0" smtClean="0">
                <a:latin typeface="Calibri" pitchFamily="34" charset="0"/>
              </a:rPr>
              <a:t>Future of contract – should we replicate what we have?  What should the length of the contract be?  How will services be paid for and commissioned in future?</a:t>
            </a:r>
          </a:p>
          <a:p>
            <a:pPr eaLnBrk="1" hangingPunct="1">
              <a:lnSpc>
                <a:spcPct val="80000"/>
              </a:lnSpc>
              <a:spcBef>
                <a:spcPct val="0"/>
              </a:spcBef>
            </a:pPr>
            <a:endParaRPr lang="en-GB" altLang="en-US" sz="1100" dirty="0" smtClean="0">
              <a:latin typeface="Calibri" pitchFamily="34" charset="0"/>
            </a:endParaRPr>
          </a:p>
        </p:txBody>
      </p:sp>
      <p:sp>
        <p:nvSpPr>
          <p:cNvPr id="12292" name="Slide Number Placeholder 3"/>
          <p:cNvSpPr txBox="1">
            <a:spLocks noChangeArrowheads="1"/>
          </p:cNvSpPr>
          <p:nvPr/>
        </p:nvSpPr>
        <p:spPr bwMode="auto">
          <a:xfrm>
            <a:off x="3885275" y="8685167"/>
            <a:ext cx="2971092" cy="4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23119570-9DC2-4807-9935-B08898DAB0F8}" type="slidenum">
              <a:rPr lang="en-GB" altLang="en-US" sz="1200" smtClean="0">
                <a:solidFill>
                  <a:srgbClr val="000000"/>
                </a:solidFill>
                <a:cs typeface="Arial" charset="0"/>
              </a:rPr>
              <a:pPr algn="r" fontAlgn="base">
                <a:spcBef>
                  <a:spcPct val="0"/>
                </a:spcBef>
                <a:spcAft>
                  <a:spcPct val="0"/>
                </a:spcAft>
              </a:pPr>
              <a:t>74</a:t>
            </a:fld>
            <a:endParaRPr lang="en-GB" altLang="en-US" sz="1200" dirty="0" smtClean="0">
              <a:solidFill>
                <a:srgbClr val="000000"/>
              </a:solidFill>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75</a:t>
            </a:fld>
            <a:endParaRPr lang="en-GB" dirty="0"/>
          </a:p>
        </p:txBody>
      </p:sp>
    </p:spTree>
    <p:extLst>
      <p:ext uri="{BB962C8B-B14F-4D97-AF65-F5344CB8AC3E}">
        <p14:creationId xmlns:p14="http://schemas.microsoft.com/office/powerpoint/2010/main" val="2401644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76</a:t>
            </a:fld>
            <a:endParaRPr lang="en-GB" dirty="0"/>
          </a:p>
        </p:txBody>
      </p:sp>
    </p:spTree>
    <p:extLst>
      <p:ext uri="{BB962C8B-B14F-4D97-AF65-F5344CB8AC3E}">
        <p14:creationId xmlns:p14="http://schemas.microsoft.com/office/powerpoint/2010/main" val="8395399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77</a:t>
            </a:fld>
            <a:endParaRPr lang="en-GB" dirty="0"/>
          </a:p>
        </p:txBody>
      </p:sp>
    </p:spTree>
    <p:extLst>
      <p:ext uri="{BB962C8B-B14F-4D97-AF65-F5344CB8AC3E}">
        <p14:creationId xmlns:p14="http://schemas.microsoft.com/office/powerpoint/2010/main" val="325835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8</a:t>
            </a:fld>
            <a:endParaRPr lang="en-GB" dirty="0"/>
          </a:p>
        </p:txBody>
      </p:sp>
    </p:spTree>
    <p:extLst>
      <p:ext uri="{BB962C8B-B14F-4D97-AF65-F5344CB8AC3E}">
        <p14:creationId xmlns:p14="http://schemas.microsoft.com/office/powerpoint/2010/main" val="136047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9C3EF5-4BE2-4DBD-8589-8CEBF7345B6F}" type="slidenum">
              <a:rPr lang="en-GB" smtClean="0"/>
              <a:t>9</a:t>
            </a:fld>
            <a:endParaRPr lang="en-GB" dirty="0"/>
          </a:p>
        </p:txBody>
      </p:sp>
    </p:spTree>
    <p:extLst>
      <p:ext uri="{BB962C8B-B14F-4D97-AF65-F5344CB8AC3E}">
        <p14:creationId xmlns:p14="http://schemas.microsoft.com/office/powerpoint/2010/main" val="407157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4400"/>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1143000" y="3602038"/>
            <a:ext cx="6858000" cy="1655762"/>
          </a:xfrm>
        </p:spPr>
        <p:txBody>
          <a:bodyPr>
            <a:normAutofit/>
          </a:bodyPr>
          <a:lstStyle>
            <a:lvl1pPr marL="0" indent="0" algn="ctr">
              <a:buNone/>
              <a:defRPr sz="3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your name</a:t>
            </a:r>
            <a:endParaRPr lang="en-US" dirty="0"/>
          </a:p>
        </p:txBody>
      </p:sp>
      <p:sp>
        <p:nvSpPr>
          <p:cNvPr id="5" name="Footer Placeholder 4"/>
          <p:cNvSpPr>
            <a:spLocks noGrp="1"/>
          </p:cNvSpPr>
          <p:nvPr>
            <p:ph type="ftr" sz="quarter" idx="11"/>
          </p:nvPr>
        </p:nvSpPr>
        <p:spPr/>
        <p:txBody>
          <a:bodyPr/>
          <a:lstStyle/>
          <a:p>
            <a:r>
              <a:rPr lang="en-GB" dirty="0" smtClean="0"/>
              <a:t>www.cycj.org.uk                                                                  developing, supporting &amp; understanding youth justice</a:t>
            </a:r>
            <a:endParaRPr lang="en-GB" dirty="0"/>
          </a:p>
        </p:txBody>
      </p:sp>
    </p:spTree>
    <p:extLst>
      <p:ext uri="{BB962C8B-B14F-4D97-AF65-F5344CB8AC3E}">
        <p14:creationId xmlns:p14="http://schemas.microsoft.com/office/powerpoint/2010/main" val="39286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5255670"/>
      </p:ext>
    </p:extLst>
  </p:cSld>
  <p:clrMapOvr>
    <a:masterClrMapping/>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8F3C496-28DB-429A-B9AC-525EA01B209D}" type="datetimeFigureOut">
              <a:rPr lang="en-GB">
                <a:solidFill>
                  <a:prstClr val="black">
                    <a:tint val="75000"/>
                  </a:prstClr>
                </a:solidFill>
              </a:rPr>
              <a:pPr>
                <a:defRPr/>
              </a:pPr>
              <a:t>06/05/2016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B74164A-5159-4832-92FD-8DE0CCFCCB2A}" type="slidenum">
              <a:rPr lang="en-GB" altLang="en-US"/>
              <a:pPr/>
              <a:t>‹#›</a:t>
            </a:fld>
            <a:endParaRPr lang="en-GB" altLang="en-US"/>
          </a:p>
        </p:txBody>
      </p:sp>
    </p:spTree>
    <p:extLst>
      <p:ext uri="{BB962C8B-B14F-4D97-AF65-F5344CB8AC3E}">
        <p14:creationId xmlns:p14="http://schemas.microsoft.com/office/powerpoint/2010/main" val="39213350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AB464A7-0C00-4D34-85A6-1ED3A54082A9}" type="datetimeFigureOut">
              <a:rPr lang="en-GB">
                <a:solidFill>
                  <a:prstClr val="black">
                    <a:tint val="75000"/>
                  </a:prstClr>
                </a:solidFill>
              </a:rPr>
              <a:pPr>
                <a:defRPr/>
              </a:pPr>
              <a:t>06/05/2016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E7273A0-2BE1-45F0-9448-6AB0167CD540}" type="slidenum">
              <a:rPr lang="en-GB" altLang="en-US"/>
              <a:pPr/>
              <a:t>‹#›</a:t>
            </a:fld>
            <a:endParaRPr lang="en-GB" altLang="en-US"/>
          </a:p>
        </p:txBody>
      </p:sp>
    </p:spTree>
    <p:extLst>
      <p:ext uri="{BB962C8B-B14F-4D97-AF65-F5344CB8AC3E}">
        <p14:creationId xmlns:p14="http://schemas.microsoft.com/office/powerpoint/2010/main" val="14350836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1433D0A-9C6A-42DF-8645-D772C4D17D57}" type="datetimeFigureOut">
              <a:rPr lang="en-GB">
                <a:solidFill>
                  <a:prstClr val="black">
                    <a:tint val="75000"/>
                  </a:prstClr>
                </a:solidFill>
              </a:rPr>
              <a:pPr>
                <a:defRPr/>
              </a:pPr>
              <a:t>06/05/2016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44419EE-1725-40CC-ADF6-BB13DCFB92D6}" type="slidenum">
              <a:rPr lang="en-GB" altLang="en-US"/>
              <a:pPr/>
              <a:t>‹#›</a:t>
            </a:fld>
            <a:endParaRPr lang="en-GB" altLang="en-US"/>
          </a:p>
        </p:txBody>
      </p:sp>
    </p:spTree>
    <p:extLst>
      <p:ext uri="{BB962C8B-B14F-4D97-AF65-F5344CB8AC3E}">
        <p14:creationId xmlns:p14="http://schemas.microsoft.com/office/powerpoint/2010/main" val="40514931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38E8EC5-2CFB-4CBB-AEA0-AA5D3C491632}" type="datetimeFigureOut">
              <a:rPr lang="en-GB">
                <a:solidFill>
                  <a:prstClr val="black">
                    <a:tint val="75000"/>
                  </a:prstClr>
                </a:solidFill>
              </a:rPr>
              <a:pPr>
                <a:defRPr/>
              </a:pPr>
              <a:t>06/05/2016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3CAA8E-33BE-444E-B027-D286343F0614}" type="slidenum">
              <a:rPr lang="en-GB" altLang="en-US"/>
              <a:pPr/>
              <a:t>‹#›</a:t>
            </a:fld>
            <a:endParaRPr lang="en-GB" altLang="en-US"/>
          </a:p>
        </p:txBody>
      </p:sp>
    </p:spTree>
    <p:extLst>
      <p:ext uri="{BB962C8B-B14F-4D97-AF65-F5344CB8AC3E}">
        <p14:creationId xmlns:p14="http://schemas.microsoft.com/office/powerpoint/2010/main" val="3936217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84B60B-446D-4509-9FE1-E4FBBAAEC060}" type="datetimeFigureOut">
              <a:rPr lang="en-GB">
                <a:solidFill>
                  <a:prstClr val="black">
                    <a:tint val="75000"/>
                  </a:prstClr>
                </a:solidFill>
              </a:rPr>
              <a:pPr>
                <a:defRPr/>
              </a:pPr>
              <a:t>06/05/2016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7602A05-C706-4B3B-B771-43D9666899BF}" type="slidenum">
              <a:rPr lang="en-GB" altLang="en-US"/>
              <a:pPr/>
              <a:t>‹#›</a:t>
            </a:fld>
            <a:endParaRPr lang="en-GB" altLang="en-US"/>
          </a:p>
        </p:txBody>
      </p:sp>
    </p:spTree>
    <p:extLst>
      <p:ext uri="{BB962C8B-B14F-4D97-AF65-F5344CB8AC3E}">
        <p14:creationId xmlns:p14="http://schemas.microsoft.com/office/powerpoint/2010/main" val="2005141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425196-50FB-4FE1-ACB0-F521BCD0F875}" type="datetimeFigureOut">
              <a:rPr lang="en-GB">
                <a:solidFill>
                  <a:prstClr val="black">
                    <a:tint val="75000"/>
                  </a:prstClr>
                </a:solidFill>
              </a:rPr>
              <a:pPr>
                <a:defRPr/>
              </a:pPr>
              <a:t>06/05/2016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1C7E2D7-D4BF-425A-BAD3-304E49996F5B}" type="slidenum">
              <a:rPr lang="en-GB" altLang="en-US"/>
              <a:pPr/>
              <a:t>‹#›</a:t>
            </a:fld>
            <a:endParaRPr lang="en-GB" altLang="en-US"/>
          </a:p>
        </p:txBody>
      </p:sp>
    </p:spTree>
    <p:extLst>
      <p:ext uri="{BB962C8B-B14F-4D97-AF65-F5344CB8AC3E}">
        <p14:creationId xmlns:p14="http://schemas.microsoft.com/office/powerpoint/2010/main" val="456124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78B148-21F8-4875-8A9E-362272E497AC}" type="datetimeFigureOut">
              <a:rPr lang="en-GB">
                <a:solidFill>
                  <a:prstClr val="black">
                    <a:tint val="75000"/>
                  </a:prstClr>
                </a:solidFill>
              </a:rPr>
              <a:pPr>
                <a:defRPr/>
              </a:pPr>
              <a:t>06/05/2016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20CDC46-0C69-4457-87A8-03F5EBA90A59}" type="slidenum">
              <a:rPr lang="en-GB" altLang="en-US"/>
              <a:pPr/>
              <a:t>‹#›</a:t>
            </a:fld>
            <a:endParaRPr lang="en-GB" altLang="en-US"/>
          </a:p>
        </p:txBody>
      </p:sp>
    </p:spTree>
    <p:extLst>
      <p:ext uri="{BB962C8B-B14F-4D97-AF65-F5344CB8AC3E}">
        <p14:creationId xmlns:p14="http://schemas.microsoft.com/office/powerpoint/2010/main" val="23396418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B46B85A-E86F-4E22-A465-08DD79A9A879}" type="datetimeFigureOut">
              <a:rPr lang="en-GB">
                <a:solidFill>
                  <a:prstClr val="black">
                    <a:tint val="75000"/>
                  </a:prstClr>
                </a:solidFill>
              </a:rPr>
              <a:pPr>
                <a:defRPr/>
              </a:pPr>
              <a:t>06/05/2016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915EAE0-CE4E-4DFB-8613-3996E53C4876}" type="slidenum">
              <a:rPr lang="en-GB" altLang="en-US"/>
              <a:pPr/>
              <a:t>‹#›</a:t>
            </a:fld>
            <a:endParaRPr lang="en-GB" altLang="en-US"/>
          </a:p>
        </p:txBody>
      </p:sp>
    </p:spTree>
    <p:extLst>
      <p:ext uri="{BB962C8B-B14F-4D97-AF65-F5344CB8AC3E}">
        <p14:creationId xmlns:p14="http://schemas.microsoft.com/office/powerpoint/2010/main" val="24697991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7252CEE-E7E9-480B-BF5D-4E0E73536B29}" type="datetimeFigureOut">
              <a:rPr lang="en-GB">
                <a:solidFill>
                  <a:prstClr val="black">
                    <a:tint val="75000"/>
                  </a:prstClr>
                </a:solidFill>
              </a:rPr>
              <a:pPr>
                <a:defRPr/>
              </a:pPr>
              <a:t>06/05/2016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62A0F44-80C9-45FF-B3D7-70E08F1A71F2}" type="slidenum">
              <a:rPr lang="en-GB" altLang="en-US"/>
              <a:pPr/>
              <a:t>‹#›</a:t>
            </a:fld>
            <a:endParaRPr lang="en-GB" altLang="en-US"/>
          </a:p>
        </p:txBody>
      </p:sp>
    </p:spTree>
    <p:extLst>
      <p:ext uri="{BB962C8B-B14F-4D97-AF65-F5344CB8AC3E}">
        <p14:creationId xmlns:p14="http://schemas.microsoft.com/office/powerpoint/2010/main" val="273527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8885243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442556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7464469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1436922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452241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905000"/>
            <a:ext cx="7772400" cy="1143000"/>
          </a:xfrm>
        </p:spPr>
        <p:txBody>
          <a:bodyPr/>
          <a:lstStyle>
            <a:lvl1pPr>
              <a:defRPr/>
            </a:lvl1pPr>
          </a:lstStyle>
          <a:p>
            <a:r>
              <a:rPr lang="en-US" altLang="en-GB" smtClean="0"/>
              <a:t>Click to edit Master title style</a:t>
            </a:r>
            <a:endParaRPr lang="en-GB" altLang="en-GB"/>
          </a:p>
        </p:txBody>
      </p:sp>
      <p:sp>
        <p:nvSpPr>
          <p:cNvPr id="4099" name="Rectangle 3"/>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altLang="en-GB" smtClean="0"/>
              <a:t>Click to edit Master subtitle style</a:t>
            </a:r>
            <a:endParaRPr lang="en-GB" alt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4A20895-0A9F-4F15-A841-E5E42310AA9F}"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628210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9EF3F66-5215-4995-9399-F8A52F392EC3}"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188041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30ADD01-3EE4-48EE-9EC6-D0736CD115C6}"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52782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C3296DC-97B2-4942-AE54-FFFAB6C5346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8533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2" name="Title 1"/>
          <p:cNvSpPr>
            <a:spLocks noGrp="1"/>
          </p:cNvSpPr>
          <p:nvPr>
            <p:ph type="title" hasCustomPrompt="1"/>
          </p:nvPr>
        </p:nvSpPr>
        <p:spPr/>
        <p:txBody>
          <a:bodyPr>
            <a:normAutofit/>
          </a:bodyPr>
          <a:lstStyle>
            <a:lvl1pPr>
              <a:defRPr sz="4400"/>
            </a:lvl1pPr>
          </a:lstStyle>
          <a:p>
            <a:r>
              <a:rPr lang="en-US" dirty="0" smtClean="0"/>
              <a:t>Click to edit Heading</a:t>
            </a:r>
            <a:endParaRPr lang="en-US" dirty="0"/>
          </a:p>
        </p:txBody>
      </p:sp>
      <p:sp>
        <p:nvSpPr>
          <p:cNvPr id="3" name="Content Placeholder 2"/>
          <p:cNvSpPr>
            <a:spLocks noGrp="1"/>
          </p:cNvSpPr>
          <p:nvPr>
            <p:ph idx="1" hasCustomPrompt="1"/>
          </p:nvPr>
        </p:nvSpPr>
        <p:spPr/>
        <p:txBody>
          <a:bodyPr/>
          <a:lstStyle>
            <a:lvl1pPr>
              <a:defRPr/>
            </a:lvl1pPr>
            <a:lvl2pPr>
              <a:defRPr/>
            </a:lvl2pPr>
          </a:lstStyle>
          <a:p>
            <a:pPr lvl="0"/>
            <a:r>
              <a:rPr lang="en-US" dirty="0" smtClean="0"/>
              <a:t>Click to edit text</a:t>
            </a:r>
          </a:p>
          <a:p>
            <a:pPr lvl="1"/>
            <a:r>
              <a:rPr lang="en-US" dirty="0" smtClean="0"/>
              <a:t>Second level text</a:t>
            </a:r>
          </a:p>
        </p:txBody>
      </p:sp>
    </p:spTree>
    <p:extLst>
      <p:ext uri="{BB962C8B-B14F-4D97-AF65-F5344CB8AC3E}">
        <p14:creationId xmlns:p14="http://schemas.microsoft.com/office/powerpoint/2010/main" val="261986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5F4AED2-4623-4C2B-84EB-6F7E02834E82}"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173729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5999C49-A8DA-4286-B3B9-F6870A1DBCFA}"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381346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B2156D0-E6AD-47E8-92F6-066E899ECDA2}"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259035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F52C2EB-2EB4-42F2-872A-E22E9DF5CF8A}"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431743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ECB8253-4E80-4DD9-82E7-8467F9BA218A}"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2033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FF58FB4-953A-41A3-A3AF-FABCAB29851D}"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940428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8B6F7C9-6FE1-47ED-BD46-5C8EA615639D}"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414930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r>
              <a:rPr lang="en-US" noProof="0" dirty="0" smtClean="0"/>
              <a:t>Click icon to add chart</a:t>
            </a:r>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1ADC9255-E865-44B6-AC38-DA77BAD27160}"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813019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4"/>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44051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25099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Heading</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lvl1pPr>
              <a:defRPr b="0"/>
            </a:lvl1pPr>
          </a:lstStyle>
          <a:p>
            <a:pPr lvl="0"/>
            <a:r>
              <a:rPr lang="en-US" dirty="0" smtClean="0"/>
              <a:t>Click to edit text</a:t>
            </a:r>
          </a:p>
          <a:p>
            <a:pPr lvl="1"/>
            <a:r>
              <a:rPr lang="en-US" dirty="0" smtClean="0"/>
              <a:t>Second level</a:t>
            </a:r>
          </a:p>
        </p:txBody>
      </p:sp>
      <p:sp>
        <p:nvSpPr>
          <p:cNvPr id="4" name="Content Placeholder 3"/>
          <p:cNvSpPr>
            <a:spLocks noGrp="1"/>
          </p:cNvSpPr>
          <p:nvPr>
            <p:ph sz="half" idx="2" hasCustomPrompt="1"/>
          </p:nvPr>
        </p:nvSpPr>
        <p:spPr>
          <a:xfrm>
            <a:off x="4629150" y="1825625"/>
            <a:ext cx="3886200" cy="4351338"/>
          </a:xfrm>
        </p:spPr>
        <p:txBody>
          <a:bodyPr/>
          <a:lstStyle>
            <a:lvl1pPr>
              <a:defRPr/>
            </a:lvl1pPr>
          </a:lstStyle>
          <a:p>
            <a:pPr lvl="0"/>
            <a:r>
              <a:rPr lang="en-US" dirty="0" smtClean="0"/>
              <a:t>Click to edit text</a:t>
            </a:r>
          </a:p>
          <a:p>
            <a:pPr lvl="1"/>
            <a:r>
              <a:rPr lang="en-US" dirty="0" smtClean="0"/>
              <a:t>Second level</a:t>
            </a:r>
          </a:p>
        </p:txBody>
      </p:sp>
    </p:spTree>
    <p:extLst>
      <p:ext uri="{BB962C8B-B14F-4D97-AF65-F5344CB8AC3E}">
        <p14:creationId xmlns:p14="http://schemas.microsoft.com/office/powerpoint/2010/main" val="686925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96960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6" name="Footer Placeholder 5"/>
          <p:cNvSpPr>
            <a:spLocks noGrp="1"/>
          </p:cNvSpPr>
          <p:nvPr>
            <p:ph type="ftr" sz="quarter" idx="11"/>
          </p:nvPr>
        </p:nvSpPr>
        <p:spPr/>
        <p:txBody>
          <a:bodyPr/>
          <a:lstStyle/>
          <a:p>
            <a:endParaRPr lang="en-US" dirty="0">
              <a:solidFill>
                <a:srgbClr val="CAF2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14509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8" name="Footer Placeholder 7"/>
          <p:cNvSpPr>
            <a:spLocks noGrp="1"/>
          </p:cNvSpPr>
          <p:nvPr>
            <p:ph type="ftr" sz="quarter" idx="11"/>
          </p:nvPr>
        </p:nvSpPr>
        <p:spPr/>
        <p:txBody>
          <a:bodyPr/>
          <a:lstStyle/>
          <a:p>
            <a:endParaRPr lang="en-US" dirty="0">
              <a:solidFill>
                <a:srgbClr val="CAF278"/>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71108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4" name="Footer Placeholder 3"/>
          <p:cNvSpPr>
            <a:spLocks noGrp="1"/>
          </p:cNvSpPr>
          <p:nvPr>
            <p:ph type="ftr" sz="quarter" idx="11"/>
          </p:nvPr>
        </p:nvSpPr>
        <p:spPr/>
        <p:txBody>
          <a:bodyPr/>
          <a:lstStyle/>
          <a:p>
            <a:endParaRPr lang="en-US" dirty="0">
              <a:solidFill>
                <a:srgbClr val="CAF278"/>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92390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3" name="Footer Placeholder 2"/>
          <p:cNvSpPr>
            <a:spLocks noGrp="1"/>
          </p:cNvSpPr>
          <p:nvPr>
            <p:ph type="ftr" sz="quarter" idx="11"/>
          </p:nvPr>
        </p:nvSpPr>
        <p:spPr/>
        <p:txBody>
          <a:bodyPr/>
          <a:lstStyle/>
          <a:p>
            <a:endParaRPr lang="en-US" dirty="0">
              <a:solidFill>
                <a:srgbClr val="CAF278"/>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78112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5"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6" name="Footer Placeholder 5"/>
          <p:cNvSpPr>
            <a:spLocks noGrp="1"/>
          </p:cNvSpPr>
          <p:nvPr>
            <p:ph type="ftr" sz="quarter" idx="11"/>
          </p:nvPr>
        </p:nvSpPr>
        <p:spPr/>
        <p:txBody>
          <a:bodyPr/>
          <a:lstStyle/>
          <a:p>
            <a:endParaRPr lang="en-US" dirty="0">
              <a:solidFill>
                <a:srgbClr val="CAF2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9576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CAF278"/>
              </a:solidFill>
            </a:endParaRPr>
          </a:p>
        </p:txBody>
      </p:sp>
    </p:spTree>
    <p:extLst>
      <p:ext uri="{BB962C8B-B14F-4D97-AF65-F5344CB8AC3E}">
        <p14:creationId xmlns:p14="http://schemas.microsoft.com/office/powerpoint/2010/main" val="546348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7313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CAF278"/>
                </a:solidFill>
              </a:rPr>
              <a:pPr/>
              <a:t>5/6/2016</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8987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9"/>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10"/>
          </p:nvPr>
        </p:nvSpPr>
        <p:spPr>
          <a:ln/>
        </p:spPr>
        <p:txBody>
          <a:bodyPr/>
          <a:lstStyle>
            <a:lvl1pPr>
              <a:defRPr/>
            </a:lvl1pPr>
          </a:lstStyle>
          <a:p>
            <a:pPr>
              <a:defRPr/>
            </a:pPr>
            <a:fld id="{0E8F88DF-4B5A-4B06-B1DA-FDD76ED2470D}" type="datetime1">
              <a:rPr lang="en-US"/>
              <a:pPr>
                <a:defRPr/>
              </a:pPr>
              <a:t>5/6/2016</a:t>
            </a:fld>
            <a:endParaRPr dirty="0"/>
          </a:p>
        </p:txBody>
      </p:sp>
      <p:sp>
        <p:nvSpPr>
          <p:cNvPr id="5" name="Footer Placeholder 4"/>
          <p:cNvSpPr txBox="1">
            <a:spLocks noGrp="1"/>
          </p:cNvSpPr>
          <p:nvPr>
            <p:ph type="ftr" sz="quarter" idx="11"/>
          </p:nvPr>
        </p:nvSpPr>
        <p:spPr>
          <a:ln/>
        </p:spPr>
        <p:txBody>
          <a:bodyPr/>
          <a:lstStyle>
            <a:lvl1pPr>
              <a:defRPr/>
            </a:lvl1pPr>
          </a:lstStyle>
          <a:p>
            <a:pPr>
              <a:defRPr/>
            </a:pP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BB06769F-3996-4430-9228-1A001E7CC857}" type="slidenum">
              <a:rPr/>
              <a:pPr>
                <a:defRPr/>
              </a:pPr>
              <a:t>‹#›</a:t>
            </a:fld>
            <a:endParaRPr dirty="0"/>
          </a:p>
        </p:txBody>
      </p:sp>
    </p:spTree>
    <p:extLst>
      <p:ext uri="{BB962C8B-B14F-4D97-AF65-F5344CB8AC3E}">
        <p14:creationId xmlns:p14="http://schemas.microsoft.com/office/powerpoint/2010/main" val="19837771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www.cycj.org.uk                                                                  developing, supporting &amp; understanding youth justice</a:t>
            </a:r>
            <a:endParaRPr lang="en-GB" dirty="0"/>
          </a:p>
        </p:txBody>
      </p:sp>
    </p:spTree>
    <p:extLst>
      <p:ext uri="{BB962C8B-B14F-4D97-AF65-F5344CB8AC3E}">
        <p14:creationId xmlns:p14="http://schemas.microsoft.com/office/powerpoint/2010/main" val="2709267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FA812A7D-F038-4747-83E6-D10EA0A0F63D}" type="datetime1">
              <a:rPr lang="en-US"/>
              <a:pPr>
                <a:defRPr/>
              </a:pPr>
              <a:t>5/6/2016</a:t>
            </a:fld>
            <a:endParaRPr dirty="0"/>
          </a:p>
        </p:txBody>
      </p:sp>
      <p:sp>
        <p:nvSpPr>
          <p:cNvPr id="5" name="Footer Placeholder 4"/>
          <p:cNvSpPr txBox="1">
            <a:spLocks noGrp="1"/>
          </p:cNvSpPr>
          <p:nvPr>
            <p:ph type="ftr" sz="quarter" idx="11"/>
          </p:nvPr>
        </p:nvSpPr>
        <p:spPr>
          <a:ln/>
        </p:spPr>
        <p:txBody>
          <a:bodyPr/>
          <a:lstStyle>
            <a:lvl1pPr>
              <a:defRPr/>
            </a:lvl1pPr>
          </a:lstStyle>
          <a:p>
            <a:pPr>
              <a:defRPr/>
            </a:pP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871DD1EF-EDD9-4101-9449-B924535126FB}" type="slidenum">
              <a:rPr/>
              <a:pPr>
                <a:defRPr/>
              </a:pPr>
              <a:t>‹#›</a:t>
            </a:fld>
            <a:endParaRPr dirty="0"/>
          </a:p>
        </p:txBody>
      </p:sp>
    </p:spTree>
    <p:extLst>
      <p:ext uri="{BB962C8B-B14F-4D97-AF65-F5344CB8AC3E}">
        <p14:creationId xmlns:p14="http://schemas.microsoft.com/office/powerpoint/2010/main" val="1075990099"/>
      </p:ext>
    </p:extLst>
  </p:cSld>
  <p:clrMapOvr>
    <a:masterClrMapping/>
  </p:clrMapOvr>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907"/>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BEFB7080-9845-4D90-854A-B2A286E955D9}" type="datetime1">
              <a:rPr lang="en-US"/>
              <a:pPr>
                <a:defRPr/>
              </a:pPr>
              <a:t>5/6/2016</a:t>
            </a:fld>
            <a:endParaRPr dirty="0"/>
          </a:p>
        </p:txBody>
      </p:sp>
      <p:sp>
        <p:nvSpPr>
          <p:cNvPr id="5" name="Footer Placeholder 4"/>
          <p:cNvSpPr txBox="1">
            <a:spLocks noGrp="1"/>
          </p:cNvSpPr>
          <p:nvPr>
            <p:ph type="ftr" sz="quarter" idx="11"/>
          </p:nvPr>
        </p:nvSpPr>
        <p:spPr>
          <a:ln/>
        </p:spPr>
        <p:txBody>
          <a:bodyPr/>
          <a:lstStyle>
            <a:lvl1pPr>
              <a:defRPr/>
            </a:lvl1pPr>
          </a:lstStyle>
          <a:p>
            <a:pPr>
              <a:defRPr/>
            </a:pP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DEC92DB0-B5A3-4022-BE2A-4E9AB3BFC2E8}" type="slidenum">
              <a:rPr/>
              <a:pPr>
                <a:defRPr/>
              </a:pPr>
              <a:t>‹#›</a:t>
            </a:fld>
            <a:endParaRPr dirty="0"/>
          </a:p>
        </p:txBody>
      </p:sp>
    </p:spTree>
    <p:extLst>
      <p:ext uri="{BB962C8B-B14F-4D97-AF65-F5344CB8AC3E}">
        <p14:creationId xmlns:p14="http://schemas.microsoft.com/office/powerpoint/2010/main" val="25773206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2" y="1600206"/>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6"/>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txBox="1">
            <a:spLocks noGrp="1"/>
          </p:cNvSpPr>
          <p:nvPr>
            <p:ph type="dt" sz="half" idx="10"/>
          </p:nvPr>
        </p:nvSpPr>
        <p:spPr>
          <a:ln/>
        </p:spPr>
        <p:txBody>
          <a:bodyPr/>
          <a:lstStyle>
            <a:lvl1pPr>
              <a:defRPr/>
            </a:lvl1pPr>
          </a:lstStyle>
          <a:p>
            <a:pPr>
              <a:defRPr/>
            </a:pPr>
            <a:fld id="{76F4B873-3F24-447C-A0A5-44C779D35D34}" type="datetime1">
              <a:rPr lang="en-US"/>
              <a:pPr>
                <a:defRPr/>
              </a:pPr>
              <a:t>5/6/2016</a:t>
            </a:fld>
            <a:endParaRPr dirty="0"/>
          </a:p>
        </p:txBody>
      </p:sp>
      <p:sp>
        <p:nvSpPr>
          <p:cNvPr id="6" name="Footer Placeholder 4"/>
          <p:cNvSpPr txBox="1">
            <a:spLocks noGrp="1"/>
          </p:cNvSpPr>
          <p:nvPr>
            <p:ph type="ftr" sz="quarter" idx="11"/>
          </p:nvPr>
        </p:nvSpPr>
        <p:spPr>
          <a:ln/>
        </p:spPr>
        <p:txBody>
          <a:bodyPr/>
          <a:lstStyle>
            <a:lvl1pPr>
              <a:defRPr/>
            </a:lvl1pPr>
          </a:lstStyle>
          <a:p>
            <a:pPr>
              <a:defRPr/>
            </a:pP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0B594704-1EB6-474E-9666-2DB76B798C09}" type="slidenum">
              <a:rPr/>
              <a:pPr>
                <a:defRPr/>
              </a:pPr>
              <a:t>‹#›</a:t>
            </a:fld>
            <a:endParaRPr dirty="0"/>
          </a:p>
        </p:txBody>
      </p:sp>
    </p:spTree>
    <p:extLst>
      <p:ext uri="{BB962C8B-B14F-4D97-AF65-F5344CB8AC3E}">
        <p14:creationId xmlns:p14="http://schemas.microsoft.com/office/powerpoint/2010/main" val="32054808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4"/>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4" y="1535114"/>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4"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noGrp="1"/>
          </p:cNvSpPr>
          <p:nvPr>
            <p:ph type="dt" sz="half" idx="10"/>
          </p:nvPr>
        </p:nvSpPr>
        <p:spPr>
          <a:ln/>
        </p:spPr>
        <p:txBody>
          <a:bodyPr/>
          <a:lstStyle>
            <a:lvl1pPr>
              <a:defRPr/>
            </a:lvl1pPr>
          </a:lstStyle>
          <a:p>
            <a:pPr>
              <a:defRPr/>
            </a:pPr>
            <a:fld id="{2D43507D-92E5-4F76-BA6C-1C56EE322BC6}" type="datetime1">
              <a:rPr lang="en-US"/>
              <a:pPr>
                <a:defRPr/>
              </a:pPr>
              <a:t>5/6/2016</a:t>
            </a:fld>
            <a:endParaRPr dirty="0"/>
          </a:p>
        </p:txBody>
      </p:sp>
      <p:sp>
        <p:nvSpPr>
          <p:cNvPr id="8" name="Footer Placeholder 4"/>
          <p:cNvSpPr txBox="1">
            <a:spLocks noGrp="1"/>
          </p:cNvSpPr>
          <p:nvPr>
            <p:ph type="ftr" sz="quarter" idx="11"/>
          </p:nvPr>
        </p:nvSpPr>
        <p:spPr>
          <a:ln/>
        </p:spPr>
        <p:txBody>
          <a:bodyPr/>
          <a:lstStyle>
            <a:lvl1pPr>
              <a:defRPr/>
            </a:lvl1pPr>
          </a:lstStyle>
          <a:p>
            <a:pPr>
              <a:defRPr/>
            </a:pPr>
            <a:endParaRPr dirty="0"/>
          </a:p>
        </p:txBody>
      </p:sp>
      <p:sp>
        <p:nvSpPr>
          <p:cNvPr id="9" name="Slide Number Placeholder 5"/>
          <p:cNvSpPr txBox="1">
            <a:spLocks noGrp="1"/>
          </p:cNvSpPr>
          <p:nvPr>
            <p:ph type="sldNum" sz="quarter" idx="12"/>
          </p:nvPr>
        </p:nvSpPr>
        <p:spPr>
          <a:ln/>
        </p:spPr>
        <p:txBody>
          <a:bodyPr/>
          <a:lstStyle>
            <a:lvl1pPr>
              <a:defRPr/>
            </a:lvl1pPr>
          </a:lstStyle>
          <a:p>
            <a:pPr>
              <a:defRPr/>
            </a:pPr>
            <a:fld id="{A8A1CA6A-F7B9-42DA-8464-B600BBF28915}" type="slidenum">
              <a:rPr/>
              <a:pPr>
                <a:defRPr/>
              </a:pPr>
              <a:t>‹#›</a:t>
            </a:fld>
            <a:endParaRPr dirty="0"/>
          </a:p>
        </p:txBody>
      </p:sp>
    </p:spTree>
    <p:extLst>
      <p:ext uri="{BB962C8B-B14F-4D97-AF65-F5344CB8AC3E}">
        <p14:creationId xmlns:p14="http://schemas.microsoft.com/office/powerpoint/2010/main" val="40533901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p:cNvSpPr txBox="1">
            <a:spLocks noGrp="1"/>
          </p:cNvSpPr>
          <p:nvPr>
            <p:ph type="dt" sz="half" idx="10"/>
          </p:nvPr>
        </p:nvSpPr>
        <p:spPr>
          <a:ln/>
        </p:spPr>
        <p:txBody>
          <a:bodyPr/>
          <a:lstStyle>
            <a:lvl1pPr>
              <a:defRPr/>
            </a:lvl1pPr>
          </a:lstStyle>
          <a:p>
            <a:pPr>
              <a:defRPr/>
            </a:pPr>
            <a:fld id="{615898A7-C071-4848-B09E-1F8FCD867EE3}" type="datetime1">
              <a:rPr lang="en-US"/>
              <a:pPr>
                <a:defRPr/>
              </a:pPr>
              <a:t>5/6/2016</a:t>
            </a:fld>
            <a:endParaRPr dirty="0"/>
          </a:p>
        </p:txBody>
      </p:sp>
      <p:sp>
        <p:nvSpPr>
          <p:cNvPr id="4" name="Footer Placeholder 4"/>
          <p:cNvSpPr txBox="1">
            <a:spLocks noGrp="1"/>
          </p:cNvSpPr>
          <p:nvPr>
            <p:ph type="ftr" sz="quarter" idx="11"/>
          </p:nvPr>
        </p:nvSpPr>
        <p:spPr>
          <a:ln/>
        </p:spPr>
        <p:txBody>
          <a:bodyPr/>
          <a:lstStyle>
            <a:lvl1pPr>
              <a:defRPr/>
            </a:lvl1pPr>
          </a:lstStyle>
          <a:p>
            <a:pPr>
              <a:defRPr/>
            </a:pPr>
            <a:endParaRPr dirty="0"/>
          </a:p>
        </p:txBody>
      </p:sp>
      <p:sp>
        <p:nvSpPr>
          <p:cNvPr id="5" name="Slide Number Placeholder 5"/>
          <p:cNvSpPr txBox="1">
            <a:spLocks noGrp="1"/>
          </p:cNvSpPr>
          <p:nvPr>
            <p:ph type="sldNum" sz="quarter" idx="12"/>
          </p:nvPr>
        </p:nvSpPr>
        <p:spPr>
          <a:ln/>
        </p:spPr>
        <p:txBody>
          <a:bodyPr/>
          <a:lstStyle>
            <a:lvl1pPr>
              <a:defRPr/>
            </a:lvl1pPr>
          </a:lstStyle>
          <a:p>
            <a:pPr>
              <a:defRPr/>
            </a:pPr>
            <a:fld id="{83E78889-39FA-49D0-91E1-DC574A8B0329}" type="slidenum">
              <a:rPr/>
              <a:pPr>
                <a:defRPr/>
              </a:pPr>
              <a:t>‹#›</a:t>
            </a:fld>
            <a:endParaRPr dirty="0"/>
          </a:p>
        </p:txBody>
      </p:sp>
    </p:spTree>
    <p:extLst>
      <p:ext uri="{BB962C8B-B14F-4D97-AF65-F5344CB8AC3E}">
        <p14:creationId xmlns:p14="http://schemas.microsoft.com/office/powerpoint/2010/main" val="354050065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CF5D1763-B6E4-4926-BD64-1BA60FFB1CBC}" type="datetime1">
              <a:rPr lang="en-US"/>
              <a:pPr>
                <a:defRPr/>
              </a:pPr>
              <a:t>5/6/2016</a:t>
            </a:fld>
            <a:endParaRPr dirty="0"/>
          </a:p>
        </p:txBody>
      </p:sp>
      <p:sp>
        <p:nvSpPr>
          <p:cNvPr id="3" name="Footer Placeholder 4"/>
          <p:cNvSpPr txBox="1">
            <a:spLocks noGrp="1"/>
          </p:cNvSpPr>
          <p:nvPr>
            <p:ph type="ftr" sz="quarter" idx="11"/>
          </p:nvPr>
        </p:nvSpPr>
        <p:spPr>
          <a:ln/>
        </p:spPr>
        <p:txBody>
          <a:bodyPr/>
          <a:lstStyle>
            <a:lvl1pPr>
              <a:defRPr/>
            </a:lvl1pPr>
          </a:lstStyle>
          <a:p>
            <a:pPr>
              <a:defRPr/>
            </a:pPr>
            <a:endParaRPr dirty="0"/>
          </a:p>
        </p:txBody>
      </p:sp>
      <p:sp>
        <p:nvSpPr>
          <p:cNvPr id="4" name="Slide Number Placeholder 5"/>
          <p:cNvSpPr txBox="1">
            <a:spLocks noGrp="1"/>
          </p:cNvSpPr>
          <p:nvPr>
            <p:ph type="sldNum" sz="quarter" idx="12"/>
          </p:nvPr>
        </p:nvSpPr>
        <p:spPr>
          <a:ln/>
        </p:spPr>
        <p:txBody>
          <a:bodyPr/>
          <a:lstStyle>
            <a:lvl1pPr>
              <a:defRPr/>
            </a:lvl1pPr>
          </a:lstStyle>
          <a:p>
            <a:pPr>
              <a:defRPr/>
            </a:pPr>
            <a:fld id="{38E64558-B9A5-4B5B-B47A-22BCF7D9E419}" type="slidenum">
              <a:rPr/>
              <a:pPr>
                <a:defRPr/>
              </a:pPr>
              <a:t>‹#›</a:t>
            </a:fld>
            <a:endParaRPr dirty="0"/>
          </a:p>
        </p:txBody>
      </p:sp>
    </p:spTree>
    <p:extLst>
      <p:ext uri="{BB962C8B-B14F-4D97-AF65-F5344CB8AC3E}">
        <p14:creationId xmlns:p14="http://schemas.microsoft.com/office/powerpoint/2010/main" val="133074118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6"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9"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6"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4AC8317F-07D2-453C-B513-99146C4BE82E}" type="datetime1">
              <a:rPr lang="en-US"/>
              <a:pPr>
                <a:defRPr/>
              </a:pPr>
              <a:t>5/6/2016</a:t>
            </a:fld>
            <a:endParaRPr dirty="0"/>
          </a:p>
        </p:txBody>
      </p:sp>
      <p:sp>
        <p:nvSpPr>
          <p:cNvPr id="6" name="Footer Placeholder 4"/>
          <p:cNvSpPr txBox="1">
            <a:spLocks noGrp="1"/>
          </p:cNvSpPr>
          <p:nvPr>
            <p:ph type="ftr" sz="quarter" idx="11"/>
          </p:nvPr>
        </p:nvSpPr>
        <p:spPr>
          <a:ln/>
        </p:spPr>
        <p:txBody>
          <a:bodyPr/>
          <a:lstStyle>
            <a:lvl1pPr>
              <a:defRPr/>
            </a:lvl1pPr>
          </a:lstStyle>
          <a:p>
            <a:pPr>
              <a:defRPr/>
            </a:pP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C0678EEF-AD9A-4433-AA93-7389F9904430}" type="slidenum">
              <a:rPr/>
              <a:pPr>
                <a:defRPr/>
              </a:pPr>
              <a:t>‹#›</a:t>
            </a:fld>
            <a:endParaRPr dirty="0"/>
          </a:p>
        </p:txBody>
      </p:sp>
    </p:spTree>
    <p:extLst>
      <p:ext uri="{BB962C8B-B14F-4D97-AF65-F5344CB8AC3E}">
        <p14:creationId xmlns:p14="http://schemas.microsoft.com/office/powerpoint/2010/main" val="19329391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12"/>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noProof="0" dirty="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4682A3A6-3701-44A9-8853-CFFD210B16AF}" type="datetime1">
              <a:rPr lang="en-US"/>
              <a:pPr>
                <a:defRPr/>
              </a:pPr>
              <a:t>5/6/2016</a:t>
            </a:fld>
            <a:endParaRPr dirty="0"/>
          </a:p>
        </p:txBody>
      </p:sp>
      <p:sp>
        <p:nvSpPr>
          <p:cNvPr id="6" name="Footer Placeholder 4"/>
          <p:cNvSpPr txBox="1">
            <a:spLocks noGrp="1"/>
          </p:cNvSpPr>
          <p:nvPr>
            <p:ph type="ftr" sz="quarter" idx="11"/>
          </p:nvPr>
        </p:nvSpPr>
        <p:spPr>
          <a:ln/>
        </p:spPr>
        <p:txBody>
          <a:bodyPr/>
          <a:lstStyle>
            <a:lvl1pPr>
              <a:defRPr/>
            </a:lvl1pPr>
          </a:lstStyle>
          <a:p>
            <a:pPr>
              <a:defRPr/>
            </a:pP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E6F031DC-745F-4FB3-BA6A-B3FCD30B2B22}" type="slidenum">
              <a:rPr/>
              <a:pPr>
                <a:defRPr/>
              </a:pPr>
              <a:t>‹#›</a:t>
            </a:fld>
            <a:endParaRPr dirty="0"/>
          </a:p>
        </p:txBody>
      </p:sp>
    </p:spTree>
    <p:extLst>
      <p:ext uri="{BB962C8B-B14F-4D97-AF65-F5344CB8AC3E}">
        <p14:creationId xmlns:p14="http://schemas.microsoft.com/office/powerpoint/2010/main" val="271296960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B2D8316E-74A3-4BC9-8EE4-5D614BFF01F7}" type="datetime1">
              <a:rPr lang="en-US"/>
              <a:pPr>
                <a:defRPr/>
              </a:pPr>
              <a:t>5/6/2016</a:t>
            </a:fld>
            <a:endParaRPr dirty="0"/>
          </a:p>
        </p:txBody>
      </p:sp>
      <p:sp>
        <p:nvSpPr>
          <p:cNvPr id="5" name="Footer Placeholder 4"/>
          <p:cNvSpPr txBox="1">
            <a:spLocks noGrp="1"/>
          </p:cNvSpPr>
          <p:nvPr>
            <p:ph type="ftr" sz="quarter" idx="11"/>
          </p:nvPr>
        </p:nvSpPr>
        <p:spPr>
          <a:ln/>
        </p:spPr>
        <p:txBody>
          <a:bodyPr/>
          <a:lstStyle>
            <a:lvl1pPr>
              <a:defRPr/>
            </a:lvl1pPr>
          </a:lstStyle>
          <a:p>
            <a:pPr>
              <a:defRPr/>
            </a:pP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518F3A81-7F15-416D-9094-D1936312AC22}" type="slidenum">
              <a:rPr/>
              <a:pPr>
                <a:defRPr/>
              </a:pPr>
              <a:t>‹#›</a:t>
            </a:fld>
            <a:endParaRPr dirty="0"/>
          </a:p>
        </p:txBody>
      </p:sp>
    </p:spTree>
    <p:extLst>
      <p:ext uri="{BB962C8B-B14F-4D97-AF65-F5344CB8AC3E}">
        <p14:creationId xmlns:p14="http://schemas.microsoft.com/office/powerpoint/2010/main" val="14219603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6"/>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1" y="274646"/>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fld id="{DF400053-1462-443F-BEA3-8AE23A3D0B4D}" type="datetime1">
              <a:rPr lang="en-US"/>
              <a:pPr>
                <a:defRPr/>
              </a:pPr>
              <a:t>5/6/2016</a:t>
            </a:fld>
            <a:endParaRPr dirty="0"/>
          </a:p>
        </p:txBody>
      </p:sp>
      <p:sp>
        <p:nvSpPr>
          <p:cNvPr id="5" name="Footer Placeholder 4"/>
          <p:cNvSpPr txBox="1">
            <a:spLocks noGrp="1"/>
          </p:cNvSpPr>
          <p:nvPr>
            <p:ph type="ftr" sz="quarter" idx="11"/>
          </p:nvPr>
        </p:nvSpPr>
        <p:spPr>
          <a:ln/>
        </p:spPr>
        <p:txBody>
          <a:bodyPr/>
          <a:lstStyle>
            <a:lvl1pPr>
              <a:defRPr/>
            </a:lvl1pPr>
          </a:lstStyle>
          <a:p>
            <a:pPr>
              <a:defRPr/>
            </a:pP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67901FEE-48BC-43C0-8B7B-49820C2A7E48}" type="slidenum">
              <a:rPr/>
              <a:pPr>
                <a:defRPr/>
              </a:pPr>
              <a:t>‹#›</a:t>
            </a:fld>
            <a:endParaRPr dirty="0"/>
          </a:p>
        </p:txBody>
      </p:sp>
    </p:spTree>
    <p:extLst>
      <p:ext uri="{BB962C8B-B14F-4D97-AF65-F5344CB8AC3E}">
        <p14:creationId xmlns:p14="http://schemas.microsoft.com/office/powerpoint/2010/main" val="30798900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3208032"/>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631885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00280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3"/>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76"/>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57296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02380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8" name="Footer Placeholder 7"/>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9" name="Slide Number Placeholder 8"/>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73090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4" name="Footer Placeholder 3"/>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77374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3" name="Footer Placeholder 2"/>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4" name="Slide Number Placeholder 3"/>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05207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31"/>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66884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31"/>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15055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2609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5879312"/>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7557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64"/>
            <a:ext cx="2133600" cy="365125"/>
          </a:xfrm>
          <a:prstGeom prst="rect">
            <a:avLst/>
          </a:prstGeom>
        </p:spPr>
        <p:txBody>
          <a:bodyPr/>
          <a:lstStyle/>
          <a:p>
            <a:fld id="{517DCD68-48C6-494A-AE1B-2C52CBBE29BD}"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p>
            <a:fld id="{36245F29-ED0F-43EB-BE55-764CB829397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33332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4654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65264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74382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51304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4400"/>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1143000" y="3602038"/>
            <a:ext cx="6858000" cy="1655762"/>
          </a:xfrm>
        </p:spPr>
        <p:txBody>
          <a:bodyPr>
            <a:normAutofit/>
          </a:bodyPr>
          <a:lstStyle>
            <a:lvl1pPr marL="0" indent="0" algn="ctr">
              <a:buNone/>
              <a:defRPr sz="3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your name</a:t>
            </a:r>
            <a:endParaRPr lang="en-US"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www.cycj.org.uk                                                                  developing, supporting &amp; understanding youth justice</a:t>
            </a:r>
            <a:endParaRPr lang="en-GB" dirty="0">
              <a:solidFill>
                <a:prstClr val="black">
                  <a:tint val="75000"/>
                </a:prstClr>
              </a:solidFill>
            </a:endParaRPr>
          </a:p>
        </p:txBody>
      </p:sp>
    </p:spTree>
    <p:extLst>
      <p:ext uri="{BB962C8B-B14F-4D97-AF65-F5344CB8AC3E}">
        <p14:creationId xmlns:p14="http://schemas.microsoft.com/office/powerpoint/2010/main" val="2506015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solidFill>
                  <a:prstClr val="black">
                    <a:tint val="75000"/>
                  </a:prstClr>
                </a:solidFill>
              </a:rPr>
              <a:t>www.cycj.org.uk                                                                  developing, supporting &amp; understanding youth justice</a:t>
            </a:r>
            <a:endParaRPr lang="en-GB" dirty="0">
              <a:solidFill>
                <a:prstClr val="black">
                  <a:tint val="75000"/>
                </a:prstClr>
              </a:solidFill>
            </a:endParaRPr>
          </a:p>
        </p:txBody>
      </p:sp>
      <p:sp>
        <p:nvSpPr>
          <p:cNvPr id="2" name="Title 1"/>
          <p:cNvSpPr>
            <a:spLocks noGrp="1"/>
          </p:cNvSpPr>
          <p:nvPr>
            <p:ph type="title" hasCustomPrompt="1"/>
          </p:nvPr>
        </p:nvSpPr>
        <p:spPr/>
        <p:txBody>
          <a:bodyPr>
            <a:normAutofit/>
          </a:bodyPr>
          <a:lstStyle>
            <a:lvl1pPr>
              <a:defRPr sz="4400"/>
            </a:lvl1pPr>
          </a:lstStyle>
          <a:p>
            <a:r>
              <a:rPr lang="en-US" dirty="0" smtClean="0"/>
              <a:t>Click to edit Heading</a:t>
            </a:r>
            <a:endParaRPr lang="en-US" dirty="0"/>
          </a:p>
        </p:txBody>
      </p:sp>
      <p:sp>
        <p:nvSpPr>
          <p:cNvPr id="3" name="Content Placeholder 2"/>
          <p:cNvSpPr>
            <a:spLocks noGrp="1"/>
          </p:cNvSpPr>
          <p:nvPr>
            <p:ph idx="1" hasCustomPrompt="1"/>
          </p:nvPr>
        </p:nvSpPr>
        <p:spPr/>
        <p:txBody>
          <a:bodyPr/>
          <a:lstStyle>
            <a:lvl1pPr>
              <a:defRPr/>
            </a:lvl1pPr>
            <a:lvl2pPr>
              <a:defRPr/>
            </a:lvl2pPr>
          </a:lstStyle>
          <a:p>
            <a:pPr lvl="0"/>
            <a:r>
              <a:rPr lang="en-US" dirty="0" smtClean="0"/>
              <a:t>Click to edit text</a:t>
            </a:r>
          </a:p>
          <a:p>
            <a:pPr lvl="1"/>
            <a:r>
              <a:rPr lang="en-US" dirty="0" smtClean="0"/>
              <a:t>Second level text</a:t>
            </a:r>
          </a:p>
        </p:txBody>
      </p:sp>
    </p:spTree>
    <p:extLst>
      <p:ext uri="{BB962C8B-B14F-4D97-AF65-F5344CB8AC3E}">
        <p14:creationId xmlns:p14="http://schemas.microsoft.com/office/powerpoint/2010/main" val="1318716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dirty="0" smtClean="0">
                <a:solidFill>
                  <a:prstClr val="black">
                    <a:tint val="75000"/>
                  </a:prstClr>
                </a:solidFill>
              </a:rPr>
              <a:t>www.cycj.org.uk                                                                  developing, supporting &amp; understanding youth justice</a:t>
            </a:r>
            <a:endParaRPr lang="en-GB" dirty="0">
              <a:solidFill>
                <a:prstClr val="black">
                  <a:tint val="75000"/>
                </a:prstClr>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Heading</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lvl1pPr>
              <a:defRPr b="0"/>
            </a:lvl1pPr>
          </a:lstStyle>
          <a:p>
            <a:pPr lvl="0"/>
            <a:r>
              <a:rPr lang="en-US" dirty="0" smtClean="0"/>
              <a:t>Click to edit text</a:t>
            </a:r>
          </a:p>
          <a:p>
            <a:pPr lvl="1"/>
            <a:r>
              <a:rPr lang="en-US" dirty="0" smtClean="0"/>
              <a:t>Second level</a:t>
            </a:r>
          </a:p>
        </p:txBody>
      </p:sp>
      <p:sp>
        <p:nvSpPr>
          <p:cNvPr id="4" name="Content Placeholder 3"/>
          <p:cNvSpPr>
            <a:spLocks noGrp="1"/>
          </p:cNvSpPr>
          <p:nvPr>
            <p:ph sz="half" idx="2" hasCustomPrompt="1"/>
          </p:nvPr>
        </p:nvSpPr>
        <p:spPr>
          <a:xfrm>
            <a:off x="4629150" y="1825625"/>
            <a:ext cx="3886200" cy="4351338"/>
          </a:xfrm>
        </p:spPr>
        <p:txBody>
          <a:bodyPr/>
          <a:lstStyle>
            <a:lvl1pPr>
              <a:defRPr/>
            </a:lvl1pPr>
          </a:lstStyle>
          <a:p>
            <a:pPr lvl="0"/>
            <a:r>
              <a:rPr lang="en-US" dirty="0" smtClean="0"/>
              <a:t>Click to edit text</a:t>
            </a:r>
          </a:p>
          <a:p>
            <a:pPr lvl="1"/>
            <a:r>
              <a:rPr lang="en-US" dirty="0" smtClean="0"/>
              <a:t>Second level</a:t>
            </a:r>
          </a:p>
        </p:txBody>
      </p:sp>
    </p:spTree>
    <p:extLst>
      <p:ext uri="{BB962C8B-B14F-4D97-AF65-F5344CB8AC3E}">
        <p14:creationId xmlns:p14="http://schemas.microsoft.com/office/powerpoint/2010/main" val="2873809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prstClr val="black">
                    <a:tint val="75000"/>
                  </a:prstClr>
                </a:solidFill>
              </a:rPr>
              <a:t>www.cycj.org.uk                                                                  developing, supporting &amp; understanding youth justice</a:t>
            </a:r>
            <a:endParaRPr lang="en-GB" dirty="0">
              <a:solidFill>
                <a:prstClr val="black">
                  <a:tint val="75000"/>
                </a:prstClr>
              </a:solidFill>
            </a:endParaRPr>
          </a:p>
        </p:txBody>
      </p:sp>
    </p:spTree>
    <p:extLst>
      <p:ext uri="{BB962C8B-B14F-4D97-AF65-F5344CB8AC3E}">
        <p14:creationId xmlns:p14="http://schemas.microsoft.com/office/powerpoint/2010/main" val="173799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47132991"/>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AF466F-BDA4-4F18-9C7B-FF0A9A1B0E80}" type="datetime1">
              <a:rPr lang="en-US" smtClean="0">
                <a:solidFill>
                  <a:prstClr val="black">
                    <a:tint val="75000"/>
                  </a:prstClr>
                </a:solidFill>
              </a:rPr>
              <a:pPr/>
              <a:t>5/6/2016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3227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683147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597245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96340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8" name="Footer Placeholder 7"/>
          <p:cNvSpPr>
            <a:spLocks noGrp="1"/>
          </p:cNvSpPr>
          <p:nvPr>
            <p:ph type="ftr" sz="quarter" idx="11"/>
          </p:nvPr>
        </p:nvSpPr>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7781179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4" name="Footer Placeholder 3"/>
          <p:cNvSpPr>
            <a:spLocks noGrp="1"/>
          </p:cNvSpPr>
          <p:nvPr>
            <p:ph type="ftr" sz="quarter" idx="11"/>
          </p:nvPr>
        </p:nvSpPr>
        <p:spPr/>
        <p:txBody>
          <a:bodyPr/>
          <a:lstStyle/>
          <a:p>
            <a:endParaRPr lang="en-GB" dirty="0">
              <a:solidFill>
                <a:prstClr val="black"/>
              </a:solidFill>
            </a:endParaRPr>
          </a:p>
        </p:txBody>
      </p:sp>
      <p:sp>
        <p:nvSpPr>
          <p:cNvPr id="5" name="Slide Number Placeholder 4"/>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3821513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3" name="Footer Placeholder 2"/>
          <p:cNvSpPr>
            <a:spLocks noGrp="1"/>
          </p:cNvSpPr>
          <p:nvPr>
            <p:ph type="ftr" sz="quarter" idx="11"/>
          </p:nvPr>
        </p:nvSpPr>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8759286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16164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8774198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96045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4299928"/>
      </p:ext>
    </p:extLst>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100658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13858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879596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960072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68"/>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47863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913660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75139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195441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157034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3105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47402592"/>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91823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68450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D50AE91F-7E0F-4CAA-9B0F-5825B6D289CE}"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010087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517DCD68-48C6-494A-AE1B-2C52CBBE29BD}" type="datetimeFigureOut">
              <a:rPr lang="en-GB" smtClean="0">
                <a:solidFill>
                  <a:prstClr val="black"/>
                </a:solidFill>
              </a:rPr>
              <a:pPr/>
              <a:t>06/05/2016</a:t>
            </a:fld>
            <a:endParaRPr lang="en-GB" dirty="0">
              <a:solidFill>
                <a:prstClr val="black"/>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36245F29-ED0F-43EB-BE55-764CB829397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736131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59"/>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9"/>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77098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368741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435532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07C34452-3F84-46BE-BAEB-00C5156948DB}"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68667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B9ADAB2-0C1C-4594-BB3C-CC4BA8315E97}" type="datetimeFigureOut">
              <a:rPr lang="en-GB">
                <a:solidFill>
                  <a:prstClr val="black">
                    <a:tint val="75000"/>
                  </a:prstClr>
                </a:solidFill>
              </a:rPr>
              <a:pPr>
                <a:defRPr/>
              </a:pPr>
              <a:t>06/05/2016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9356BC-7172-47DD-BF02-0F1996F620F4}" type="slidenum">
              <a:rPr lang="en-GB" altLang="en-US"/>
              <a:pPr/>
              <a:t>‹#›</a:t>
            </a:fld>
            <a:endParaRPr lang="en-GB" altLang="en-US"/>
          </a:p>
        </p:txBody>
      </p:sp>
    </p:spTree>
    <p:extLst>
      <p:ext uri="{BB962C8B-B14F-4D97-AF65-F5344CB8AC3E}">
        <p14:creationId xmlns:p14="http://schemas.microsoft.com/office/powerpoint/2010/main" val="36565412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855C4ED-3B60-4E4D-ACC6-BCDA9169F85B}" type="datetimeFigureOut">
              <a:rPr lang="en-GB">
                <a:solidFill>
                  <a:prstClr val="black">
                    <a:tint val="75000"/>
                  </a:prstClr>
                </a:solidFill>
              </a:rPr>
              <a:pPr>
                <a:defRPr/>
              </a:pPr>
              <a:t>06/05/2016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C788E2C-E0DA-441E-8F2F-C4FCB86A5F6B}" type="slidenum">
              <a:rPr lang="en-GB" altLang="en-US"/>
              <a:pPr/>
              <a:t>‹#›</a:t>
            </a:fld>
            <a:endParaRPr lang="en-GB" altLang="en-US"/>
          </a:p>
        </p:txBody>
      </p:sp>
    </p:spTree>
    <p:extLst>
      <p:ext uri="{BB962C8B-B14F-4D97-AF65-F5344CB8AC3E}">
        <p14:creationId xmlns:p14="http://schemas.microsoft.com/office/powerpoint/2010/main" val="2832345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4.e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5.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8.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6.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4.emf"/><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9.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6.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smtClean="0"/>
              <a:t>Click to edit Heading</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 text</a:t>
            </a:r>
          </a:p>
        </p:txBody>
      </p:sp>
      <p:sp>
        <p:nvSpPr>
          <p:cNvPr id="5" name="Footer Placeholder 4"/>
          <p:cNvSpPr>
            <a:spLocks noGrp="1"/>
          </p:cNvSpPr>
          <p:nvPr>
            <p:ph type="ftr" sz="quarter" idx="3"/>
          </p:nvPr>
        </p:nvSpPr>
        <p:spPr>
          <a:xfrm>
            <a:off x="628650" y="6356363"/>
            <a:ext cx="78867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GB" dirty="0" smtClean="0"/>
              <a:t>www.cycj.org.uk                                                                  developing, supporting &amp; understanding youth justice</a:t>
            </a:r>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900" y="221523"/>
            <a:ext cx="1428900" cy="959581"/>
          </a:xfrm>
          <a:prstGeom prst="rect">
            <a:avLst/>
          </a:prstGeom>
        </p:spPr>
      </p:pic>
    </p:spTree>
    <p:extLst>
      <p:ext uri="{BB962C8B-B14F-4D97-AF65-F5344CB8AC3E}">
        <p14:creationId xmlns:p14="http://schemas.microsoft.com/office/powerpoint/2010/main" val="2065124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hf sldNum="0" hdr="0" dt="0"/>
  <p:txStyles>
    <p:titleStyle>
      <a:lvl1pPr algn="ctr" defTabSz="914400" rtl="0" eaLnBrk="1" latinLnBrk="0" hangingPunct="1">
        <a:lnSpc>
          <a:spcPct val="90000"/>
        </a:lnSpc>
        <a:spcBef>
          <a:spcPct val="0"/>
        </a:spcBef>
        <a:buNone/>
        <a:defRPr sz="4400" b="1" kern="1200" baseline="0">
          <a:solidFill>
            <a:srgbClr val="951B8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86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38F93DC-56FD-4BB9-BAC1-3A1C729480CB}" type="datetimeFigureOut">
              <a:rPr lang="en-GB">
                <a:solidFill>
                  <a:prstClr val="black">
                    <a:tint val="75000"/>
                  </a:prstClr>
                </a:solidFill>
              </a:rPr>
              <a:pPr>
                <a:defRPr/>
              </a:pPr>
              <a:t>06/05/2016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C02C38C3-AA42-43AC-9DDF-2E6E395649A1}" type="slidenum">
              <a:rPr lang="en-GB" altLang="en-US" smtClean="0">
                <a:cs typeface="Arial" pitchFamily="34" charset="0"/>
              </a:rPr>
              <a:pPr fontAlgn="base">
                <a:spcBef>
                  <a:spcPct val="0"/>
                </a:spcBef>
                <a:spcAft>
                  <a:spcPct val="0"/>
                </a:spcAft>
              </a:pPr>
              <a:t>‹#›</a:t>
            </a:fld>
            <a:endParaRPr lang="en-GB" altLang="en-US" smtClean="0">
              <a:cs typeface="Arial" pitchFamily="34" charset="0"/>
            </a:endParaRPr>
          </a:p>
        </p:txBody>
      </p:sp>
    </p:spTree>
    <p:extLst>
      <p:ext uri="{BB962C8B-B14F-4D97-AF65-F5344CB8AC3E}">
        <p14:creationId xmlns:p14="http://schemas.microsoft.com/office/powerpoint/2010/main" val="87590348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C6BB5-E9C7-416B-9C3B-5F79D0608CD2}" type="datetimeFigureOut">
              <a:rPr lang="en-GB" smtClean="0">
                <a:solidFill>
                  <a:prstClr val="black">
                    <a:tint val="75000"/>
                  </a:prstClr>
                </a:solidFill>
              </a:rPr>
              <a:pPr/>
              <a:t>06/05/2016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EFE5-AB6C-4324-BF31-D77E7E012ED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228884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a:defRPr>
            </a:lvl1pPr>
          </a:lstStyle>
          <a:p>
            <a:pPr eaLnBrk="0" fontAlgn="base" hangingPunct="0">
              <a:spcBef>
                <a:spcPct val="0"/>
              </a:spcBef>
              <a:spcAft>
                <a:spcPct val="0"/>
              </a:spcAft>
              <a:defRPr/>
            </a:pPr>
            <a:endParaRPr lang="en-US" alt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a:defRPr>
            </a:lvl1pPr>
          </a:lstStyle>
          <a:p>
            <a:pPr eaLnBrk="0" fontAlgn="base" hangingPunct="0">
              <a:spcBef>
                <a:spcPct val="0"/>
              </a:spcBef>
              <a:spcAft>
                <a:spcPct val="0"/>
              </a:spcAft>
              <a:defRPr/>
            </a:pPr>
            <a:endParaRPr lang="en-US" alt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DD46DD97-D25A-445F-9D13-6402854A02D3}" type="slidenum">
              <a:rPr lang="en-US" altLang="en-US" smtClean="0">
                <a:solidFill>
                  <a:srgbClr val="FFFFFF"/>
                </a:solidFill>
                <a:latin typeface="Times" pitchFamily="18" charset="0"/>
              </a:rPr>
              <a:pPr eaLnBrk="0" fontAlgn="base" hangingPunct="0">
                <a:spcBef>
                  <a:spcPct val="0"/>
                </a:spcBef>
                <a:spcAft>
                  <a:spcPct val="0"/>
                </a:spcAft>
              </a:pPr>
              <a:t>‹#›</a:t>
            </a:fld>
            <a:endParaRPr lang="en-US" altLang="en-US" dirty="0" smtClean="0">
              <a:solidFill>
                <a:srgbClr val="FFFFFF"/>
              </a:solidFill>
              <a:latin typeface="Times" pitchFamily="18" charset="0"/>
            </a:endParaRPr>
          </a:p>
        </p:txBody>
      </p:sp>
    </p:spTree>
    <p:extLst>
      <p:ext uri="{BB962C8B-B14F-4D97-AF65-F5344CB8AC3E}">
        <p14:creationId xmlns:p14="http://schemas.microsoft.com/office/powerpoint/2010/main" val="1912929970"/>
      </p:ext>
    </p:extLst>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rtl="0" eaLnBrk="0" fontAlgn="base" hangingPunct="0">
        <a:spcBef>
          <a:spcPct val="0"/>
        </a:spcBef>
        <a:spcAft>
          <a:spcPct val="0"/>
        </a:spcAft>
        <a:defRPr sz="4400" b="1">
          <a:solidFill>
            <a:srgbClr val="CCCCFF"/>
          </a:solidFill>
          <a:latin typeface="+mj-lt"/>
          <a:ea typeface="+mj-ea"/>
          <a:cs typeface="+mj-cs"/>
        </a:defRPr>
      </a:lvl1pPr>
      <a:lvl2pPr algn="ctr" rtl="0" eaLnBrk="0" fontAlgn="base" hangingPunct="0">
        <a:spcBef>
          <a:spcPct val="0"/>
        </a:spcBef>
        <a:spcAft>
          <a:spcPct val="0"/>
        </a:spcAft>
        <a:defRPr sz="4400" b="1">
          <a:solidFill>
            <a:srgbClr val="CCCCFF"/>
          </a:solidFill>
          <a:latin typeface="Arial" charset="0"/>
        </a:defRPr>
      </a:lvl2pPr>
      <a:lvl3pPr algn="ctr" rtl="0" eaLnBrk="0" fontAlgn="base" hangingPunct="0">
        <a:spcBef>
          <a:spcPct val="0"/>
        </a:spcBef>
        <a:spcAft>
          <a:spcPct val="0"/>
        </a:spcAft>
        <a:defRPr sz="4400" b="1">
          <a:solidFill>
            <a:srgbClr val="CCCCFF"/>
          </a:solidFill>
          <a:latin typeface="Arial" charset="0"/>
        </a:defRPr>
      </a:lvl3pPr>
      <a:lvl4pPr algn="ctr" rtl="0" eaLnBrk="0" fontAlgn="base" hangingPunct="0">
        <a:spcBef>
          <a:spcPct val="0"/>
        </a:spcBef>
        <a:spcAft>
          <a:spcPct val="0"/>
        </a:spcAft>
        <a:defRPr sz="4400" b="1">
          <a:solidFill>
            <a:srgbClr val="CCCCFF"/>
          </a:solidFill>
          <a:latin typeface="Arial" charset="0"/>
        </a:defRPr>
      </a:lvl4pPr>
      <a:lvl5pPr algn="ctr" rtl="0" eaLnBrk="0" fontAlgn="base" hangingPunct="0">
        <a:spcBef>
          <a:spcPct val="0"/>
        </a:spcBef>
        <a:spcAft>
          <a:spcPct val="0"/>
        </a:spcAft>
        <a:defRPr sz="4400" b="1">
          <a:solidFill>
            <a:srgbClr val="CCCCFF"/>
          </a:solidFill>
          <a:latin typeface="Arial" charset="0"/>
        </a:defRPr>
      </a:lvl5pPr>
      <a:lvl6pPr marL="457200" algn="ctr" rtl="0" eaLnBrk="1" fontAlgn="base" hangingPunct="1">
        <a:spcBef>
          <a:spcPct val="0"/>
        </a:spcBef>
        <a:spcAft>
          <a:spcPct val="0"/>
        </a:spcAft>
        <a:defRPr sz="4400" b="1">
          <a:solidFill>
            <a:srgbClr val="CCCCFF"/>
          </a:solidFill>
          <a:latin typeface="Arial" charset="0"/>
        </a:defRPr>
      </a:lvl6pPr>
      <a:lvl7pPr marL="914400" algn="ctr" rtl="0" eaLnBrk="1" fontAlgn="base" hangingPunct="1">
        <a:spcBef>
          <a:spcPct val="0"/>
        </a:spcBef>
        <a:spcAft>
          <a:spcPct val="0"/>
        </a:spcAft>
        <a:defRPr sz="4400" b="1">
          <a:solidFill>
            <a:srgbClr val="CCCCFF"/>
          </a:solidFill>
          <a:latin typeface="Arial" charset="0"/>
        </a:defRPr>
      </a:lvl7pPr>
      <a:lvl8pPr marL="1371600" algn="ctr" rtl="0" eaLnBrk="1" fontAlgn="base" hangingPunct="1">
        <a:spcBef>
          <a:spcPct val="0"/>
        </a:spcBef>
        <a:spcAft>
          <a:spcPct val="0"/>
        </a:spcAft>
        <a:defRPr sz="4400" b="1">
          <a:solidFill>
            <a:srgbClr val="CCCCFF"/>
          </a:solidFill>
          <a:latin typeface="Arial" charset="0"/>
        </a:defRPr>
      </a:lvl8pPr>
      <a:lvl9pPr marL="1828800" algn="ctr" rtl="0" eaLnBrk="1" fontAlgn="base" hangingPunct="1">
        <a:spcBef>
          <a:spcPct val="0"/>
        </a:spcBef>
        <a:spcAft>
          <a:spcPct val="0"/>
        </a:spcAft>
        <a:defRPr sz="4400" b="1">
          <a:solidFill>
            <a:srgbClr val="CCCCFF"/>
          </a:solidFill>
          <a:latin typeface="Arial" charset="0"/>
        </a:defRPr>
      </a:lvl9pPr>
    </p:titleStyle>
    <p:bodyStyle>
      <a:lvl1pPr marL="342900" indent="-342900" algn="l" rtl="0" eaLnBrk="0" fontAlgn="base" hangingPunct="0">
        <a:spcBef>
          <a:spcPct val="20000"/>
        </a:spcBef>
        <a:spcAft>
          <a:spcPct val="0"/>
        </a:spcAft>
        <a:buClr>
          <a:srgbClr val="CCCCFF"/>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CCFF"/>
        </a:buClr>
        <a:buChar char="–"/>
        <a:defRPr sz="2800">
          <a:solidFill>
            <a:schemeClr val="tx1"/>
          </a:solidFill>
          <a:latin typeface="+mn-lt"/>
        </a:defRPr>
      </a:lvl2pPr>
      <a:lvl3pPr marL="1143000" indent="-228600" algn="l" rtl="0" eaLnBrk="0" fontAlgn="base" hangingPunct="0">
        <a:spcBef>
          <a:spcPct val="20000"/>
        </a:spcBef>
        <a:spcAft>
          <a:spcPct val="0"/>
        </a:spcAft>
        <a:buClr>
          <a:srgbClr val="CCCCFF"/>
        </a:buClr>
        <a:buChar char="•"/>
        <a:defRPr sz="2400">
          <a:solidFill>
            <a:schemeClr val="tx1"/>
          </a:solidFill>
          <a:latin typeface="+mn-lt"/>
        </a:defRPr>
      </a:lvl3pPr>
      <a:lvl4pPr marL="1600200" indent="-228600" algn="l" rtl="0" eaLnBrk="0" fontAlgn="base" hangingPunct="0">
        <a:spcBef>
          <a:spcPct val="20000"/>
        </a:spcBef>
        <a:spcAft>
          <a:spcPct val="0"/>
        </a:spcAft>
        <a:buClr>
          <a:srgbClr val="CCCCFF"/>
        </a:buClr>
        <a:buChar char="–"/>
        <a:defRPr sz="2000">
          <a:solidFill>
            <a:schemeClr val="tx1"/>
          </a:solidFill>
          <a:latin typeface="+mn-lt"/>
        </a:defRPr>
      </a:lvl4pPr>
      <a:lvl5pPr marL="2057400" indent="-228600" algn="l" rtl="0" eaLnBrk="0" fontAlgn="base" hangingPunct="0">
        <a:spcBef>
          <a:spcPct val="20000"/>
        </a:spcBef>
        <a:spcAft>
          <a:spcPct val="0"/>
        </a:spcAft>
        <a:buClr>
          <a:srgbClr val="CCCCFF"/>
        </a:buClr>
        <a:buChar char="»"/>
        <a:defRPr sz="2000">
          <a:solidFill>
            <a:schemeClr val="tx1"/>
          </a:solidFill>
          <a:latin typeface="+mn-lt"/>
        </a:defRPr>
      </a:lvl5pPr>
      <a:lvl6pPr marL="2514600" indent="-228600" algn="l" rtl="0" eaLnBrk="1" fontAlgn="base" hangingPunct="1">
        <a:spcBef>
          <a:spcPct val="20000"/>
        </a:spcBef>
        <a:spcAft>
          <a:spcPct val="0"/>
        </a:spcAft>
        <a:buClr>
          <a:srgbClr val="CCCCFF"/>
        </a:buClr>
        <a:buChar char="»"/>
        <a:defRPr sz="2000">
          <a:solidFill>
            <a:schemeClr val="tx1"/>
          </a:solidFill>
          <a:latin typeface="+mn-lt"/>
        </a:defRPr>
      </a:lvl6pPr>
      <a:lvl7pPr marL="2971800" indent="-228600" algn="l" rtl="0" eaLnBrk="1" fontAlgn="base" hangingPunct="1">
        <a:spcBef>
          <a:spcPct val="20000"/>
        </a:spcBef>
        <a:spcAft>
          <a:spcPct val="0"/>
        </a:spcAft>
        <a:buClr>
          <a:srgbClr val="CCCCFF"/>
        </a:buClr>
        <a:buChar char="»"/>
        <a:defRPr sz="2000">
          <a:solidFill>
            <a:schemeClr val="tx1"/>
          </a:solidFill>
          <a:latin typeface="+mn-lt"/>
        </a:defRPr>
      </a:lvl7pPr>
      <a:lvl8pPr marL="3429000" indent="-228600" algn="l" rtl="0" eaLnBrk="1" fontAlgn="base" hangingPunct="1">
        <a:spcBef>
          <a:spcPct val="20000"/>
        </a:spcBef>
        <a:spcAft>
          <a:spcPct val="0"/>
        </a:spcAft>
        <a:buClr>
          <a:srgbClr val="CCCCFF"/>
        </a:buClr>
        <a:buChar char="»"/>
        <a:defRPr sz="2000">
          <a:solidFill>
            <a:schemeClr val="tx1"/>
          </a:solidFill>
          <a:latin typeface="+mn-lt"/>
        </a:defRPr>
      </a:lvl8pPr>
      <a:lvl9pPr marL="3886200" indent="-228600" algn="l" rtl="0" eaLnBrk="1" fontAlgn="base" hangingPunct="1">
        <a:spcBef>
          <a:spcPct val="20000"/>
        </a:spcBef>
        <a:spcAft>
          <a:spcPct val="0"/>
        </a:spcAft>
        <a:buClr>
          <a:srgbClr val="CCCC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rot="16200000">
            <a:off x="7586916"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CAF278"/>
              </a:solidFill>
            </a:endParaRPr>
          </a:p>
        </p:txBody>
      </p:sp>
      <p:sp>
        <p:nvSpPr>
          <p:cNvPr id="4" name="Date Placeholder 3"/>
          <p:cNvSpPr>
            <a:spLocks noGrp="1"/>
          </p:cNvSpPr>
          <p:nvPr>
            <p:ph type="dt" sz="half" idx="2"/>
          </p:nvPr>
        </p:nvSpPr>
        <p:spPr>
          <a:xfrm rot="16200000">
            <a:off x="7551357"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CAF278"/>
                </a:solidFill>
              </a:rPr>
              <a:pPr/>
              <a:t>5/6/2016</a:t>
            </a:fld>
            <a:endParaRPr lang="en-US" dirty="0">
              <a:solidFill>
                <a:srgbClr val="CAF278"/>
              </a:solidFill>
            </a:endParaRPr>
          </a:p>
        </p:txBody>
      </p:sp>
    </p:spTree>
    <p:extLst>
      <p:ext uri="{BB962C8B-B14F-4D97-AF65-F5344CB8AC3E}">
        <p14:creationId xmlns:p14="http://schemas.microsoft.com/office/powerpoint/2010/main" val="36914074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txBox="1">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txBox="1">
            <a:spLocks noGrp="1"/>
          </p:cNvSpPr>
          <p:nvPr>
            <p:ph type="dt" sz="half" idx="2"/>
          </p:nvPr>
        </p:nvSpPr>
        <p:spPr>
          <a:xfrm>
            <a:off x="457200" y="6356362"/>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cs typeface="+mn-cs"/>
              </a:defRPr>
            </a:lvl1pPr>
          </a:lstStyle>
          <a:p>
            <a:pPr>
              <a:defRPr/>
            </a:pPr>
            <a:fld id="{80CD6665-CCED-4FAC-BB2F-1A7D8D8201F2}" type="datetime1">
              <a:rPr lang="en-US"/>
              <a:pPr>
                <a:defRPr/>
              </a:pPr>
              <a:t>5/6/2016</a:t>
            </a:fld>
            <a:endParaRPr dirty="0"/>
          </a:p>
        </p:txBody>
      </p:sp>
      <p:sp>
        <p:nvSpPr>
          <p:cNvPr id="5" name="Footer Placeholder 4"/>
          <p:cNvSpPr txBox="1">
            <a:spLocks noGrp="1"/>
          </p:cNvSpPr>
          <p:nvPr>
            <p:ph type="ftr" sz="quarter" idx="3"/>
          </p:nvPr>
        </p:nvSpPr>
        <p:spPr>
          <a:xfrm>
            <a:off x="3124200" y="6356362"/>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cs typeface="+mn-cs"/>
              </a:defRPr>
            </a:lvl1pPr>
          </a:lstStyle>
          <a:p>
            <a:pPr>
              <a:defRPr/>
            </a:pPr>
            <a:endParaRPr dirty="0"/>
          </a:p>
        </p:txBody>
      </p:sp>
      <p:sp>
        <p:nvSpPr>
          <p:cNvPr id="6" name="Slide Number Placeholder 5"/>
          <p:cNvSpPr txBox="1">
            <a:spLocks noGrp="1"/>
          </p:cNvSpPr>
          <p:nvPr>
            <p:ph type="sldNum" sz="quarter" idx="4"/>
          </p:nvPr>
        </p:nvSpPr>
        <p:spPr>
          <a:xfrm>
            <a:off x="6553200" y="6356362"/>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cs typeface="+mn-cs"/>
              </a:defRPr>
            </a:lvl1pPr>
          </a:lstStyle>
          <a:p>
            <a:pPr>
              <a:defRPr/>
            </a:pPr>
            <a:fld id="{750F6DF8-C0D1-4426-AE1E-0D68D738917E}" type="slidenum">
              <a:rPr/>
              <a:pPr>
                <a:defRPr/>
              </a:pPr>
              <a:t>‹#›</a:t>
            </a:fld>
            <a:endParaRPr dirty="0"/>
          </a:p>
        </p:txBody>
      </p:sp>
    </p:spTree>
    <p:extLst>
      <p:ext uri="{BB962C8B-B14F-4D97-AF65-F5344CB8AC3E}">
        <p14:creationId xmlns:p14="http://schemas.microsoft.com/office/powerpoint/2010/main" val="260036749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lang="en-US" sz="4400" kern="1200">
          <a:solidFill>
            <a:srgbClr val="000000"/>
          </a:solidFill>
          <a:latin typeface="Calibri"/>
        </a:defRPr>
      </a:lvl1pPr>
      <a:lvl2pPr algn="ctr" rtl="0" eaLnBrk="0" fontAlgn="base" hangingPunct="0">
        <a:spcBef>
          <a:spcPct val="0"/>
        </a:spcBef>
        <a:spcAft>
          <a:spcPct val="0"/>
        </a:spcAft>
        <a:defRPr sz="4400">
          <a:solidFill>
            <a:srgbClr val="000000"/>
          </a:solidFill>
          <a:latin typeface="Calibri" pitchFamily="34" charset="0"/>
        </a:defRPr>
      </a:lvl2pPr>
      <a:lvl3pPr algn="ctr" rtl="0" eaLnBrk="0" fontAlgn="base" hangingPunct="0">
        <a:spcBef>
          <a:spcPct val="0"/>
        </a:spcBef>
        <a:spcAft>
          <a:spcPct val="0"/>
        </a:spcAft>
        <a:defRPr sz="4400">
          <a:solidFill>
            <a:srgbClr val="000000"/>
          </a:solidFill>
          <a:latin typeface="Calibri" pitchFamily="34" charset="0"/>
        </a:defRPr>
      </a:lvl3pPr>
      <a:lvl4pPr algn="ctr" rtl="0" eaLnBrk="0" fontAlgn="base" hangingPunct="0">
        <a:spcBef>
          <a:spcPct val="0"/>
        </a:spcBef>
        <a:spcAft>
          <a:spcPct val="0"/>
        </a:spcAft>
        <a:defRPr sz="4400">
          <a:solidFill>
            <a:srgbClr val="000000"/>
          </a:solidFill>
          <a:latin typeface="Calibri" pitchFamily="34" charset="0"/>
        </a:defRPr>
      </a:lvl4pPr>
      <a:lvl5pPr algn="ctr" rtl="0" eaLnBrk="0" fontAlgn="base" hangingPunct="0">
        <a:spcBef>
          <a:spcPct val="0"/>
        </a:spcBef>
        <a:spcAft>
          <a:spcPct val="0"/>
        </a:spcAft>
        <a:defRPr sz="4400">
          <a:solidFill>
            <a:srgbClr val="000000"/>
          </a:solidFill>
          <a:latin typeface="Calibri" pitchFamily="34" charset="0"/>
        </a:defRPr>
      </a:lvl5pPr>
      <a:lvl6pPr marL="457200" algn="ctr" rtl="0" eaLnBrk="0" fontAlgn="base" hangingPunct="0">
        <a:spcBef>
          <a:spcPct val="0"/>
        </a:spcBef>
        <a:spcAft>
          <a:spcPct val="0"/>
        </a:spcAft>
        <a:defRPr sz="4400">
          <a:solidFill>
            <a:srgbClr val="000000"/>
          </a:solidFill>
          <a:latin typeface="Calibri" pitchFamily="34" charset="0"/>
        </a:defRPr>
      </a:lvl6pPr>
      <a:lvl7pPr marL="914400" algn="ctr" rtl="0" eaLnBrk="0" fontAlgn="base" hangingPunct="0">
        <a:spcBef>
          <a:spcPct val="0"/>
        </a:spcBef>
        <a:spcAft>
          <a:spcPct val="0"/>
        </a:spcAft>
        <a:defRPr sz="4400">
          <a:solidFill>
            <a:srgbClr val="000000"/>
          </a:solidFill>
          <a:latin typeface="Calibri" pitchFamily="34" charset="0"/>
        </a:defRPr>
      </a:lvl7pPr>
      <a:lvl8pPr marL="1371600" algn="ctr" rtl="0" eaLnBrk="0" fontAlgn="base" hangingPunct="0">
        <a:spcBef>
          <a:spcPct val="0"/>
        </a:spcBef>
        <a:spcAft>
          <a:spcPct val="0"/>
        </a:spcAft>
        <a:defRPr sz="4400">
          <a:solidFill>
            <a:srgbClr val="000000"/>
          </a:solidFill>
          <a:latin typeface="Calibri" pitchFamily="34" charset="0"/>
        </a:defRPr>
      </a:lvl8pPr>
      <a:lvl9pPr marL="1828800" algn="ctr" rtl="0" eaLnBrk="0" fontAlgn="base" hangingPunct="0">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000000"/>
          </a:solidFill>
          <a:latin typeface="Calibri"/>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000000"/>
          </a:solidFill>
          <a:latin typeface="Calibri"/>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000000"/>
          </a:solidFill>
          <a:latin typeface="Calibri"/>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000000"/>
          </a:solidFill>
          <a:latin typeface="Calibri"/>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000000"/>
          </a:solidFill>
          <a:latin typeface="Calibri"/>
        </a:defRPr>
      </a:lvl5pPr>
      <a:lvl6pPr marL="2514600" indent="-228600" algn="l" rtl="0" eaLnBrk="0" fontAlgn="base" hangingPunct="0">
        <a:spcBef>
          <a:spcPts val="500"/>
        </a:spcBef>
        <a:spcAft>
          <a:spcPct val="0"/>
        </a:spcAft>
        <a:buSzPct val="100000"/>
        <a:buFont typeface="Arial" charset="0"/>
        <a:buChar char="»"/>
        <a:defRPr lang="en-US" sz="2000" kern="1200">
          <a:solidFill>
            <a:srgbClr val="000000"/>
          </a:solidFill>
          <a:latin typeface="Calibri"/>
        </a:defRPr>
      </a:lvl6pPr>
      <a:lvl7pPr marL="2971800" indent="-228600" algn="l" rtl="0" eaLnBrk="0" fontAlgn="base" hangingPunct="0">
        <a:spcBef>
          <a:spcPts val="500"/>
        </a:spcBef>
        <a:spcAft>
          <a:spcPct val="0"/>
        </a:spcAft>
        <a:buSzPct val="100000"/>
        <a:buFont typeface="Arial" charset="0"/>
        <a:buChar char="»"/>
        <a:defRPr lang="en-US" sz="2000" kern="1200">
          <a:solidFill>
            <a:srgbClr val="000000"/>
          </a:solidFill>
          <a:latin typeface="Calibri"/>
        </a:defRPr>
      </a:lvl7pPr>
      <a:lvl8pPr marL="3429000" indent="-228600" algn="l" rtl="0" eaLnBrk="0" fontAlgn="base" hangingPunct="0">
        <a:spcBef>
          <a:spcPts val="500"/>
        </a:spcBef>
        <a:spcAft>
          <a:spcPct val="0"/>
        </a:spcAft>
        <a:buSzPct val="100000"/>
        <a:buFont typeface="Arial" charset="0"/>
        <a:buChar char="»"/>
        <a:defRPr lang="en-US" sz="2000" kern="1200">
          <a:solidFill>
            <a:srgbClr val="000000"/>
          </a:solidFill>
          <a:latin typeface="Calibri"/>
        </a:defRPr>
      </a:lvl8pPr>
      <a:lvl9pPr marL="3886200" indent="-228600" algn="l" rtl="0" eaLnBrk="0" fontAlgn="base" hangingPunct="0">
        <a:spcBef>
          <a:spcPts val="500"/>
        </a:spcBef>
        <a:spcAft>
          <a:spcPct val="0"/>
        </a:spcAft>
        <a:buSzPct val="100000"/>
        <a:buFont typeface="Arial" charset="0"/>
        <a:buChar char="»"/>
        <a:defRPr lang="en-US" sz="2000" kern="1200">
          <a:solidFill>
            <a:srgbClr val="000000"/>
          </a:solidFill>
          <a:latin typeface="Calibri"/>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195517" y="0"/>
            <a:ext cx="7951341" cy="990000"/>
          </a:xfrm>
          <a:prstGeom prst="rect">
            <a:avLst/>
          </a:prstGeom>
          <a:solidFill>
            <a:srgbClr val="C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7" name="Picture 6"/>
          <p:cNvPicPr>
            <a:picLocks noChangeAspect="1"/>
          </p:cNvPicPr>
          <p:nvPr userDrawn="1"/>
        </p:nvPicPr>
        <p:blipFill rotWithShape="1">
          <a:blip r:embed="rId18"/>
          <a:srcRect l="425" r="1969"/>
          <a:stretch/>
        </p:blipFill>
        <p:spPr>
          <a:xfrm>
            <a:off x="660" y="-1"/>
            <a:ext cx="1145218" cy="990000"/>
          </a:xfrm>
          <a:prstGeom prst="rect">
            <a:avLst/>
          </a:prstGeom>
        </p:spPr>
      </p:pic>
      <p:pic>
        <p:nvPicPr>
          <p:cNvPr id="2" name="Picture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845376" y="6010657"/>
            <a:ext cx="1183303" cy="733966"/>
          </a:xfrm>
          <a:prstGeom prst="rect">
            <a:avLst/>
          </a:prstGeom>
        </p:spPr>
      </p:pic>
    </p:spTree>
    <p:extLst>
      <p:ext uri="{BB962C8B-B14F-4D97-AF65-F5344CB8AC3E}">
        <p14:creationId xmlns:p14="http://schemas.microsoft.com/office/powerpoint/2010/main" val="163050283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smtClean="0"/>
              <a:t>Click to edit Heading</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 text</a:t>
            </a:r>
          </a:p>
        </p:txBody>
      </p:sp>
      <p:sp>
        <p:nvSpPr>
          <p:cNvPr id="5" name="Footer Placeholder 4"/>
          <p:cNvSpPr>
            <a:spLocks noGrp="1"/>
          </p:cNvSpPr>
          <p:nvPr>
            <p:ph type="ftr" sz="quarter" idx="3"/>
          </p:nvPr>
        </p:nvSpPr>
        <p:spPr>
          <a:xfrm>
            <a:off x="628650" y="6356363"/>
            <a:ext cx="78867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GB" dirty="0" smtClean="0">
                <a:solidFill>
                  <a:prstClr val="black">
                    <a:tint val="75000"/>
                  </a:prstClr>
                </a:solidFill>
              </a:rPr>
              <a:t>www.cycj.org.uk                                                                  developing, supporting &amp; understanding youth justice</a:t>
            </a:r>
            <a:endParaRPr lang="en-GB" dirty="0">
              <a:solidFill>
                <a:prstClr val="black">
                  <a:tint val="75000"/>
                </a:prstClr>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900" y="221523"/>
            <a:ext cx="1428900" cy="959581"/>
          </a:xfrm>
          <a:prstGeom prst="rect">
            <a:avLst/>
          </a:prstGeom>
        </p:spPr>
      </p:pic>
    </p:spTree>
    <p:extLst>
      <p:ext uri="{BB962C8B-B14F-4D97-AF65-F5344CB8AC3E}">
        <p14:creationId xmlns:p14="http://schemas.microsoft.com/office/powerpoint/2010/main" val="214821144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hf sldNum="0" hdr="0" dt="0"/>
  <p:txStyles>
    <p:titleStyle>
      <a:lvl1pPr algn="ctr" defTabSz="914400" rtl="0" eaLnBrk="1" latinLnBrk="0" hangingPunct="1">
        <a:lnSpc>
          <a:spcPct val="90000"/>
        </a:lnSpc>
        <a:spcBef>
          <a:spcPct val="0"/>
        </a:spcBef>
        <a:buNone/>
        <a:defRPr sz="4400" b="1" kern="1200" baseline="0">
          <a:solidFill>
            <a:srgbClr val="951B8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86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3C4C1-A24F-45F4-ADEA-88085356C02E}" type="datetimeFigureOut">
              <a:rPr lang="en-GB" smtClean="0">
                <a:solidFill>
                  <a:prstClr val="black">
                    <a:tint val="75000"/>
                  </a:prstClr>
                </a:solidFill>
              </a:rPr>
              <a:pPr/>
              <a:t>06/05/2016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BFFA8-507E-4C90-9D65-745ABC1AB129}"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a:off x="1195517" y="0"/>
            <a:ext cx="7951341" cy="990000"/>
          </a:xfrm>
          <a:prstGeom prst="rect">
            <a:avLst/>
          </a:prstGeom>
          <a:solidFill>
            <a:srgbClr val="C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p:cNvPicPr>
          <p:nvPr userDrawn="1"/>
        </p:nvPicPr>
        <p:blipFill rotWithShape="1">
          <a:blip r:embed="rId14"/>
          <a:srcRect l="425" r="1969"/>
          <a:stretch/>
        </p:blipFill>
        <p:spPr>
          <a:xfrm>
            <a:off x="660" y="-1"/>
            <a:ext cx="1145218" cy="990000"/>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45374" y="6010657"/>
            <a:ext cx="1183303" cy="733966"/>
          </a:xfrm>
          <a:prstGeom prst="rect">
            <a:avLst/>
          </a:prstGeom>
        </p:spPr>
      </p:pic>
    </p:spTree>
    <p:extLst>
      <p:ext uri="{BB962C8B-B14F-4D97-AF65-F5344CB8AC3E}">
        <p14:creationId xmlns:p14="http://schemas.microsoft.com/office/powerpoint/2010/main" val="117409557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195517" y="0"/>
            <a:ext cx="7951341" cy="990000"/>
          </a:xfrm>
          <a:prstGeom prst="rect">
            <a:avLst/>
          </a:prstGeom>
          <a:solidFill>
            <a:srgbClr val="C1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7" name="Picture 6"/>
          <p:cNvPicPr>
            <a:picLocks noChangeAspect="1"/>
          </p:cNvPicPr>
          <p:nvPr userDrawn="1"/>
        </p:nvPicPr>
        <p:blipFill rotWithShape="1">
          <a:blip r:embed="rId18"/>
          <a:srcRect l="425" r="1969"/>
          <a:stretch/>
        </p:blipFill>
        <p:spPr>
          <a:xfrm>
            <a:off x="660" y="-1"/>
            <a:ext cx="1145218" cy="990000"/>
          </a:xfrm>
          <a:prstGeom prst="rect">
            <a:avLst/>
          </a:prstGeom>
        </p:spPr>
      </p:pic>
      <p:pic>
        <p:nvPicPr>
          <p:cNvPr id="2" name="Picture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845372" y="6010657"/>
            <a:ext cx="1183303" cy="733966"/>
          </a:xfrm>
          <a:prstGeom prst="rect">
            <a:avLst/>
          </a:prstGeom>
        </p:spPr>
      </p:pic>
    </p:spTree>
    <p:extLst>
      <p:ext uri="{BB962C8B-B14F-4D97-AF65-F5344CB8AC3E}">
        <p14:creationId xmlns:p14="http://schemas.microsoft.com/office/powerpoint/2010/main" val="133462140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hyperlink" Target="https://prezi.com/ix4ojkakken8/secure-care-in-scotland-looking-ahead-21-04-16/?utm_campaign=share&amp;utm_medium=copy" TargetMode="External"/><Relationship Id="rId2" Type="http://schemas.openxmlformats.org/officeDocument/2006/relationships/notesSlide" Target="../notesSlides/notesSlide34.xml"/><Relationship Id="rId1" Type="http://schemas.openxmlformats.org/officeDocument/2006/relationships/slideLayout" Target="../slideLayouts/slideLayout67.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98.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98.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98.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98.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99.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www.gov.scot/Topics/Justice/policies/young-offending/secure-care"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4.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373" y="1404600"/>
            <a:ext cx="7772400" cy="2114795"/>
          </a:xfrm>
        </p:spPr>
        <p:txBody>
          <a:bodyPr/>
          <a:lstStyle/>
          <a:p>
            <a:r>
              <a:rPr lang="en-GB" dirty="0" smtClean="0"/>
              <a:t>Secure Care in Scotland, Looking Ahead</a:t>
            </a:r>
            <a:br>
              <a:rPr lang="en-GB" dirty="0" smtClean="0"/>
            </a:br>
            <a:r>
              <a:rPr lang="en-GB" b="0" dirty="0" smtClean="0"/>
              <a:t>Thursday 21 April 2016</a:t>
            </a:r>
            <a:endParaRPr lang="en-GB" b="0" dirty="0"/>
          </a:p>
        </p:txBody>
      </p:sp>
      <p:sp>
        <p:nvSpPr>
          <p:cNvPr id="3" name="Subtitle 2"/>
          <p:cNvSpPr>
            <a:spLocks noGrp="1"/>
          </p:cNvSpPr>
          <p:nvPr>
            <p:ph type="subTitle" idx="1"/>
          </p:nvPr>
        </p:nvSpPr>
        <p:spPr>
          <a:xfrm>
            <a:off x="1143000" y="3724586"/>
            <a:ext cx="6858000" cy="1655762"/>
          </a:xfrm>
        </p:spPr>
        <p:txBody>
          <a:bodyPr>
            <a:normAutofit/>
          </a:bodyPr>
          <a:lstStyle/>
          <a:p>
            <a:r>
              <a:rPr lang="en-GB" sz="4400" b="1" dirty="0" smtClean="0"/>
              <a:t>Welcome </a:t>
            </a:r>
            <a:endParaRPr lang="en-GB" sz="4400" b="1" dirty="0"/>
          </a:p>
        </p:txBody>
      </p:sp>
      <p:sp>
        <p:nvSpPr>
          <p:cNvPr id="4" name="Footer Placeholder 3"/>
          <p:cNvSpPr>
            <a:spLocks noGrp="1"/>
          </p:cNvSpPr>
          <p:nvPr>
            <p:ph type="ftr" sz="quarter" idx="11"/>
          </p:nvPr>
        </p:nvSpPr>
        <p:spPr/>
        <p:txBody>
          <a:bodyPr/>
          <a:lstStyle/>
          <a:p>
            <a:r>
              <a:rPr lang="en-GB" dirty="0" smtClean="0"/>
              <a:t>www.cycj.org.uk                                                                  developing, supporting &amp; understanding youth justice</a:t>
            </a:r>
            <a:endParaRPr lang="en-GB"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715280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GB" dirty="0" smtClean="0"/>
              <a:t>                                    Glasgow response :</a:t>
            </a:r>
          </a:p>
          <a:p>
            <a:pPr marL="0" indent="0">
              <a:buNone/>
            </a:pPr>
            <a:r>
              <a:rPr lang="en-GB" dirty="0" smtClean="0"/>
              <a:t>                          Evidence based Programmes/ Intensive services</a:t>
            </a:r>
          </a:p>
          <a:p>
            <a:pPr marL="0" indent="0">
              <a:buNone/>
            </a:pPr>
            <a:r>
              <a:rPr lang="en-GB" dirty="0"/>
              <a:t>	</a:t>
            </a:r>
            <a:r>
              <a:rPr lang="en-GB" dirty="0" smtClean="0"/>
              <a:t>               ISMS   </a:t>
            </a:r>
          </a:p>
          <a:p>
            <a:pPr marL="0" indent="0">
              <a:buNone/>
            </a:pPr>
            <a:r>
              <a:rPr lang="en-GB" dirty="0"/>
              <a:t> </a:t>
            </a:r>
            <a:r>
              <a:rPr lang="en-GB" dirty="0" smtClean="0"/>
              <a:t>                         ATR</a:t>
            </a:r>
          </a:p>
          <a:p>
            <a:pPr marL="0" indent="0">
              <a:buNone/>
            </a:pPr>
            <a:r>
              <a:rPr lang="en-GB" dirty="0"/>
              <a:t> </a:t>
            </a:r>
            <a:r>
              <a:rPr lang="en-GB" dirty="0" smtClean="0"/>
              <a:t>                         SNAP</a:t>
            </a:r>
            <a:endParaRPr lang="en-GB" dirty="0"/>
          </a:p>
          <a:p>
            <a:pPr marL="0" indent="0">
              <a:buNone/>
            </a:pPr>
            <a:r>
              <a:rPr lang="en-GB" dirty="0" smtClean="0"/>
              <a:t>                          FFT</a:t>
            </a:r>
          </a:p>
          <a:p>
            <a:pPr marL="0" indent="0">
              <a:buNone/>
            </a:pPr>
            <a:r>
              <a:rPr lang="en-GB" dirty="0"/>
              <a:t> </a:t>
            </a:r>
            <a:r>
              <a:rPr lang="en-GB" dirty="0" smtClean="0"/>
              <a:t>                         DBT</a:t>
            </a:r>
            <a:endParaRPr lang="en-GB" dirty="0"/>
          </a:p>
        </p:txBody>
      </p:sp>
    </p:spTree>
    <p:extLst>
      <p:ext uri="{BB962C8B-B14F-4D97-AF65-F5344CB8AC3E}">
        <p14:creationId xmlns:p14="http://schemas.microsoft.com/office/powerpoint/2010/main" val="3947957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454" y="2698959"/>
            <a:ext cx="7388942" cy="3139321"/>
          </a:xfrm>
          <a:prstGeom prst="rect">
            <a:avLst/>
          </a:prstGeom>
        </p:spPr>
        <p:txBody>
          <a:bodyPr wrap="square">
            <a:spAutoFit/>
          </a:bodyPr>
          <a:lstStyle/>
          <a:p>
            <a:r>
              <a:rPr lang="en-GB" dirty="0">
                <a:solidFill>
                  <a:prstClr val="black"/>
                </a:solidFill>
              </a:rPr>
              <a:t>Increasing focus on evidence based interventions service </a:t>
            </a:r>
            <a:r>
              <a:rPr lang="en-GB" dirty="0" smtClean="0">
                <a:solidFill>
                  <a:prstClr val="black"/>
                </a:solidFill>
              </a:rPr>
              <a:t>wide</a:t>
            </a:r>
          </a:p>
          <a:p>
            <a:endParaRPr lang="en-GB" dirty="0">
              <a:solidFill>
                <a:prstClr val="black"/>
              </a:solidFill>
            </a:endParaRPr>
          </a:p>
          <a:p>
            <a:r>
              <a:rPr lang="en-GB" dirty="0">
                <a:solidFill>
                  <a:prstClr val="black"/>
                </a:solidFill>
              </a:rPr>
              <a:t>Analysis of needs indicates a profile of complex </a:t>
            </a:r>
            <a:r>
              <a:rPr lang="en-GB" dirty="0" smtClean="0">
                <a:solidFill>
                  <a:prstClr val="black"/>
                </a:solidFill>
              </a:rPr>
              <a:t>trauma</a:t>
            </a:r>
          </a:p>
          <a:p>
            <a:endParaRPr lang="en-GB" dirty="0">
              <a:solidFill>
                <a:prstClr val="black"/>
              </a:solidFill>
            </a:endParaRPr>
          </a:p>
          <a:p>
            <a:r>
              <a:rPr lang="en-GB" dirty="0">
                <a:solidFill>
                  <a:prstClr val="black"/>
                </a:solidFill>
              </a:rPr>
              <a:t>A small but growing body of evidence indicating that DBT has the potential to be an effective intervention with young females presenting with emerging borderline personality traits and symptoms of complex </a:t>
            </a:r>
            <a:r>
              <a:rPr lang="en-GB" dirty="0" smtClean="0">
                <a:solidFill>
                  <a:prstClr val="black"/>
                </a:solidFill>
              </a:rPr>
              <a:t>trauma</a:t>
            </a:r>
          </a:p>
          <a:p>
            <a:endParaRPr lang="en-GB" dirty="0">
              <a:solidFill>
                <a:prstClr val="black"/>
              </a:solidFill>
            </a:endParaRPr>
          </a:p>
          <a:p>
            <a:r>
              <a:rPr lang="en-GB" dirty="0">
                <a:solidFill>
                  <a:prstClr val="black"/>
                </a:solidFill>
              </a:rPr>
              <a:t>DBT provides a pathway of care for young people impacted by symptoms of complex trauma and can be delivered responsively dependent on the nature and severity of difficulties experienced by individual young </a:t>
            </a:r>
            <a:r>
              <a:rPr lang="en-GB" dirty="0" smtClean="0">
                <a:solidFill>
                  <a:prstClr val="black"/>
                </a:solidFill>
              </a:rPr>
              <a:t>people</a:t>
            </a:r>
            <a:endParaRPr lang="en-GB" dirty="0">
              <a:solidFill>
                <a:prstClr val="black"/>
              </a:solidFill>
            </a:endParaRPr>
          </a:p>
        </p:txBody>
      </p:sp>
      <p:sp>
        <p:nvSpPr>
          <p:cNvPr id="3" name="Title 2"/>
          <p:cNvSpPr>
            <a:spLocks noGrp="1"/>
          </p:cNvSpPr>
          <p:nvPr>
            <p:ph type="ctrTitle"/>
          </p:nvPr>
        </p:nvSpPr>
        <p:spPr/>
        <p:txBody>
          <a:bodyPr/>
          <a:lstStyle/>
          <a:p>
            <a:r>
              <a:rPr lang="en-GB" dirty="0" smtClean="0"/>
              <a:t>Why DBT</a:t>
            </a:r>
            <a:br>
              <a:rPr lang="en-GB" dirty="0" smtClean="0"/>
            </a:br>
            <a:endParaRPr lang="en-GB" dirty="0"/>
          </a:p>
        </p:txBody>
      </p:sp>
    </p:spTree>
    <p:extLst>
      <p:ext uri="{BB962C8B-B14F-4D97-AF65-F5344CB8AC3E}">
        <p14:creationId xmlns:p14="http://schemas.microsoft.com/office/powerpoint/2010/main" val="4279068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04789" y="0"/>
            <a:ext cx="7939217" cy="976184"/>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3600" b="1" dirty="0">
              <a:solidFill>
                <a:srgbClr val="70439B"/>
              </a:solidFill>
              <a:cs typeface="Arial" panose="020B0604020202020204" pitchFamily="34" charset="0"/>
            </a:endParaRPr>
          </a:p>
        </p:txBody>
      </p:sp>
      <p:sp>
        <p:nvSpPr>
          <p:cNvPr id="3" name="Rectangle 3"/>
          <p:cNvSpPr txBox="1">
            <a:spLocks noChangeArrowheads="1"/>
          </p:cNvSpPr>
          <p:nvPr/>
        </p:nvSpPr>
        <p:spPr bwMode="auto">
          <a:xfrm>
            <a:off x="0" y="1119525"/>
            <a:ext cx="9144000" cy="565197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ts val="400"/>
              </a:spcAft>
              <a:defRPr/>
            </a:pPr>
            <a:endParaRPr lang="en-GB" sz="2000" dirty="0">
              <a:solidFill>
                <a:prstClr val="black"/>
              </a:solidFill>
              <a:ea typeface="ＭＳ Ｐゴシック" charset="0"/>
              <a:cs typeface="Arial" panose="020B0604020202020204" pitchFamily="34" charset="0"/>
            </a:endParaRPr>
          </a:p>
        </p:txBody>
      </p:sp>
      <p:sp>
        <p:nvSpPr>
          <p:cNvPr id="4" name="Rectangle 3"/>
          <p:cNvSpPr txBox="1">
            <a:spLocks noChangeArrowheads="1"/>
          </p:cNvSpPr>
          <p:nvPr/>
        </p:nvSpPr>
        <p:spPr>
          <a:xfrm>
            <a:off x="1121790" y="876693"/>
            <a:ext cx="7249991" cy="589480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Ø"/>
              <a:defRPr/>
            </a:pPr>
            <a:r>
              <a:rPr lang="en-US" altLang="en-US" sz="2400" dirty="0" smtClean="0">
                <a:solidFill>
                  <a:prstClr val="black"/>
                </a:solidFill>
              </a:rPr>
              <a:t>To achieve change and meet young people’s needs.</a:t>
            </a:r>
          </a:p>
          <a:p>
            <a:pPr marL="457200" indent="-457200">
              <a:buFont typeface="Wingdings" panose="05000000000000000000" pitchFamily="2" charset="2"/>
              <a:buChar char="Ø"/>
              <a:defRPr/>
            </a:pPr>
            <a:r>
              <a:rPr lang="en-US" altLang="en-US" sz="2400" dirty="0" smtClean="0">
                <a:solidFill>
                  <a:prstClr val="black"/>
                </a:solidFill>
              </a:rPr>
              <a:t>New partnership and a new culture.</a:t>
            </a:r>
          </a:p>
          <a:p>
            <a:pPr marL="457200" indent="-457200">
              <a:buFont typeface="Wingdings" panose="05000000000000000000" pitchFamily="2" charset="2"/>
              <a:buChar char="Ø"/>
              <a:defRPr/>
            </a:pPr>
            <a:r>
              <a:rPr lang="en-US" altLang="en-US" sz="2400" dirty="0" smtClean="0">
                <a:solidFill>
                  <a:prstClr val="black"/>
                </a:solidFill>
              </a:rPr>
              <a:t>Develop role of the third sector</a:t>
            </a:r>
          </a:p>
          <a:p>
            <a:pPr marL="457200" indent="-457200">
              <a:buFont typeface="Wingdings" panose="05000000000000000000" pitchFamily="2" charset="2"/>
              <a:buChar char="Ø"/>
              <a:defRPr/>
            </a:pPr>
            <a:r>
              <a:rPr lang="en-US" altLang="en-US" sz="2400" dirty="0" smtClean="0">
                <a:solidFill>
                  <a:prstClr val="black"/>
                </a:solidFill>
              </a:rPr>
              <a:t>Promoting parenting – Utilising mums…dads … community assets.</a:t>
            </a:r>
          </a:p>
          <a:p>
            <a:pPr marL="457200" indent="-457200">
              <a:buFont typeface="Wingdings" panose="05000000000000000000" pitchFamily="2" charset="2"/>
              <a:buChar char="Ø"/>
              <a:defRPr/>
            </a:pPr>
            <a:r>
              <a:rPr lang="en-US" altLang="en-US" sz="2400" dirty="0" smtClean="0">
                <a:solidFill>
                  <a:prstClr val="black"/>
                </a:solidFill>
              </a:rPr>
              <a:t>Influencing and co-ordinating beyond the Partnership.</a:t>
            </a:r>
          </a:p>
          <a:p>
            <a:pPr marL="457200" indent="-457200">
              <a:buFont typeface="Wingdings" panose="05000000000000000000" pitchFamily="2" charset="2"/>
              <a:buChar char="Ø"/>
              <a:defRPr/>
            </a:pPr>
            <a:r>
              <a:rPr lang="en-US" altLang="en-US" sz="2400" dirty="0" smtClean="0">
                <a:solidFill>
                  <a:prstClr val="black"/>
                </a:solidFill>
              </a:rPr>
              <a:t>Strengthening and promoting early engagement – the Universal Pathways.</a:t>
            </a:r>
          </a:p>
          <a:p>
            <a:pPr marL="457200" indent="-457200">
              <a:buFont typeface="Wingdings" panose="05000000000000000000" pitchFamily="2" charset="2"/>
              <a:buChar char="Ø"/>
              <a:defRPr/>
            </a:pPr>
            <a:r>
              <a:rPr lang="en-US" altLang="en-US" sz="2400" dirty="0" smtClean="0">
                <a:solidFill>
                  <a:prstClr val="black"/>
                </a:solidFill>
              </a:rPr>
              <a:t>A Spectrum </a:t>
            </a:r>
            <a:r>
              <a:rPr lang="en-US" altLang="en-US" sz="2400" dirty="0">
                <a:solidFill>
                  <a:prstClr val="black"/>
                </a:solidFill>
              </a:rPr>
              <a:t>of family support, realigning and </a:t>
            </a:r>
            <a:r>
              <a:rPr lang="en-US" altLang="en-US" sz="2400" dirty="0" smtClean="0">
                <a:solidFill>
                  <a:prstClr val="black"/>
                </a:solidFill>
              </a:rPr>
              <a:t>transfer resource transfer.</a:t>
            </a:r>
          </a:p>
          <a:p>
            <a:pPr marL="457200" indent="-457200">
              <a:buFont typeface="Wingdings" panose="05000000000000000000" pitchFamily="2" charset="2"/>
              <a:buChar char="Ø"/>
              <a:defRPr/>
            </a:pPr>
            <a:r>
              <a:rPr lang="en-US" altLang="en-US" sz="2400" dirty="0">
                <a:solidFill>
                  <a:prstClr val="black"/>
                </a:solidFill>
              </a:rPr>
              <a:t>Critical role of Social Work, solution but not the </a:t>
            </a:r>
            <a:r>
              <a:rPr lang="en-US" altLang="en-US" sz="2400" dirty="0" smtClean="0">
                <a:solidFill>
                  <a:prstClr val="black"/>
                </a:solidFill>
              </a:rPr>
              <a:t>answer</a:t>
            </a:r>
          </a:p>
          <a:p>
            <a:pPr marL="457200" indent="-457200">
              <a:buFont typeface="Wingdings" panose="05000000000000000000" pitchFamily="2" charset="2"/>
              <a:buChar char="Ø"/>
              <a:defRPr/>
            </a:pPr>
            <a:r>
              <a:rPr lang="en-US" altLang="en-US" sz="2400" dirty="0">
                <a:solidFill>
                  <a:prstClr val="black"/>
                </a:solidFill>
              </a:rPr>
              <a:t>Transforming the balance of care </a:t>
            </a:r>
            <a:endParaRPr lang="en-US" altLang="en-US" sz="2400" dirty="0" smtClean="0">
              <a:solidFill>
                <a:prstClr val="black"/>
              </a:solidFill>
            </a:endParaRPr>
          </a:p>
          <a:p>
            <a:pPr marL="0" indent="0">
              <a:buFont typeface="Arial" panose="020B0604020202020204" pitchFamily="34" charset="0"/>
              <a:buNone/>
              <a:defRPr/>
            </a:pPr>
            <a:endParaRPr lang="en-US" altLang="en-US" sz="2400" dirty="0">
              <a:solidFill>
                <a:prstClr val="black"/>
              </a:solidFill>
            </a:endParaRPr>
          </a:p>
          <a:p>
            <a:pPr marL="0" indent="0">
              <a:buFont typeface="Arial" panose="020B0604020202020204" pitchFamily="34" charset="0"/>
              <a:buNone/>
              <a:defRPr/>
            </a:pPr>
            <a:endParaRPr lang="en-US" altLang="en-US" sz="2400" dirty="0">
              <a:solidFill>
                <a:prstClr val="black"/>
              </a:solidFill>
            </a:endParaRPr>
          </a:p>
          <a:p>
            <a:pPr marL="0" indent="0">
              <a:buFont typeface="Arial" panose="020B0604020202020204" pitchFamily="34" charset="0"/>
              <a:buNone/>
              <a:defRPr/>
            </a:pPr>
            <a:endParaRPr lang="en-US" altLang="en-US" sz="2400" dirty="0">
              <a:solidFill>
                <a:prstClr val="black"/>
              </a:solidFill>
            </a:endParaRPr>
          </a:p>
          <a:p>
            <a:pPr marL="0" indent="0">
              <a:buFont typeface="Arial" panose="020B0604020202020204" pitchFamily="34" charset="0"/>
              <a:buNone/>
              <a:defRPr/>
            </a:pPr>
            <a:endParaRPr lang="en-US" altLang="en-US" sz="2400" dirty="0" smtClean="0">
              <a:solidFill>
                <a:prstClr val="black"/>
              </a:solidFill>
            </a:endParaRPr>
          </a:p>
          <a:p>
            <a:pPr marL="457200" indent="-457200">
              <a:buFont typeface="Wingdings" panose="05000000000000000000" pitchFamily="2" charset="2"/>
              <a:buChar char="Ø"/>
              <a:defRPr/>
            </a:pPr>
            <a:endParaRPr lang="en-US" altLang="en-US" sz="2200" dirty="0" smtClean="0">
              <a:solidFill>
                <a:prstClr val="black"/>
              </a:solidFill>
            </a:endParaRPr>
          </a:p>
          <a:p>
            <a:pPr marL="457200" indent="-457200">
              <a:buFont typeface="Wingdings" panose="05000000000000000000" pitchFamily="2" charset="2"/>
              <a:buChar char="Ø"/>
              <a:defRPr/>
            </a:pPr>
            <a:endParaRPr lang="en-US" altLang="en-US" sz="2200" dirty="0" smtClean="0">
              <a:solidFill>
                <a:prstClr val="black"/>
              </a:solidFill>
            </a:endParaRPr>
          </a:p>
          <a:p>
            <a:pPr>
              <a:defRPr/>
            </a:pPr>
            <a:endParaRPr lang="en-US" altLang="en-US" sz="1800" dirty="0" smtClean="0">
              <a:solidFill>
                <a:prstClr val="black"/>
              </a:solidFill>
            </a:endParaRPr>
          </a:p>
          <a:p>
            <a:pPr marL="457200" indent="-457200">
              <a:buFont typeface="Wingdings" panose="05000000000000000000" pitchFamily="2" charset="2"/>
              <a:buChar char="Ø"/>
              <a:defRPr/>
            </a:pPr>
            <a:endParaRPr lang="en-US" altLang="en-US" sz="1800" dirty="0" smtClean="0">
              <a:solidFill>
                <a:prstClr val="black"/>
              </a:solidFill>
            </a:endParaRPr>
          </a:p>
        </p:txBody>
      </p:sp>
      <p:sp>
        <p:nvSpPr>
          <p:cNvPr id="5" name="Rectangle 2"/>
          <p:cNvSpPr txBox="1">
            <a:spLocks noChangeArrowheads="1"/>
          </p:cNvSpPr>
          <p:nvPr/>
        </p:nvSpPr>
        <p:spPr>
          <a:xfrm>
            <a:off x="1392831" y="249416"/>
            <a:ext cx="5020865" cy="10096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b="1" dirty="0" smtClean="0">
                <a:solidFill>
                  <a:prstClr val="black"/>
                </a:solidFill>
              </a:rPr>
              <a:t>Reflections</a:t>
            </a:r>
          </a:p>
        </p:txBody>
      </p:sp>
    </p:spTree>
    <p:extLst>
      <p:ext uri="{BB962C8B-B14F-4D97-AF65-F5344CB8AC3E}">
        <p14:creationId xmlns:p14="http://schemas.microsoft.com/office/powerpoint/2010/main" val="200173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8"/>
            <a:ext cx="7543800" cy="2593975"/>
          </a:xfrm>
        </p:spPr>
        <p:txBody>
          <a:bodyPr/>
          <a:lstStyle/>
          <a:p>
            <a:r>
              <a:rPr lang="en-GB" dirty="0" smtClean="0"/>
              <a:t>                                   </a:t>
            </a:r>
            <a:r>
              <a:rPr lang="en-GB" sz="5400" dirty="0" smtClean="0"/>
              <a:t>Secure </a:t>
            </a:r>
            <a:r>
              <a:rPr lang="en-GB" sz="5400" dirty="0"/>
              <a:t>C</a:t>
            </a:r>
            <a:r>
              <a:rPr lang="en-GB" sz="5400" dirty="0" smtClean="0"/>
              <a:t>are in Scotland:</a:t>
            </a:r>
            <a:br>
              <a:rPr lang="en-GB" sz="5400" dirty="0" smtClean="0"/>
            </a:br>
            <a:r>
              <a:rPr lang="en-GB" sz="5400" dirty="0"/>
              <a:t/>
            </a:r>
            <a:br>
              <a:rPr lang="en-GB" sz="5400" dirty="0"/>
            </a:br>
            <a:endParaRPr lang="en-GB" sz="5400" dirty="0"/>
          </a:p>
        </p:txBody>
      </p:sp>
      <p:sp>
        <p:nvSpPr>
          <p:cNvPr id="3" name="Subtitle 2"/>
          <p:cNvSpPr>
            <a:spLocks noGrp="1"/>
          </p:cNvSpPr>
          <p:nvPr>
            <p:ph type="subTitle" idx="1"/>
          </p:nvPr>
        </p:nvSpPr>
        <p:spPr>
          <a:xfrm>
            <a:off x="762000" y="3657600"/>
            <a:ext cx="6461760" cy="1066800"/>
          </a:xfrm>
        </p:spPr>
        <p:txBody>
          <a:bodyPr>
            <a:normAutofit/>
          </a:bodyPr>
          <a:lstStyle/>
          <a:p>
            <a:pPr algn="ctr"/>
            <a:r>
              <a:rPr lang="en-GB" sz="3200" b="1" dirty="0" smtClean="0"/>
              <a:t>What </a:t>
            </a:r>
            <a:r>
              <a:rPr lang="en-GB" sz="3200" b="1" dirty="0"/>
              <a:t>does Getting It Right look </a:t>
            </a:r>
            <a:r>
              <a:rPr lang="en-GB" sz="3200" b="1" dirty="0" smtClean="0"/>
              <a:t>like</a:t>
            </a:r>
            <a:r>
              <a:rPr lang="en-GB" sz="3200" b="1" dirty="0"/>
              <a:t>?</a:t>
            </a:r>
          </a:p>
        </p:txBody>
      </p:sp>
    </p:spTree>
    <p:extLst>
      <p:ext uri="{BB962C8B-B14F-4D97-AF65-F5344CB8AC3E}">
        <p14:creationId xmlns:p14="http://schemas.microsoft.com/office/powerpoint/2010/main" val="1797069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543800" cy="838200"/>
          </a:xfrm>
        </p:spPr>
        <p:txBody>
          <a:bodyPr/>
          <a:lstStyle/>
          <a:p>
            <a:r>
              <a:rPr lang="en-GB" sz="4800" dirty="0"/>
              <a:t>a</a:t>
            </a:r>
            <a:r>
              <a:rPr lang="en-GB" sz="4800" dirty="0" smtClean="0"/>
              <a:t> brief history…</a:t>
            </a:r>
            <a:endParaRPr lang="en-GB" sz="4800" dirty="0"/>
          </a:p>
        </p:txBody>
      </p:sp>
      <p:sp>
        <p:nvSpPr>
          <p:cNvPr id="3" name="Subtitle 2"/>
          <p:cNvSpPr>
            <a:spLocks noGrp="1"/>
          </p:cNvSpPr>
          <p:nvPr>
            <p:ph type="subTitle" idx="1"/>
          </p:nvPr>
        </p:nvSpPr>
        <p:spPr>
          <a:xfrm>
            <a:off x="457200" y="1676400"/>
            <a:ext cx="6918960" cy="4114800"/>
          </a:xfrm>
        </p:spPr>
        <p:txBody>
          <a:bodyPr>
            <a:normAutofit/>
          </a:bodyPr>
          <a:lstStyle/>
          <a:p>
            <a:r>
              <a:rPr lang="en-GB" b="1" dirty="0" smtClean="0">
                <a:cs typeface="Times New Roman" panose="02020603050405020304" pitchFamily="18" charset="0"/>
              </a:rPr>
              <a:t>7 secure facilities opened between 1962 – 2007:</a:t>
            </a:r>
          </a:p>
          <a:p>
            <a:endParaRPr lang="en-GB" b="1" dirty="0">
              <a:cs typeface="Times New Roman" panose="02020603050405020304" pitchFamily="18" charset="0"/>
            </a:endParaRPr>
          </a:p>
          <a:p>
            <a:pPr marL="342900" indent="-342900">
              <a:buFont typeface="Arial" panose="020B0604020202020204" pitchFamily="34" charset="0"/>
              <a:buChar char="•"/>
            </a:pPr>
            <a:r>
              <a:rPr lang="en-GB" b="1" dirty="0">
                <a:cs typeface="Times New Roman" panose="02020603050405020304" pitchFamily="18" charset="0"/>
              </a:rPr>
              <a:t>1962 </a:t>
            </a:r>
            <a:r>
              <a:rPr lang="en-GB" b="1" dirty="0" smtClean="0">
                <a:cs typeface="Times New Roman" panose="02020603050405020304" pitchFamily="18" charset="0"/>
              </a:rPr>
              <a:t>-	Rossie </a:t>
            </a:r>
            <a:r>
              <a:rPr lang="en-GB" b="1" dirty="0">
                <a:cs typeface="Times New Roman" panose="02020603050405020304" pitchFamily="18" charset="0"/>
              </a:rPr>
              <a:t>Farm </a:t>
            </a:r>
          </a:p>
          <a:p>
            <a:pPr marL="342900" indent="-342900">
              <a:buFont typeface="Arial" panose="020B0604020202020204" pitchFamily="34" charset="0"/>
              <a:buChar char="•"/>
            </a:pPr>
            <a:r>
              <a:rPr lang="en-GB" b="1" dirty="0">
                <a:cs typeface="Times New Roman" panose="02020603050405020304" pitchFamily="18" charset="0"/>
              </a:rPr>
              <a:t>1976 </a:t>
            </a:r>
            <a:r>
              <a:rPr lang="en-GB" b="1" dirty="0" smtClean="0">
                <a:cs typeface="Times New Roman" panose="02020603050405020304" pitchFamily="18" charset="0"/>
              </a:rPr>
              <a:t>-	St </a:t>
            </a:r>
            <a:r>
              <a:rPr lang="en-GB" b="1" dirty="0">
                <a:cs typeface="Times New Roman" panose="02020603050405020304" pitchFamily="18" charset="0"/>
              </a:rPr>
              <a:t>Mary’s Kenmure</a:t>
            </a:r>
          </a:p>
          <a:p>
            <a:pPr marL="342900" indent="-342900">
              <a:buFont typeface="Arial" panose="020B0604020202020204" pitchFamily="34" charset="0"/>
              <a:buChar char="•"/>
            </a:pPr>
            <a:r>
              <a:rPr lang="en-GB" b="1" dirty="0">
                <a:cs typeface="Times New Roman" panose="02020603050405020304" pitchFamily="18" charset="0"/>
              </a:rPr>
              <a:t>1983 - </a:t>
            </a:r>
            <a:r>
              <a:rPr lang="en-GB" b="1" dirty="0" smtClean="0">
                <a:cs typeface="Times New Roman" panose="02020603050405020304" pitchFamily="18" charset="0"/>
              </a:rPr>
              <a:t>	Kerelaw (closed 2006)</a:t>
            </a:r>
            <a:endParaRPr lang="en-GB" b="1" dirty="0">
              <a:cs typeface="Times New Roman" panose="02020603050405020304" pitchFamily="18" charset="0"/>
            </a:endParaRPr>
          </a:p>
          <a:p>
            <a:pPr marL="342900" indent="-342900">
              <a:buFont typeface="Arial" panose="020B0604020202020204" pitchFamily="34" charset="0"/>
              <a:buChar char="•"/>
            </a:pPr>
            <a:r>
              <a:rPr lang="en-GB" b="1" dirty="0">
                <a:cs typeface="Times New Roman" panose="02020603050405020304" pitchFamily="18" charset="0"/>
              </a:rPr>
              <a:t>1984 -</a:t>
            </a:r>
            <a:r>
              <a:rPr lang="en-GB" b="1" dirty="0" smtClean="0">
                <a:cs typeface="Times New Roman" panose="02020603050405020304" pitchFamily="18" charset="0"/>
              </a:rPr>
              <a:t> 	Howdenhall, Edinburgh</a:t>
            </a:r>
            <a:endParaRPr lang="en-GB" b="1" dirty="0">
              <a:cs typeface="Times New Roman" panose="02020603050405020304" pitchFamily="18" charset="0"/>
            </a:endParaRPr>
          </a:p>
          <a:p>
            <a:pPr marL="342900" indent="-342900">
              <a:buFont typeface="Arial" panose="020B0604020202020204" pitchFamily="34" charset="0"/>
              <a:buChar char="•"/>
            </a:pPr>
            <a:r>
              <a:rPr lang="en-GB" b="1" dirty="0">
                <a:cs typeface="Times New Roman" panose="02020603050405020304" pitchFamily="18" charset="0"/>
              </a:rPr>
              <a:t>2005 - </a:t>
            </a:r>
            <a:r>
              <a:rPr lang="en-GB" b="1" dirty="0" smtClean="0">
                <a:cs typeface="Times New Roman" panose="02020603050405020304" pitchFamily="18" charset="0"/>
              </a:rPr>
              <a:t>	St Philips (closed </a:t>
            </a:r>
            <a:r>
              <a:rPr lang="en-GB" b="1" dirty="0">
                <a:cs typeface="Times New Roman" panose="02020603050405020304" pitchFamily="18" charset="0"/>
              </a:rPr>
              <a:t>2011)</a:t>
            </a:r>
          </a:p>
          <a:p>
            <a:pPr marL="342900" indent="-342900">
              <a:buFont typeface="Arial" panose="020B0604020202020204" pitchFamily="34" charset="0"/>
              <a:buChar char="•"/>
            </a:pPr>
            <a:r>
              <a:rPr lang="en-GB" b="1" dirty="0">
                <a:cs typeface="Times New Roman" panose="02020603050405020304" pitchFamily="18" charset="0"/>
              </a:rPr>
              <a:t>2006 - </a:t>
            </a:r>
            <a:r>
              <a:rPr lang="en-GB" b="1" dirty="0" smtClean="0">
                <a:cs typeface="Times New Roman" panose="02020603050405020304" pitchFamily="18" charset="0"/>
              </a:rPr>
              <a:t>	Good </a:t>
            </a:r>
            <a:r>
              <a:rPr lang="en-GB" b="1" dirty="0">
                <a:cs typeface="Times New Roman" panose="02020603050405020304" pitchFamily="18" charset="0"/>
              </a:rPr>
              <a:t>Shepherd Centre</a:t>
            </a:r>
          </a:p>
          <a:p>
            <a:pPr marL="342900" indent="-342900">
              <a:buFont typeface="Arial" panose="020B0604020202020204" pitchFamily="34" charset="0"/>
              <a:buChar char="•"/>
            </a:pPr>
            <a:r>
              <a:rPr lang="en-GB" b="1" dirty="0">
                <a:cs typeface="Times New Roman" panose="02020603050405020304" pitchFamily="18" charset="0"/>
              </a:rPr>
              <a:t>2007 - </a:t>
            </a:r>
            <a:r>
              <a:rPr lang="en-GB" b="1" dirty="0" smtClean="0">
                <a:cs typeface="Times New Roman" panose="02020603050405020304" pitchFamily="18" charset="0"/>
              </a:rPr>
              <a:t>	Kibble Safe Centre</a:t>
            </a:r>
          </a:p>
          <a:p>
            <a:endParaRPr lang="en-GB" b="1" dirty="0" smtClean="0">
              <a:cs typeface="Times New Roman" panose="02020603050405020304" pitchFamily="18" charset="0"/>
            </a:endParaRPr>
          </a:p>
          <a:p>
            <a:endParaRPr lang="en-GB" b="1" dirty="0"/>
          </a:p>
        </p:txBody>
      </p:sp>
    </p:spTree>
    <p:extLst>
      <p:ext uri="{BB962C8B-B14F-4D97-AF65-F5344CB8AC3E}">
        <p14:creationId xmlns:p14="http://schemas.microsoft.com/office/powerpoint/2010/main" val="218287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543800" cy="914400"/>
          </a:xfrm>
        </p:spPr>
        <p:txBody>
          <a:bodyPr/>
          <a:lstStyle/>
          <a:p>
            <a:r>
              <a:rPr lang="en-GB" sz="4800" dirty="0"/>
              <a:t>t</a:t>
            </a:r>
            <a:r>
              <a:rPr lang="en-GB" sz="4800" dirty="0" smtClean="0"/>
              <a:t>his was then…</a:t>
            </a:r>
            <a:endParaRPr lang="en-GB" sz="4800" dirty="0"/>
          </a:p>
        </p:txBody>
      </p:sp>
      <p:sp>
        <p:nvSpPr>
          <p:cNvPr id="3" name="Subtitle 2"/>
          <p:cNvSpPr>
            <a:spLocks noGrp="1"/>
          </p:cNvSpPr>
          <p:nvPr>
            <p:ph type="subTitle" idx="1"/>
          </p:nvPr>
        </p:nvSpPr>
        <p:spPr/>
        <p:txBody>
          <a:bodyPr/>
          <a:lstStyle/>
          <a:p>
            <a:endParaRPr lang="en-GB" dirty="0"/>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25"/>
                    </a14:imgEffect>
                    <a14:imgEffect>
                      <a14:saturation sat="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609600" y="1447800"/>
            <a:ext cx="7239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533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543800" cy="914400"/>
          </a:xfrm>
        </p:spPr>
        <p:txBody>
          <a:bodyPr/>
          <a:lstStyle/>
          <a:p>
            <a:r>
              <a:rPr lang="en-GB" sz="4800" dirty="0"/>
              <a:t>t</a:t>
            </a:r>
            <a:r>
              <a:rPr lang="en-GB" sz="4800" dirty="0" smtClean="0"/>
              <a:t>his was then…</a:t>
            </a:r>
            <a:endParaRPr lang="en-GB" sz="4800" dirty="0"/>
          </a:p>
        </p:txBody>
      </p:sp>
      <p:sp>
        <p:nvSpPr>
          <p:cNvPr id="3" name="Subtitle 2"/>
          <p:cNvSpPr>
            <a:spLocks noGrp="1"/>
          </p:cNvSpPr>
          <p:nvPr>
            <p:ph type="subTitle" idx="1"/>
          </p:nvPr>
        </p:nvSpPr>
        <p:spPr/>
        <p:txBody>
          <a:bodyPr/>
          <a:lstStyle/>
          <a:p>
            <a:endParaRPr lang="en-GB" dirty="0"/>
          </a:p>
        </p:txBody>
      </p:sp>
      <p:pic>
        <p:nvPicPr>
          <p:cNvPr id="1026" name="Picture 2" descr="C:\Users\audreybaird\Desktop\Secure Care Presentation 21.4.16\Heads Presentation\Rossie presentation\Rossie photos (old)\Rossie (old)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6" y="1624019"/>
            <a:ext cx="7010399" cy="420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2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520" y="457200"/>
            <a:ext cx="7543800" cy="762000"/>
          </a:xfrm>
        </p:spPr>
        <p:txBody>
          <a:bodyPr/>
          <a:lstStyle/>
          <a:p>
            <a:r>
              <a:rPr lang="en-GB" sz="4800" dirty="0"/>
              <a:t>t</a:t>
            </a:r>
            <a:r>
              <a:rPr lang="en-GB" sz="4800" dirty="0" smtClean="0"/>
              <a:t>his was then…</a:t>
            </a:r>
            <a:endParaRPr lang="en-GB" sz="4800" dirty="0"/>
          </a:p>
        </p:txBody>
      </p:sp>
      <p:pic>
        <p:nvPicPr>
          <p:cNvPr id="4" name="Picture 3"/>
          <p:cNvPicPr/>
          <p:nvPr/>
        </p:nvPicPr>
        <p:blipFill rotWithShape="1">
          <a:blip r:embed="rId3" cstate="print">
            <a:duotone>
              <a:prstClr val="black"/>
              <a:schemeClr val="tx2">
                <a:tint val="45000"/>
                <a:satMod val="400000"/>
              </a:schemeClr>
            </a:duotone>
            <a:lum bright="23000"/>
            <a:extLst>
              <a:ext uri="{28A0092B-C50C-407E-A947-70E740481C1C}">
                <a14:useLocalDpi xmlns:a14="http://schemas.microsoft.com/office/drawing/2010/main" val="0"/>
              </a:ext>
            </a:extLst>
          </a:blip>
          <a:srcRect l="13194" t="13583" r="38699" b="17263"/>
          <a:stretch/>
        </p:blipFill>
        <p:spPr bwMode="auto">
          <a:xfrm rot="16200000">
            <a:off x="2220433" y="315432"/>
            <a:ext cx="3941136" cy="7010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8922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543800" cy="685800"/>
          </a:xfrm>
        </p:spPr>
        <p:txBody>
          <a:bodyPr/>
          <a:lstStyle/>
          <a:p>
            <a:r>
              <a:rPr lang="en-GB" sz="4800" dirty="0"/>
              <a:t>t</a:t>
            </a:r>
            <a:r>
              <a:rPr lang="en-GB" sz="4800" dirty="0" smtClean="0"/>
              <a:t>his was then…</a:t>
            </a:r>
            <a:endParaRPr lang="en-GB" sz="4800" dirty="0"/>
          </a:p>
        </p:txBody>
      </p:sp>
      <p:pic>
        <p:nvPicPr>
          <p:cNvPr id="1026" name="Picture 2" descr="C:\Users\audreybaird\Desktop\Old Kibble School Building.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762000" y="1524000"/>
            <a:ext cx="6858000" cy="426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7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543800" cy="762000"/>
          </a:xfrm>
        </p:spPr>
        <p:txBody>
          <a:bodyPr/>
          <a:lstStyle/>
          <a:p>
            <a:r>
              <a:rPr lang="en-GB" sz="4800" dirty="0"/>
              <a:t>c</a:t>
            </a:r>
            <a:r>
              <a:rPr lang="en-GB" sz="4800" dirty="0" smtClean="0"/>
              <a:t>urrent position…</a:t>
            </a:r>
            <a:endParaRPr lang="en-GB" sz="4800" dirty="0"/>
          </a:p>
        </p:txBody>
      </p:sp>
      <p:sp>
        <p:nvSpPr>
          <p:cNvPr id="3" name="Subtitle 2"/>
          <p:cNvSpPr>
            <a:spLocks noGrp="1"/>
          </p:cNvSpPr>
          <p:nvPr>
            <p:ph type="subTitle" idx="1"/>
          </p:nvPr>
        </p:nvSpPr>
        <p:spPr>
          <a:xfrm>
            <a:off x="685800" y="1524000"/>
            <a:ext cx="7010400" cy="4800600"/>
          </a:xfrm>
        </p:spPr>
        <p:txBody>
          <a:bodyPr>
            <a:noAutofit/>
          </a:bodyPr>
          <a:lstStyle/>
          <a:p>
            <a:r>
              <a:rPr lang="en-GB" sz="1400" b="1" dirty="0" smtClean="0">
                <a:solidFill>
                  <a:schemeClr val="tx1"/>
                </a:solidFill>
                <a:cs typeface="Times New Roman" panose="02020603050405020304" pitchFamily="18" charset="0"/>
              </a:rPr>
              <a:t>Today 4 </a:t>
            </a:r>
            <a:r>
              <a:rPr lang="en-GB" sz="1400" b="1" dirty="0">
                <a:solidFill>
                  <a:schemeClr val="tx1"/>
                </a:solidFill>
                <a:cs typeface="Times New Roman" panose="02020603050405020304" pitchFamily="18" charset="0"/>
              </a:rPr>
              <a:t>independent charities (Rossie, St Marys, Good Shepherd, Kibble) offer state of the art secure facilities with a total of 78 secure beds. 1 Local Authority Service (</a:t>
            </a:r>
            <a:r>
              <a:rPr lang="en-GB" sz="1400" b="1" dirty="0" smtClean="0">
                <a:solidFill>
                  <a:schemeClr val="tx1"/>
                </a:solidFill>
                <a:cs typeface="Times New Roman" panose="02020603050405020304" pitchFamily="18" charset="0"/>
              </a:rPr>
              <a:t>Edinburgh) offers </a:t>
            </a:r>
            <a:r>
              <a:rPr lang="en-GB" sz="1400" b="1" dirty="0">
                <a:solidFill>
                  <a:schemeClr val="tx1"/>
                </a:solidFill>
                <a:cs typeface="Times New Roman" panose="02020603050405020304" pitchFamily="18" charset="0"/>
              </a:rPr>
              <a:t>12 secure </a:t>
            </a:r>
            <a:r>
              <a:rPr lang="en-GB" sz="1400" b="1" dirty="0" smtClean="0">
                <a:solidFill>
                  <a:schemeClr val="tx1"/>
                </a:solidFill>
                <a:cs typeface="Times New Roman" panose="02020603050405020304" pitchFamily="18" charset="0"/>
              </a:rPr>
              <a:t>beds. The </a:t>
            </a:r>
            <a:r>
              <a:rPr lang="en-GB" sz="1400" b="1" dirty="0">
                <a:solidFill>
                  <a:schemeClr val="tx1"/>
                </a:solidFill>
                <a:cs typeface="Times New Roman" panose="02020603050405020304" pitchFamily="18" charset="0"/>
              </a:rPr>
              <a:t>4 </a:t>
            </a:r>
            <a:r>
              <a:rPr lang="en-GB" sz="1400" b="1" dirty="0" smtClean="0">
                <a:solidFill>
                  <a:schemeClr val="tx1"/>
                </a:solidFill>
                <a:cs typeface="Times New Roman" panose="02020603050405020304" pitchFamily="18" charset="0"/>
              </a:rPr>
              <a:t>charities </a:t>
            </a:r>
            <a:r>
              <a:rPr lang="en-GB" sz="1400" b="1" dirty="0">
                <a:solidFill>
                  <a:schemeClr val="tx1"/>
                </a:solidFill>
                <a:cs typeface="Times New Roman" panose="02020603050405020304" pitchFamily="18" charset="0"/>
              </a:rPr>
              <a:t>are </a:t>
            </a:r>
            <a:r>
              <a:rPr lang="en-GB" sz="1400" b="1" dirty="0" smtClean="0">
                <a:solidFill>
                  <a:schemeClr val="tx1"/>
                </a:solidFill>
                <a:cs typeface="Times New Roman" panose="02020603050405020304" pitchFamily="18" charset="0"/>
              </a:rPr>
              <a:t>part of the Secure Care National Contract which is managed by Scotland Excel</a:t>
            </a:r>
          </a:p>
          <a:p>
            <a:endParaRPr lang="en-GB" sz="1400" b="1" u="sng" dirty="0" smtClean="0">
              <a:solidFill>
                <a:schemeClr val="tx1"/>
              </a:solidFill>
              <a:cs typeface="Times New Roman" panose="02020603050405020304" pitchFamily="18" charset="0"/>
            </a:endParaRPr>
          </a:p>
          <a:p>
            <a:r>
              <a:rPr lang="en-GB" sz="1400" b="1" u="sng" dirty="0" smtClean="0">
                <a:solidFill>
                  <a:schemeClr val="tx1"/>
                </a:solidFill>
                <a:cs typeface="Times New Roman" panose="02020603050405020304" pitchFamily="18" charset="0"/>
              </a:rPr>
              <a:t>Purchasers </a:t>
            </a:r>
            <a:endParaRPr lang="en-GB" sz="1400" b="1" u="sng" dirty="0">
              <a:solidFill>
                <a:schemeClr val="tx1"/>
              </a:solidFill>
              <a:cs typeface="Times New Roman" panose="02020603050405020304" pitchFamily="18" charset="0"/>
            </a:endParaRPr>
          </a:p>
          <a:p>
            <a:pPr marL="342900" indent="-342900">
              <a:buFont typeface="Arial" panose="020B0604020202020204" pitchFamily="34" charset="0"/>
              <a:buChar char="•"/>
            </a:pPr>
            <a:r>
              <a:rPr lang="en-GB" sz="1400" b="1" dirty="0">
                <a:solidFill>
                  <a:schemeClr val="tx1"/>
                </a:solidFill>
                <a:cs typeface="Times New Roman" panose="02020603050405020304" pitchFamily="18" charset="0"/>
              </a:rPr>
              <a:t>Local Authorities (Scotland/UK)</a:t>
            </a:r>
          </a:p>
          <a:p>
            <a:pPr marL="342900" indent="-342900">
              <a:buFont typeface="Arial" panose="020B0604020202020204" pitchFamily="34" charset="0"/>
              <a:buChar char="•"/>
            </a:pPr>
            <a:r>
              <a:rPr lang="en-GB" sz="1400" b="1" dirty="0">
                <a:solidFill>
                  <a:schemeClr val="tx1"/>
                </a:solidFill>
                <a:cs typeface="Times New Roman" panose="02020603050405020304" pitchFamily="18" charset="0"/>
              </a:rPr>
              <a:t>Scottish </a:t>
            </a:r>
            <a:r>
              <a:rPr lang="en-GB" sz="1400" b="1" dirty="0" smtClean="0">
                <a:solidFill>
                  <a:schemeClr val="tx1"/>
                </a:solidFill>
                <a:cs typeface="Times New Roman" panose="02020603050405020304" pitchFamily="18" charset="0"/>
              </a:rPr>
              <a:t>Government</a:t>
            </a:r>
          </a:p>
          <a:p>
            <a:endParaRPr lang="en-GB" sz="1400" b="1" u="sng" dirty="0" smtClean="0">
              <a:solidFill>
                <a:schemeClr val="tx1"/>
              </a:solidFill>
              <a:cs typeface="Times New Roman" panose="02020603050405020304" pitchFamily="18" charset="0"/>
            </a:endParaRPr>
          </a:p>
          <a:p>
            <a:r>
              <a:rPr lang="en-GB" sz="1400" b="1" u="sng" dirty="0" smtClean="0">
                <a:solidFill>
                  <a:schemeClr val="tx1"/>
                </a:solidFill>
                <a:cs typeface="Times New Roman" panose="02020603050405020304" pitchFamily="18" charset="0"/>
              </a:rPr>
              <a:t>Referrals  </a:t>
            </a:r>
            <a:endParaRPr lang="en-GB" sz="1400" b="1" u="sng" dirty="0">
              <a:solidFill>
                <a:schemeClr val="tx1"/>
              </a:solidFill>
              <a:cs typeface="Times New Roman" panose="02020603050405020304" pitchFamily="18" charset="0"/>
            </a:endParaRPr>
          </a:p>
          <a:p>
            <a:pPr marL="342900" indent="-342900">
              <a:buFont typeface="Arial" panose="020B0604020202020204" pitchFamily="34" charset="0"/>
              <a:buChar char="•"/>
            </a:pPr>
            <a:r>
              <a:rPr lang="en-GB" sz="1400" b="1" dirty="0">
                <a:solidFill>
                  <a:schemeClr val="tx1"/>
                </a:solidFill>
                <a:cs typeface="Times New Roman" panose="02020603050405020304" pitchFamily="18" charset="0"/>
              </a:rPr>
              <a:t>Children's Hearing System</a:t>
            </a:r>
          </a:p>
          <a:p>
            <a:pPr marL="342900" indent="-342900">
              <a:buFont typeface="Arial" panose="020B0604020202020204" pitchFamily="34" charset="0"/>
              <a:buChar char="•"/>
            </a:pPr>
            <a:r>
              <a:rPr lang="en-GB" sz="1400" b="1" dirty="0">
                <a:solidFill>
                  <a:schemeClr val="tx1"/>
                </a:solidFill>
                <a:cs typeface="Times New Roman" panose="02020603050405020304" pitchFamily="18" charset="0"/>
              </a:rPr>
              <a:t>Courts </a:t>
            </a:r>
            <a:r>
              <a:rPr lang="en-GB" sz="1400" b="1" dirty="0" smtClean="0">
                <a:solidFill>
                  <a:schemeClr val="tx1"/>
                </a:solidFill>
                <a:cs typeface="Times New Roman" panose="02020603050405020304" pitchFamily="18" charset="0"/>
              </a:rPr>
              <a:t>(sentence/remand</a:t>
            </a:r>
            <a:r>
              <a:rPr lang="en-GB" sz="1400" b="1" dirty="0">
                <a:solidFill>
                  <a:schemeClr val="tx1"/>
                </a:solidFill>
                <a:cs typeface="Times New Roman" panose="02020603050405020304" pitchFamily="18" charset="0"/>
              </a:rPr>
              <a:t>)</a:t>
            </a:r>
          </a:p>
          <a:p>
            <a:pPr marL="342900" indent="-342900">
              <a:buFont typeface="Arial" panose="020B0604020202020204" pitchFamily="34" charset="0"/>
              <a:buChar char="•"/>
            </a:pPr>
            <a:r>
              <a:rPr lang="en-GB" sz="1400" b="1" dirty="0">
                <a:solidFill>
                  <a:schemeClr val="tx1"/>
                </a:solidFill>
                <a:cs typeface="Times New Roman" panose="02020603050405020304" pitchFamily="18" charset="0"/>
              </a:rPr>
              <a:t>Administrative/Emergency </a:t>
            </a:r>
            <a:r>
              <a:rPr lang="en-GB" sz="1400" b="1" dirty="0" smtClean="0">
                <a:solidFill>
                  <a:schemeClr val="tx1"/>
                </a:solidFill>
                <a:cs typeface="Times New Roman" panose="02020603050405020304" pitchFamily="18" charset="0"/>
              </a:rPr>
              <a:t>Process</a:t>
            </a:r>
          </a:p>
          <a:p>
            <a:endParaRPr lang="en-GB" sz="1600" b="1" dirty="0">
              <a:solidFill>
                <a:schemeClr val="tx1"/>
              </a:solidFill>
              <a:cs typeface="Times New Roman" panose="02020603050405020304" pitchFamily="18" charset="0"/>
            </a:endParaRPr>
          </a:p>
          <a:p>
            <a:r>
              <a:rPr lang="en-GB" sz="1400" b="1" u="sng" dirty="0" smtClean="0">
                <a:solidFill>
                  <a:schemeClr val="tx1"/>
                </a:solidFill>
                <a:cs typeface="Times New Roman" panose="02020603050405020304" pitchFamily="18" charset="0"/>
              </a:rPr>
              <a:t>Current </a:t>
            </a:r>
            <a:r>
              <a:rPr lang="en-GB" sz="1400" b="1" u="sng" dirty="0">
                <a:solidFill>
                  <a:schemeClr val="tx1"/>
                </a:solidFill>
                <a:cs typeface="Times New Roman" panose="02020603050405020304" pitchFamily="18" charset="0"/>
              </a:rPr>
              <a:t>legislation </a:t>
            </a:r>
            <a:r>
              <a:rPr lang="en-GB" sz="1400" b="1" dirty="0" smtClean="0">
                <a:solidFill>
                  <a:schemeClr val="tx1"/>
                </a:solidFill>
                <a:cs typeface="Times New Roman" panose="02020603050405020304" pitchFamily="18" charset="0"/>
              </a:rPr>
              <a:t>is The </a:t>
            </a:r>
            <a:r>
              <a:rPr lang="en-GB" sz="1400" b="1" dirty="0">
                <a:solidFill>
                  <a:schemeClr val="tx1"/>
                </a:solidFill>
                <a:cs typeface="Times New Roman" panose="02020603050405020304" pitchFamily="18" charset="0"/>
              </a:rPr>
              <a:t>Secure Accommodation (Scotland) Regulations </a:t>
            </a:r>
            <a:r>
              <a:rPr lang="en-GB" sz="1400" b="1" dirty="0" smtClean="0">
                <a:solidFill>
                  <a:schemeClr val="tx1"/>
                </a:solidFill>
                <a:cs typeface="Times New Roman" panose="02020603050405020304" pitchFamily="18" charset="0"/>
              </a:rPr>
              <a:t>2013</a:t>
            </a:r>
            <a:r>
              <a:rPr lang="en-GB" sz="1400" b="1" dirty="0" smtClean="0">
                <a:solidFill>
                  <a:schemeClr val="tx1"/>
                </a:solidFill>
              </a:rPr>
              <a:t>. </a:t>
            </a:r>
            <a:r>
              <a:rPr lang="en-GB" sz="1400" b="1" dirty="0">
                <a:solidFill>
                  <a:schemeClr val="tx1"/>
                </a:solidFill>
              </a:rPr>
              <a:t>R</a:t>
            </a:r>
            <a:r>
              <a:rPr lang="en-GB" sz="1400" b="1" dirty="0" smtClean="0">
                <a:solidFill>
                  <a:schemeClr val="tx1"/>
                </a:solidFill>
                <a:cs typeface="Times New Roman" panose="02020603050405020304" pitchFamily="18" charset="0"/>
              </a:rPr>
              <a:t>eferrals are based </a:t>
            </a:r>
            <a:r>
              <a:rPr lang="en-GB" sz="1400" b="1" dirty="0">
                <a:solidFill>
                  <a:schemeClr val="tx1"/>
                </a:solidFill>
                <a:cs typeface="Times New Roman" panose="02020603050405020304" pitchFamily="18" charset="0"/>
              </a:rPr>
              <a:t>on </a:t>
            </a:r>
            <a:r>
              <a:rPr lang="en-GB" sz="1400" b="1" dirty="0" smtClean="0">
                <a:solidFill>
                  <a:schemeClr val="tx1"/>
                </a:solidFill>
                <a:cs typeface="Times New Roman" panose="02020603050405020304" pitchFamily="18" charset="0"/>
              </a:rPr>
              <a:t>set </a:t>
            </a:r>
            <a:r>
              <a:rPr lang="en-GB" sz="1400" b="1" dirty="0">
                <a:solidFill>
                  <a:schemeClr val="tx1"/>
                </a:solidFill>
                <a:cs typeface="Times New Roman" panose="02020603050405020304" pitchFamily="18" charset="0"/>
              </a:rPr>
              <a:t>criteria </a:t>
            </a:r>
            <a:r>
              <a:rPr lang="en-GB" sz="1400" b="1" dirty="0" smtClean="0">
                <a:solidFill>
                  <a:schemeClr val="tx1"/>
                </a:solidFill>
                <a:cs typeface="Times New Roman" panose="02020603050405020304" pitchFamily="18" charset="0"/>
              </a:rPr>
              <a:t>within the Children’s Hearings (Scotland) Act 2011. Criminal Procedure legislation is covered by both. Decisions made on implementing secure authorisations are covered in The Children’s Hearings (Scotland) Act 2011 (Implementation of Secure Accommodation Authorisation) (Scotland) Regulations 2013</a:t>
            </a:r>
            <a:endParaRPr lang="en-GB" sz="1400" b="1" dirty="0">
              <a:solidFill>
                <a:schemeClr val="tx1"/>
              </a:solidFill>
            </a:endParaRPr>
          </a:p>
        </p:txBody>
      </p:sp>
    </p:spTree>
    <p:extLst>
      <p:ext uri="{BB962C8B-B14F-4D97-AF65-F5344CB8AC3E}">
        <p14:creationId xmlns:p14="http://schemas.microsoft.com/office/powerpoint/2010/main" val="570927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694637" y="1477496"/>
            <a:ext cx="7886700" cy="1325563"/>
          </a:xfrm>
        </p:spPr>
        <p:txBody>
          <a:bodyPr/>
          <a:lstStyle/>
          <a:p>
            <a:r>
              <a:rPr lang="en-GB" dirty="0" smtClean="0"/>
              <a:t>Welcome and Opening Remarks</a:t>
            </a:r>
            <a:endParaRPr lang="en-GB" dirty="0"/>
          </a:p>
        </p:txBody>
      </p:sp>
      <p:sp>
        <p:nvSpPr>
          <p:cNvPr id="4" name="Content Placeholder 3"/>
          <p:cNvSpPr>
            <a:spLocks noGrp="1"/>
          </p:cNvSpPr>
          <p:nvPr>
            <p:ph idx="1"/>
          </p:nvPr>
        </p:nvSpPr>
        <p:spPr>
          <a:xfrm>
            <a:off x="675784" y="3069974"/>
            <a:ext cx="7886700" cy="3359117"/>
          </a:xfrm>
        </p:spPr>
        <p:txBody>
          <a:bodyPr/>
          <a:lstStyle/>
          <a:p>
            <a:pPr marL="0" indent="0" algn="ctr">
              <a:buNone/>
            </a:pPr>
            <a:r>
              <a:rPr lang="en-GB" b="1" dirty="0" smtClean="0"/>
              <a:t>Chair</a:t>
            </a:r>
          </a:p>
          <a:p>
            <a:pPr marL="0" indent="0" algn="ctr">
              <a:buNone/>
            </a:pPr>
            <a:r>
              <a:rPr lang="en-GB" dirty="0" smtClean="0"/>
              <a:t>Beth Smith, Director, WithScotland</a:t>
            </a:r>
            <a:endParaRPr lang="en-GB"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4241217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543800" cy="762000"/>
          </a:xfrm>
        </p:spPr>
        <p:txBody>
          <a:bodyPr/>
          <a:lstStyle/>
          <a:p>
            <a:r>
              <a:rPr lang="en-GB" sz="4800" dirty="0" smtClean="0"/>
              <a:t>this is now…</a:t>
            </a:r>
            <a:endParaRPr lang="en-GB" sz="4800" dirty="0"/>
          </a:p>
        </p:txBody>
      </p:sp>
      <p:sp>
        <p:nvSpPr>
          <p:cNvPr id="3" name="Subtitle 2"/>
          <p:cNvSpPr>
            <a:spLocks noGrp="1"/>
          </p:cNvSpPr>
          <p:nvPr>
            <p:ph type="subTitle" idx="1"/>
          </p:nvPr>
        </p:nvSpPr>
        <p:spPr/>
        <p:txBody>
          <a:bodyPr/>
          <a:lstStyle/>
          <a:p>
            <a:endParaRPr lang="en-GB" dirty="0"/>
          </a:p>
        </p:txBody>
      </p:sp>
      <p:pic>
        <p:nvPicPr>
          <p:cNvPr id="4" name="Picture 3" descr="St Marys 3 Bishopbriggs"/>
          <p:cNvPicPr/>
          <p:nvPr/>
        </p:nvPicPr>
        <p:blipFill>
          <a:blip r:embed="rId3" cstate="print">
            <a:extLst>
              <a:ext uri="{BEBA8EAE-BF5A-486C-A8C5-ECC9F3942E4B}">
                <a14:imgProps xmlns:a14="http://schemas.microsoft.com/office/drawing/2010/main">
                  <a14:imgLayer r:embed="rId4">
                    <a14:imgEffect>
                      <a14:saturation sat="180000"/>
                    </a14:imgEffect>
                  </a14:imgLayer>
                </a14:imgProps>
              </a:ext>
              <a:ext uri="{28A0092B-C50C-407E-A947-70E740481C1C}">
                <a14:useLocalDpi xmlns:a14="http://schemas.microsoft.com/office/drawing/2010/main" val="0"/>
              </a:ext>
            </a:extLst>
          </a:blip>
          <a:srcRect/>
          <a:stretch>
            <a:fillRect/>
          </a:stretch>
        </p:blipFill>
        <p:spPr bwMode="auto">
          <a:xfrm>
            <a:off x="685800" y="1447803"/>
            <a:ext cx="7086600" cy="4649821"/>
          </a:xfrm>
          <a:prstGeom prst="rect">
            <a:avLst/>
          </a:prstGeom>
          <a:noFill/>
          <a:ln>
            <a:noFill/>
          </a:ln>
        </p:spPr>
      </p:pic>
    </p:spTree>
    <p:extLst>
      <p:ext uri="{BB962C8B-B14F-4D97-AF65-F5344CB8AC3E}">
        <p14:creationId xmlns:p14="http://schemas.microsoft.com/office/powerpoint/2010/main" val="1369504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543800" cy="914400"/>
          </a:xfrm>
        </p:spPr>
        <p:txBody>
          <a:bodyPr/>
          <a:lstStyle/>
          <a:p>
            <a:r>
              <a:rPr lang="en-GB" sz="4800" dirty="0"/>
              <a:t>t</a:t>
            </a:r>
            <a:r>
              <a:rPr lang="en-GB" sz="4800" dirty="0" smtClean="0"/>
              <a:t>his is now…</a:t>
            </a:r>
            <a:endParaRPr lang="en-GB" sz="4800" dirty="0"/>
          </a:p>
        </p:txBody>
      </p:sp>
      <p:sp>
        <p:nvSpPr>
          <p:cNvPr id="3" name="Subtitle 2"/>
          <p:cNvSpPr>
            <a:spLocks noGrp="1"/>
          </p:cNvSpPr>
          <p:nvPr>
            <p:ph type="subTitle" idx="1"/>
          </p:nvPr>
        </p:nvSpPr>
        <p:spPr/>
        <p:txBody>
          <a:bodyPr/>
          <a:lstStyle/>
          <a:p>
            <a:endParaRPr lang="en-GB" dirty="0"/>
          </a:p>
        </p:txBody>
      </p:sp>
      <p:pic>
        <p:nvPicPr>
          <p:cNvPr id="4" name="Picture 4" descr="DSC_0177"/>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150000"/>
                    </a14:imgEffect>
                  </a14:imgLayer>
                </a14:imgProps>
              </a:ext>
              <a:ext uri="{28A0092B-C50C-407E-A947-70E740481C1C}">
                <a14:useLocalDpi xmlns:a14="http://schemas.microsoft.com/office/drawing/2010/main" val="0"/>
              </a:ext>
            </a:extLst>
          </a:blip>
          <a:srcRect/>
          <a:stretch>
            <a:fillRect/>
          </a:stretch>
        </p:blipFill>
        <p:spPr bwMode="auto">
          <a:xfrm>
            <a:off x="609600" y="1447804"/>
            <a:ext cx="7162800" cy="46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696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543800" cy="762000"/>
          </a:xfrm>
        </p:spPr>
        <p:txBody>
          <a:bodyPr/>
          <a:lstStyle/>
          <a:p>
            <a:r>
              <a:rPr lang="en-GB" sz="4800" dirty="0"/>
              <a:t>t</a:t>
            </a:r>
            <a:r>
              <a:rPr lang="en-GB" sz="4800" dirty="0" smtClean="0"/>
              <a:t>his is now…</a:t>
            </a:r>
            <a:endParaRPr lang="en-GB" sz="4800" dirty="0"/>
          </a:p>
        </p:txBody>
      </p:sp>
      <p:pic>
        <p:nvPicPr>
          <p:cNvPr id="2050" name="Picture 2" descr="C:\Users\audreybaird\Desktop\Pool.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150000"/>
                    </a14:imgEffect>
                  </a14:imgLayer>
                </a14:imgProps>
              </a:ext>
              <a:ext uri="{28A0092B-C50C-407E-A947-70E740481C1C}">
                <a14:useLocalDpi xmlns:a14="http://schemas.microsoft.com/office/drawing/2010/main" val="0"/>
              </a:ext>
            </a:extLst>
          </a:blip>
          <a:srcRect/>
          <a:stretch>
            <a:fillRect/>
          </a:stretch>
        </p:blipFill>
        <p:spPr bwMode="auto">
          <a:xfrm>
            <a:off x="685800" y="1295400"/>
            <a:ext cx="7162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02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543800" cy="914400"/>
          </a:xfrm>
        </p:spPr>
        <p:txBody>
          <a:bodyPr/>
          <a:lstStyle/>
          <a:p>
            <a:r>
              <a:rPr lang="en-GB" sz="4800" dirty="0"/>
              <a:t>t</a:t>
            </a:r>
            <a:r>
              <a:rPr lang="en-GB" sz="4800" dirty="0" smtClean="0"/>
              <a:t>his is now…</a:t>
            </a:r>
            <a:endParaRPr lang="en-GB" sz="4800" dirty="0"/>
          </a:p>
        </p:txBody>
      </p:sp>
      <p:sp>
        <p:nvSpPr>
          <p:cNvPr id="3" name="Subtitle 2"/>
          <p:cNvSpPr>
            <a:spLocks noGrp="1"/>
          </p:cNvSpPr>
          <p:nvPr>
            <p:ph type="subTitle" idx="1"/>
          </p:nvPr>
        </p:nvSpPr>
        <p:spPr/>
        <p:txBody>
          <a:bodyPr/>
          <a:lstStyle/>
          <a:p>
            <a:endParaRPr lang="en-GB" dirty="0"/>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colorTemperature colorTemp="7375"/>
                    </a14:imgEffect>
                    <a14:imgEffect>
                      <a14:saturation sat="140000"/>
                    </a14:imgEffect>
                    <a14:imgEffect>
                      <a14:brightnessContrast bright="-10000" contrast="-32000"/>
                    </a14:imgEffect>
                  </a14:imgLayer>
                </a14:imgProps>
              </a:ext>
              <a:ext uri="{28A0092B-C50C-407E-A947-70E740481C1C}">
                <a14:useLocalDpi xmlns:a14="http://schemas.microsoft.com/office/drawing/2010/main" val="0"/>
              </a:ext>
            </a:extLst>
          </a:blip>
          <a:srcRect l="22265" t="23711" r="27428" b="36372"/>
          <a:stretch/>
        </p:blipFill>
        <p:spPr bwMode="auto">
          <a:xfrm>
            <a:off x="609600" y="1447804"/>
            <a:ext cx="7239000" cy="4668531"/>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53966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543800" cy="685800"/>
          </a:xfrm>
        </p:spPr>
        <p:txBody>
          <a:bodyPr/>
          <a:lstStyle/>
          <a:p>
            <a:r>
              <a:rPr lang="en-GB" sz="4800" dirty="0"/>
              <a:t>t</a:t>
            </a:r>
            <a:r>
              <a:rPr lang="en-GB" sz="4800" dirty="0" smtClean="0"/>
              <a:t>his is now…</a:t>
            </a:r>
            <a:endParaRPr lang="en-GB" sz="4800" dirty="0"/>
          </a:p>
        </p:txBody>
      </p:sp>
      <p:sp>
        <p:nvSpPr>
          <p:cNvPr id="3" name="Subtitle 2"/>
          <p:cNvSpPr>
            <a:spLocks noGrp="1"/>
          </p:cNvSpPr>
          <p:nvPr>
            <p:ph type="subTitle" idx="1"/>
          </p:nvPr>
        </p:nvSpPr>
        <p:spPr/>
        <p:txBody>
          <a:bodyPr/>
          <a:lstStyle/>
          <a:p>
            <a:endParaRPr lang="en-GB" dirty="0"/>
          </a:p>
        </p:txBody>
      </p:sp>
      <p:pic>
        <p:nvPicPr>
          <p:cNvPr id="3074" name="Picture 2" descr="C:\Users\audreybaird\Desktop\Football Pitch.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800"/>
                    </a14:imgEffect>
                    <a14:imgEffect>
                      <a14:saturation sat="119000"/>
                    </a14:imgEffect>
                    <a14:imgEffect>
                      <a14:brightnessContrast bright="9000" contrast="20000"/>
                    </a14:imgEffect>
                  </a14:imgLayer>
                </a14:imgProps>
              </a:ext>
              <a:ext uri="{28A0092B-C50C-407E-A947-70E740481C1C}">
                <a14:useLocalDpi xmlns:a14="http://schemas.microsoft.com/office/drawing/2010/main" val="0"/>
              </a:ext>
            </a:extLst>
          </a:blip>
          <a:srcRect t="-4" b="25764"/>
          <a:stretch/>
        </p:blipFill>
        <p:spPr bwMode="auto">
          <a:xfrm>
            <a:off x="609600" y="1371600"/>
            <a:ext cx="7239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01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543800" cy="762000"/>
          </a:xfrm>
        </p:spPr>
        <p:txBody>
          <a:bodyPr/>
          <a:lstStyle/>
          <a:p>
            <a:r>
              <a:rPr lang="en-GB" sz="4800" dirty="0"/>
              <a:t>t</a:t>
            </a:r>
            <a:r>
              <a:rPr lang="en-GB" sz="4800" dirty="0" smtClean="0"/>
              <a:t>his is now…</a:t>
            </a:r>
            <a:endParaRPr lang="en-GB" sz="4800" dirty="0"/>
          </a:p>
        </p:txBody>
      </p:sp>
      <p:sp>
        <p:nvSpPr>
          <p:cNvPr id="3" name="Subtitle 2"/>
          <p:cNvSpPr>
            <a:spLocks noGrp="1"/>
          </p:cNvSpPr>
          <p:nvPr>
            <p:ph type="subTitle" idx="1"/>
          </p:nvPr>
        </p:nvSpPr>
        <p:spPr/>
        <p:txBody>
          <a:bodyPr/>
          <a:lstStyle/>
          <a:p>
            <a:endParaRPr lang="en-GB" dirty="0"/>
          </a:p>
        </p:txBody>
      </p:sp>
      <p:pic>
        <p:nvPicPr>
          <p:cNvPr id="1026" name="Picture 2" descr="C:\Users\audreybaird\Desktop\St Katharine's Cen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8"/>
            <a:ext cx="7162800" cy="47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741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4"/>
            <a:ext cx="7543800" cy="1142999"/>
          </a:xfrm>
        </p:spPr>
        <p:txBody>
          <a:bodyPr/>
          <a:lstStyle/>
          <a:p>
            <a:r>
              <a:rPr lang="en-GB" sz="4800" dirty="0"/>
              <a:t>s</a:t>
            </a:r>
            <a:r>
              <a:rPr lang="en-GB" sz="4800" dirty="0" smtClean="0"/>
              <a:t>ervices offered…</a:t>
            </a:r>
            <a:endParaRPr lang="en-GB" sz="4800" dirty="0"/>
          </a:p>
        </p:txBody>
      </p:sp>
      <p:sp>
        <p:nvSpPr>
          <p:cNvPr id="3" name="Subtitle 2"/>
          <p:cNvSpPr>
            <a:spLocks noGrp="1"/>
          </p:cNvSpPr>
          <p:nvPr>
            <p:ph type="subTitle" idx="1"/>
          </p:nvPr>
        </p:nvSpPr>
        <p:spPr>
          <a:xfrm>
            <a:off x="685800" y="1752600"/>
            <a:ext cx="6461760" cy="4572000"/>
          </a:xfrm>
        </p:spPr>
        <p:txBody>
          <a:bodyPr>
            <a:normAutofit fontScale="25000" lnSpcReduction="20000"/>
          </a:bodyPr>
          <a:lstStyle/>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Full assessment on admission (Care, Health, Education)</a:t>
            </a: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Health needs met onsite (GP </a:t>
            </a:r>
            <a:r>
              <a:rPr lang="en-GB" sz="6400" b="1" dirty="0">
                <a:solidFill>
                  <a:schemeClr val="tx1"/>
                </a:solidFill>
                <a:cs typeface="Times New Roman" panose="02020603050405020304" pitchFamily="18" charset="0"/>
              </a:rPr>
              <a:t>s</a:t>
            </a:r>
            <a:r>
              <a:rPr lang="en-GB" sz="6400" b="1" dirty="0" smtClean="0">
                <a:solidFill>
                  <a:schemeClr val="tx1"/>
                </a:solidFill>
                <a:cs typeface="Times New Roman" panose="02020603050405020304" pitchFamily="18" charset="0"/>
              </a:rPr>
              <a:t>urgery, Dentist, Immunisations, Optical Care, Sexual Health in-reach, Podiatrist, referral to NHS Outpatient Services as required)</a:t>
            </a: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Psychological Services offered (clinical / forensic) </a:t>
            </a: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Liaison with Child </a:t>
            </a:r>
            <a:r>
              <a:rPr lang="en-GB" sz="6400" b="1" dirty="0">
                <a:solidFill>
                  <a:schemeClr val="tx1"/>
                </a:solidFill>
                <a:cs typeface="Times New Roman" panose="02020603050405020304" pitchFamily="18" charset="0"/>
              </a:rPr>
              <a:t>Mental Health </a:t>
            </a:r>
            <a:r>
              <a:rPr lang="en-GB" sz="6400" b="1" dirty="0" smtClean="0">
                <a:solidFill>
                  <a:schemeClr val="tx1"/>
                </a:solidFill>
                <a:cs typeface="Times New Roman" panose="02020603050405020304" pitchFamily="18" charset="0"/>
              </a:rPr>
              <a:t>Services </a:t>
            </a:r>
            <a:r>
              <a:rPr lang="en-GB" sz="6400" b="1" dirty="0">
                <a:solidFill>
                  <a:schemeClr val="tx1"/>
                </a:solidFill>
                <a:cs typeface="Times New Roman" panose="02020603050405020304" pitchFamily="18" charset="0"/>
              </a:rPr>
              <a:t>(</a:t>
            </a:r>
            <a:r>
              <a:rPr lang="en-GB" sz="6400" b="1" dirty="0" smtClean="0">
                <a:solidFill>
                  <a:schemeClr val="tx1"/>
                </a:solidFill>
                <a:cs typeface="Times New Roman" panose="02020603050405020304" pitchFamily="18" charset="0"/>
              </a:rPr>
              <a:t>CAMHS / FCAMHS</a:t>
            </a:r>
            <a:r>
              <a:rPr lang="en-GB" sz="6400" b="1" dirty="0">
                <a:solidFill>
                  <a:schemeClr val="tx1"/>
                </a:solidFill>
                <a:cs typeface="Times New Roman" panose="02020603050405020304" pitchFamily="18" charset="0"/>
              </a:rPr>
              <a:t>) </a:t>
            </a:r>
            <a:endParaRPr lang="en-GB" sz="6400" b="1" dirty="0" smtClean="0">
              <a:solidFill>
                <a:schemeClr val="tx1"/>
              </a:solidFill>
              <a:cs typeface="Times New Roman" panose="02020603050405020304" pitchFamily="18" charset="0"/>
            </a:endParaRPr>
          </a:p>
          <a:p>
            <a:pPr marL="342900" indent="-342900">
              <a:buFont typeface="Arial" panose="020B0604020202020204" pitchFamily="34" charset="0"/>
              <a:buChar char="•"/>
            </a:pPr>
            <a:r>
              <a:rPr lang="en-GB" sz="6400" b="1" dirty="0">
                <a:solidFill>
                  <a:schemeClr val="tx1"/>
                </a:solidFill>
                <a:cs typeface="Times New Roman" panose="02020603050405020304" pitchFamily="18" charset="0"/>
              </a:rPr>
              <a:t>Full range of tailored intervention programmes and bespoke packages </a:t>
            </a:r>
            <a:endParaRPr lang="en-GB" sz="6400" b="1" dirty="0" smtClean="0">
              <a:solidFill>
                <a:schemeClr val="tx1"/>
              </a:solidFill>
              <a:cs typeface="Times New Roman" panose="02020603050405020304" pitchFamily="18" charset="0"/>
            </a:endParaRP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Child-centred care plans in line with GIRFEC principles</a:t>
            </a:r>
          </a:p>
          <a:p>
            <a:pPr marL="342900" indent="-342900">
              <a:buFont typeface="Arial" panose="020B0604020202020204" pitchFamily="34" charset="0"/>
              <a:buChar char="•"/>
            </a:pPr>
            <a:r>
              <a:rPr lang="en-GB" sz="6400" b="1" dirty="0">
                <a:solidFill>
                  <a:schemeClr val="tx1"/>
                </a:solidFill>
                <a:cs typeface="Times New Roman" panose="02020603050405020304" pitchFamily="18" charset="0"/>
              </a:rPr>
              <a:t>Individual Crisis Management </a:t>
            </a:r>
            <a:r>
              <a:rPr lang="en-GB" sz="6400" b="1" dirty="0" smtClean="0">
                <a:solidFill>
                  <a:schemeClr val="tx1"/>
                </a:solidFill>
                <a:cs typeface="Times New Roman" panose="02020603050405020304" pitchFamily="18" charset="0"/>
              </a:rPr>
              <a:t>Plan for every child </a:t>
            </a:r>
            <a:r>
              <a:rPr lang="en-GB" sz="6400" b="1" dirty="0">
                <a:solidFill>
                  <a:schemeClr val="tx1"/>
                </a:solidFill>
                <a:cs typeface="Times New Roman" panose="02020603050405020304" pitchFamily="18" charset="0"/>
              </a:rPr>
              <a:t>(ICMP</a:t>
            </a:r>
            <a:r>
              <a:rPr lang="en-GB" sz="6400" b="1" dirty="0" smtClean="0">
                <a:solidFill>
                  <a:schemeClr val="tx1"/>
                </a:solidFill>
                <a:cs typeface="Times New Roman" panose="02020603050405020304" pitchFamily="18" charset="0"/>
              </a:rPr>
              <a:t>)</a:t>
            </a:r>
          </a:p>
          <a:p>
            <a:pPr marL="342900" indent="-342900">
              <a:buFont typeface="Arial" panose="020B0604020202020204" pitchFamily="34" charset="0"/>
              <a:buChar char="•"/>
            </a:pPr>
            <a:r>
              <a:rPr lang="en-GB" sz="6400" b="1" dirty="0">
                <a:solidFill>
                  <a:schemeClr val="tx1"/>
                </a:solidFill>
                <a:cs typeface="Times New Roman" panose="02020603050405020304" pitchFamily="18" charset="0"/>
              </a:rPr>
              <a:t>Individualised Education Plan for every child (</a:t>
            </a:r>
            <a:r>
              <a:rPr lang="en-GB" sz="6400" b="1" dirty="0" smtClean="0">
                <a:solidFill>
                  <a:schemeClr val="tx1"/>
                </a:solidFill>
                <a:cs typeface="Times New Roman" panose="02020603050405020304" pitchFamily="18" charset="0"/>
              </a:rPr>
              <a:t>IEP)</a:t>
            </a: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Broad General / Senior Phase Education offered in line with CfE</a:t>
            </a: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National Qualifications and Wider Achievement Awards offered</a:t>
            </a: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Liaison with external agencies / colleges / training providers for transitions</a:t>
            </a: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Youth Employment and Training services</a:t>
            </a:r>
            <a:endParaRPr lang="en-GB" sz="6400" b="1" dirty="0">
              <a:solidFill>
                <a:schemeClr val="tx1"/>
              </a:solidFill>
              <a:cs typeface="Times New Roman" panose="02020603050405020304" pitchFamily="18" charset="0"/>
            </a:endParaRPr>
          </a:p>
          <a:p>
            <a:pPr marL="342900" indent="-342900">
              <a:buFont typeface="Arial" panose="020B0604020202020204" pitchFamily="34" charset="0"/>
              <a:buChar char="•"/>
            </a:pPr>
            <a:r>
              <a:rPr lang="en-GB" sz="6400" b="1" dirty="0" smtClean="0">
                <a:solidFill>
                  <a:schemeClr val="tx1"/>
                </a:solidFill>
                <a:cs typeface="Times New Roman" panose="02020603050405020304" pitchFamily="18" charset="0"/>
              </a:rPr>
              <a:t>Outcome Frameworks in place based on SHANARRI wellbeing indicators</a:t>
            </a:r>
          </a:p>
          <a:p>
            <a:pPr marL="342900" indent="-342900">
              <a:buFont typeface="Arial" panose="020B0604020202020204" pitchFamily="34" charset="0"/>
              <a:buChar char="•"/>
            </a:pPr>
            <a:r>
              <a:rPr lang="en-GB" sz="6400" b="1" dirty="0">
                <a:solidFill>
                  <a:schemeClr val="tx1"/>
                </a:solidFill>
                <a:cs typeface="Times New Roman" panose="02020603050405020304" pitchFamily="18" charset="0"/>
              </a:rPr>
              <a:t>Various Risk Assessment processes</a:t>
            </a:r>
            <a:r>
              <a:rPr lang="en-GB" sz="6400" b="1" dirty="0">
                <a:solidFill>
                  <a:schemeClr val="tx1"/>
                </a:solidFill>
              </a:rPr>
              <a:t> </a:t>
            </a:r>
            <a:endParaRPr lang="en-GB" sz="6400" b="1" dirty="0">
              <a:solidFill>
                <a:schemeClr val="tx1"/>
              </a:solidFill>
              <a:cs typeface="Times New Roman" panose="02020603050405020304" pitchFamily="18" charset="0"/>
            </a:endParaRPr>
          </a:p>
          <a:p>
            <a:pPr marL="342900" indent="-342900">
              <a:buFont typeface="Arial" panose="020B0604020202020204" pitchFamily="34" charset="0"/>
              <a:buChar char="•"/>
            </a:pPr>
            <a:endParaRPr lang="en-GB" b="1" dirty="0">
              <a:solidFill>
                <a:schemeClr val="tx1"/>
              </a:solidFill>
              <a:cs typeface="Times New Roman" panose="02020603050405020304" pitchFamily="18" charset="0"/>
            </a:endParaRPr>
          </a:p>
          <a:p>
            <a:endParaRPr lang="en-GB" b="1" dirty="0" smtClean="0">
              <a:solidFill>
                <a:schemeClr val="tx1"/>
              </a:solidFill>
              <a:cs typeface="Times New Roman" panose="02020603050405020304" pitchFamily="18" charset="0"/>
            </a:endParaRPr>
          </a:p>
          <a:p>
            <a:pPr algn="ctr"/>
            <a:r>
              <a:rPr lang="en-GB" sz="4400" b="1" dirty="0" smtClean="0">
                <a:solidFill>
                  <a:schemeClr val="tx1"/>
                </a:solidFill>
                <a:cs typeface="Times New Roman" panose="02020603050405020304" pitchFamily="18" charset="0"/>
              </a:rPr>
              <a:t>The </a:t>
            </a:r>
            <a:r>
              <a:rPr lang="en-GB" sz="4400" b="1" dirty="0">
                <a:solidFill>
                  <a:schemeClr val="tx1"/>
                </a:solidFill>
                <a:cs typeface="Times New Roman" panose="02020603050405020304" pitchFamily="18" charset="0"/>
              </a:rPr>
              <a:t>above list is not exhaustive </a:t>
            </a:r>
            <a:r>
              <a:rPr lang="en-GB" sz="4400" b="1" dirty="0" smtClean="0">
                <a:solidFill>
                  <a:schemeClr val="tx1"/>
                </a:solidFill>
                <a:cs typeface="Times New Roman" panose="02020603050405020304" pitchFamily="18" charset="0"/>
              </a:rPr>
              <a:t>and the above </a:t>
            </a:r>
            <a:r>
              <a:rPr lang="en-GB" sz="4400" b="1" dirty="0">
                <a:solidFill>
                  <a:schemeClr val="tx1"/>
                </a:solidFill>
                <a:cs typeface="Times New Roman" panose="02020603050405020304" pitchFamily="18" charset="0"/>
              </a:rPr>
              <a:t>approaches are common across </a:t>
            </a:r>
            <a:r>
              <a:rPr lang="en-GB" sz="4400" b="1" dirty="0" smtClean="0">
                <a:solidFill>
                  <a:schemeClr val="tx1"/>
                </a:solidFill>
                <a:cs typeface="Times New Roman" panose="02020603050405020304" pitchFamily="18" charset="0"/>
              </a:rPr>
              <a:t>Scotland’s secure </a:t>
            </a:r>
            <a:r>
              <a:rPr lang="en-GB" sz="4400" b="1" dirty="0">
                <a:solidFill>
                  <a:schemeClr val="tx1"/>
                </a:solidFill>
                <a:cs typeface="Times New Roman" panose="02020603050405020304" pitchFamily="18" charset="0"/>
              </a:rPr>
              <a:t>care </a:t>
            </a:r>
            <a:r>
              <a:rPr lang="en-GB" sz="4400" b="1" dirty="0" smtClean="0">
                <a:solidFill>
                  <a:schemeClr val="tx1"/>
                </a:solidFill>
                <a:cs typeface="Times New Roman" panose="02020603050405020304" pitchFamily="18" charset="0"/>
              </a:rPr>
              <a:t>provision</a:t>
            </a:r>
            <a:endParaRPr lang="en-GB" sz="4400" b="1" dirty="0">
              <a:solidFill>
                <a:schemeClr val="tx1"/>
              </a:solidFill>
              <a:cs typeface="Times New Roman" panose="02020603050405020304" pitchFamily="18" charset="0"/>
            </a:endParaRPr>
          </a:p>
          <a:p>
            <a:endParaRPr lang="en-GB" dirty="0"/>
          </a:p>
        </p:txBody>
      </p:sp>
    </p:spTree>
    <p:extLst>
      <p:ext uri="{BB962C8B-B14F-4D97-AF65-F5344CB8AC3E}">
        <p14:creationId xmlns:p14="http://schemas.microsoft.com/office/powerpoint/2010/main" val="1568774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5"/>
            <a:ext cx="7543800" cy="990599"/>
          </a:xfrm>
        </p:spPr>
        <p:txBody>
          <a:bodyPr/>
          <a:lstStyle/>
          <a:p>
            <a:r>
              <a:rPr lang="en-GB" sz="4800" dirty="0"/>
              <a:t>o</a:t>
            </a:r>
            <a:r>
              <a:rPr lang="en-GB" sz="4800" dirty="0" smtClean="0"/>
              <a:t>ur aims…</a:t>
            </a:r>
            <a:endParaRPr lang="en-GB" sz="4800" dirty="0"/>
          </a:p>
        </p:txBody>
      </p:sp>
      <p:sp>
        <p:nvSpPr>
          <p:cNvPr id="3" name="Subtitle 2"/>
          <p:cNvSpPr>
            <a:spLocks noGrp="1"/>
          </p:cNvSpPr>
          <p:nvPr>
            <p:ph type="subTitle" idx="1"/>
          </p:nvPr>
        </p:nvSpPr>
        <p:spPr>
          <a:xfrm>
            <a:off x="685800" y="1524000"/>
            <a:ext cx="7086600" cy="4724400"/>
          </a:xfrm>
        </p:spPr>
        <p:txBody>
          <a:bodyPr>
            <a:normAutofit/>
          </a:bodyPr>
          <a:lstStyle/>
          <a:p>
            <a:pPr marL="285750" indent="-285750">
              <a:buFont typeface="Arial" panose="020B0604020202020204" pitchFamily="34" charset="0"/>
              <a:buChar char="•"/>
            </a:pPr>
            <a:r>
              <a:rPr lang="en-GB" sz="1600" b="1" dirty="0" smtClean="0">
                <a:solidFill>
                  <a:schemeClr val="tx1"/>
                </a:solidFill>
                <a:cs typeface="Times New Roman" panose="02020603050405020304" pitchFamily="18" charset="0"/>
              </a:rPr>
              <a:t>To </a:t>
            </a:r>
            <a:r>
              <a:rPr lang="en-GB" sz="1600" b="1" dirty="0">
                <a:solidFill>
                  <a:schemeClr val="tx1"/>
                </a:solidFill>
                <a:cs typeface="Times New Roman" panose="02020603050405020304" pitchFamily="18" charset="0"/>
              </a:rPr>
              <a:t>respond appropriately and effectively to the challenges of emergency placements. </a:t>
            </a:r>
            <a:endParaRPr lang="en-GB" sz="1600" b="1" dirty="0" smtClean="0">
              <a:solidFill>
                <a:schemeClr val="tx1"/>
              </a:solidFill>
              <a:cs typeface="Times New Roman" panose="02020603050405020304" pitchFamily="18" charset="0"/>
            </a:endParaRPr>
          </a:p>
          <a:p>
            <a:pPr marL="285750" indent="-285750">
              <a:buFont typeface="Arial" panose="020B0604020202020204" pitchFamily="34" charset="0"/>
              <a:buChar char="•"/>
            </a:pPr>
            <a:endParaRPr lang="en-GB" sz="1600" b="1" dirty="0" smtClean="0">
              <a:solidFill>
                <a:schemeClr val="tx1"/>
              </a:solidFill>
              <a:cs typeface="Times New Roman" panose="02020603050405020304" pitchFamily="18" charset="0"/>
            </a:endParaRPr>
          </a:p>
          <a:p>
            <a:pPr marL="342900" indent="-342900">
              <a:buFont typeface="Arial" panose="020B0604020202020204" pitchFamily="34" charset="0"/>
              <a:buChar char="•"/>
            </a:pPr>
            <a:r>
              <a:rPr lang="en-GB" sz="1600" b="1" dirty="0" smtClean="0">
                <a:solidFill>
                  <a:schemeClr val="tx1"/>
                </a:solidFill>
                <a:cs typeface="Times New Roman" panose="02020603050405020304" pitchFamily="18" charset="0"/>
              </a:rPr>
              <a:t>To </a:t>
            </a:r>
            <a:r>
              <a:rPr lang="en-GB" sz="1600" b="1" dirty="0">
                <a:solidFill>
                  <a:schemeClr val="tx1"/>
                </a:solidFill>
                <a:cs typeface="Times New Roman" panose="02020603050405020304" pitchFamily="18" charset="0"/>
              </a:rPr>
              <a:t>continue to ensure we provide </a:t>
            </a:r>
            <a:r>
              <a:rPr lang="en-GB" sz="1600" b="1" dirty="0" smtClean="0">
                <a:solidFill>
                  <a:schemeClr val="tx1"/>
                </a:solidFill>
                <a:cs typeface="Times New Roman" panose="02020603050405020304" pitchFamily="18" charset="0"/>
              </a:rPr>
              <a:t>high quality services </a:t>
            </a:r>
            <a:r>
              <a:rPr lang="en-GB" sz="1600" b="1" dirty="0">
                <a:solidFill>
                  <a:schemeClr val="tx1"/>
                </a:solidFill>
                <a:cs typeface="Times New Roman" panose="02020603050405020304" pitchFamily="18" charset="0"/>
              </a:rPr>
              <a:t>which meet the </a:t>
            </a:r>
            <a:r>
              <a:rPr lang="en-GB" sz="1600" b="1" dirty="0" smtClean="0">
                <a:solidFill>
                  <a:schemeClr val="tx1"/>
                </a:solidFill>
                <a:cs typeface="Times New Roman" panose="02020603050405020304" pitchFamily="18" charset="0"/>
              </a:rPr>
              <a:t>Physical, Mental, Emotional and Educational </a:t>
            </a:r>
            <a:r>
              <a:rPr lang="en-GB" sz="1600" b="1" dirty="0">
                <a:solidFill>
                  <a:schemeClr val="tx1"/>
                </a:solidFill>
                <a:cs typeface="Times New Roman" panose="02020603050405020304" pitchFamily="18" charset="0"/>
              </a:rPr>
              <a:t>needs of the young people </a:t>
            </a:r>
            <a:r>
              <a:rPr lang="en-GB" sz="1600" b="1" dirty="0" smtClean="0">
                <a:solidFill>
                  <a:schemeClr val="tx1"/>
                </a:solidFill>
                <a:cs typeface="Times New Roman" panose="02020603050405020304" pitchFamily="18" charset="0"/>
              </a:rPr>
              <a:t>we </a:t>
            </a:r>
            <a:r>
              <a:rPr lang="en-GB" sz="1600" b="1" dirty="0">
                <a:solidFill>
                  <a:schemeClr val="tx1"/>
                </a:solidFill>
                <a:cs typeface="Times New Roman" panose="02020603050405020304" pitchFamily="18" charset="0"/>
              </a:rPr>
              <a:t>care </a:t>
            </a:r>
            <a:r>
              <a:rPr lang="en-GB" sz="1600" b="1" dirty="0" smtClean="0">
                <a:solidFill>
                  <a:schemeClr val="tx1"/>
                </a:solidFill>
                <a:cs typeface="Times New Roman" panose="02020603050405020304" pitchFamily="18" charset="0"/>
              </a:rPr>
              <a:t>for </a:t>
            </a:r>
          </a:p>
          <a:p>
            <a:pPr marL="342900" indent="-342900">
              <a:buFont typeface="Arial" panose="020B0604020202020204" pitchFamily="34" charset="0"/>
              <a:buChar char="•"/>
            </a:pPr>
            <a:endParaRPr lang="en-GB" sz="1600" b="1" dirty="0">
              <a:solidFill>
                <a:schemeClr val="tx1"/>
              </a:solidFill>
              <a:cs typeface="Times New Roman" panose="02020603050405020304" pitchFamily="18" charset="0"/>
            </a:endParaRPr>
          </a:p>
          <a:p>
            <a:pPr marL="342900" indent="-342900">
              <a:buFont typeface="Arial" panose="020B0604020202020204" pitchFamily="34" charset="0"/>
              <a:buChar char="•"/>
            </a:pPr>
            <a:r>
              <a:rPr lang="en-GB" sz="1600" b="1" dirty="0">
                <a:solidFill>
                  <a:schemeClr val="tx1"/>
                </a:solidFill>
                <a:cs typeface="Times New Roman" panose="02020603050405020304" pitchFamily="18" charset="0"/>
              </a:rPr>
              <a:t>To continue to offer life enhancing &amp; life enriching experiences for young people </a:t>
            </a:r>
          </a:p>
          <a:p>
            <a:pPr marL="342900" indent="-342900">
              <a:buFont typeface="Arial" panose="020B0604020202020204" pitchFamily="34" charset="0"/>
              <a:buChar char="•"/>
            </a:pPr>
            <a:endParaRPr lang="en-GB" sz="1600" b="1" dirty="0">
              <a:solidFill>
                <a:schemeClr val="tx1"/>
              </a:solidFill>
              <a:cs typeface="Times New Roman" panose="02020603050405020304" pitchFamily="18" charset="0"/>
            </a:endParaRPr>
          </a:p>
          <a:p>
            <a:pPr marL="285750" indent="-285750">
              <a:buFont typeface="Arial" panose="020B0604020202020204" pitchFamily="34" charset="0"/>
              <a:buChar char="•"/>
            </a:pPr>
            <a:r>
              <a:rPr lang="en-GB" sz="1600" b="1" dirty="0" smtClean="0">
                <a:solidFill>
                  <a:schemeClr val="tx1"/>
                </a:solidFill>
                <a:cs typeface="Times New Roman" panose="02020603050405020304" pitchFamily="18" charset="0"/>
              </a:rPr>
              <a:t>To </a:t>
            </a:r>
            <a:r>
              <a:rPr lang="en-GB" sz="1600" b="1" dirty="0">
                <a:solidFill>
                  <a:schemeClr val="tx1"/>
                </a:solidFill>
                <a:cs typeface="Times New Roman" panose="02020603050405020304" pitchFamily="18" charset="0"/>
              </a:rPr>
              <a:t>continue to ensure young people mark their achievements and successes </a:t>
            </a:r>
            <a:r>
              <a:rPr lang="en-GB" sz="1600" b="1" dirty="0" smtClean="0">
                <a:solidFill>
                  <a:schemeClr val="tx1"/>
                </a:solidFill>
                <a:cs typeface="Times New Roman" panose="02020603050405020304" pitchFamily="18" charset="0"/>
              </a:rPr>
              <a:t>whilst developing </a:t>
            </a:r>
            <a:r>
              <a:rPr lang="en-GB" sz="1600" b="1" dirty="0">
                <a:solidFill>
                  <a:schemeClr val="tx1"/>
                </a:solidFill>
                <a:cs typeface="Times New Roman" panose="02020603050405020304" pitchFamily="18" charset="0"/>
              </a:rPr>
              <a:t>their </a:t>
            </a:r>
            <a:r>
              <a:rPr lang="en-GB" sz="1600" b="1" dirty="0" smtClean="0">
                <a:solidFill>
                  <a:schemeClr val="tx1"/>
                </a:solidFill>
                <a:cs typeface="Times New Roman" panose="02020603050405020304" pitchFamily="18" charset="0"/>
              </a:rPr>
              <a:t>hopes </a:t>
            </a:r>
            <a:r>
              <a:rPr lang="en-GB" sz="1600" b="1" dirty="0">
                <a:solidFill>
                  <a:schemeClr val="tx1"/>
                </a:solidFill>
                <a:cs typeface="Times New Roman" panose="02020603050405020304" pitchFamily="18" charset="0"/>
              </a:rPr>
              <a:t>and </a:t>
            </a:r>
            <a:r>
              <a:rPr lang="en-GB" sz="1600" b="1" dirty="0" smtClean="0">
                <a:solidFill>
                  <a:schemeClr val="tx1"/>
                </a:solidFill>
                <a:cs typeface="Times New Roman" panose="02020603050405020304" pitchFamily="18" charset="0"/>
              </a:rPr>
              <a:t>aspirations for the future </a:t>
            </a:r>
            <a:endParaRPr lang="en-GB" sz="1600" b="1" dirty="0">
              <a:solidFill>
                <a:schemeClr val="tx1"/>
              </a:solidFill>
              <a:cs typeface="Times New Roman" panose="02020603050405020304" pitchFamily="18" charset="0"/>
            </a:endParaRPr>
          </a:p>
          <a:p>
            <a:pPr marL="342900" indent="-342900">
              <a:buFont typeface="Arial" panose="020B0604020202020204" pitchFamily="34" charset="0"/>
              <a:buChar char="•"/>
            </a:pPr>
            <a:endParaRPr lang="en-GB" sz="1600" b="1" dirty="0" smtClean="0">
              <a:solidFill>
                <a:schemeClr val="tx1"/>
              </a:solidFill>
              <a:cs typeface="Times New Roman" panose="02020603050405020304" pitchFamily="18" charset="0"/>
            </a:endParaRPr>
          </a:p>
          <a:p>
            <a:pPr marL="285750" indent="-285750">
              <a:buFont typeface="Arial" panose="020B0604020202020204" pitchFamily="34" charset="0"/>
              <a:buChar char="•"/>
            </a:pPr>
            <a:r>
              <a:rPr lang="en-GB" sz="1600" b="1" dirty="0" smtClean="0">
                <a:solidFill>
                  <a:schemeClr val="tx1"/>
                </a:solidFill>
                <a:cs typeface="Times New Roman" panose="02020603050405020304" pitchFamily="18" charset="0"/>
              </a:rPr>
              <a:t>To </a:t>
            </a:r>
            <a:r>
              <a:rPr lang="en-GB" sz="1600" b="1" dirty="0">
                <a:solidFill>
                  <a:schemeClr val="tx1"/>
                </a:solidFill>
                <a:cs typeface="Times New Roman" panose="02020603050405020304" pitchFamily="18" charset="0"/>
              </a:rPr>
              <a:t>continue to develop </a:t>
            </a:r>
            <a:r>
              <a:rPr lang="en-GB" sz="1600" b="1" dirty="0" smtClean="0">
                <a:solidFill>
                  <a:schemeClr val="tx1"/>
                </a:solidFill>
                <a:cs typeface="Times New Roman" panose="02020603050405020304" pitchFamily="18" charset="0"/>
              </a:rPr>
              <a:t>highly skilled, experienced and specialised staff </a:t>
            </a:r>
            <a:endParaRPr lang="en-GB" sz="1600" b="1" dirty="0">
              <a:solidFill>
                <a:schemeClr val="tx1"/>
              </a:solidFill>
              <a:cs typeface="Times New Roman" panose="02020603050405020304" pitchFamily="18" charset="0"/>
            </a:endParaRPr>
          </a:p>
          <a:p>
            <a:pPr marL="342900" indent="-342900">
              <a:buFont typeface="Arial" panose="020B0604020202020204" pitchFamily="34" charset="0"/>
              <a:buChar char="•"/>
            </a:pPr>
            <a:endParaRPr lang="en-GB" sz="1600" b="1" dirty="0" smtClean="0">
              <a:solidFill>
                <a:schemeClr val="tx1"/>
              </a:solidFill>
              <a:latin typeface="Times New Roman" panose="02020603050405020304" pitchFamily="18" charset="0"/>
              <a:cs typeface="Times New Roman" panose="02020603050405020304" pitchFamily="18" charset="0"/>
            </a:endParaRPr>
          </a:p>
          <a:p>
            <a:endParaRPr lang="en-GB" b="1" dirty="0">
              <a:solidFill>
                <a:schemeClr val="tx1"/>
              </a:solidFill>
            </a:endParaRPr>
          </a:p>
        </p:txBody>
      </p:sp>
    </p:spTree>
    <p:extLst>
      <p:ext uri="{BB962C8B-B14F-4D97-AF65-F5344CB8AC3E}">
        <p14:creationId xmlns:p14="http://schemas.microsoft.com/office/powerpoint/2010/main" val="788198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Management, Leadership and  Governance </a:t>
            </a:r>
            <a:endParaRPr lang="en-GB" dirty="0"/>
          </a:p>
        </p:txBody>
      </p:sp>
      <p:sp>
        <p:nvSpPr>
          <p:cNvPr id="3" name="Subtitle 2"/>
          <p:cNvSpPr>
            <a:spLocks noGrp="1"/>
          </p:cNvSpPr>
          <p:nvPr>
            <p:ph type="subTitle" idx="1"/>
          </p:nvPr>
        </p:nvSpPr>
        <p:spPr/>
        <p:txBody>
          <a:bodyPr>
            <a:normAutofit lnSpcReduction="10000"/>
          </a:bodyPr>
          <a:lstStyle/>
          <a:p>
            <a:endParaRPr lang="en-GB" dirty="0" smtClean="0"/>
          </a:p>
          <a:p>
            <a:endParaRPr lang="en-GB" dirty="0"/>
          </a:p>
          <a:p>
            <a:r>
              <a:rPr lang="en-GB" dirty="0" smtClean="0"/>
              <a:t>SECURE </a:t>
            </a:r>
            <a:r>
              <a:rPr lang="en-GB" dirty="0"/>
              <a:t>CARE SCOTLAND</a:t>
            </a:r>
          </a:p>
          <a:p>
            <a:endParaRPr lang="en-GB" dirty="0"/>
          </a:p>
        </p:txBody>
      </p:sp>
    </p:spTree>
    <p:extLst>
      <p:ext uri="{BB962C8B-B14F-4D97-AF65-F5344CB8AC3E}">
        <p14:creationId xmlns:p14="http://schemas.microsoft.com/office/powerpoint/2010/main" val="1503632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543800" cy="2286000"/>
          </a:xfrm>
        </p:spPr>
        <p:txBody>
          <a:bodyPr/>
          <a:lstStyle/>
          <a:p>
            <a:r>
              <a:rPr lang="en-US" sz="2800" dirty="0" smtClean="0">
                <a:latin typeface="Times New Roman" panose="02020603050405020304" pitchFamily="18" charset="0"/>
                <a:ea typeface="Arial" charset="0"/>
                <a:cs typeface="Times New Roman" panose="02020603050405020304" pitchFamily="18" charset="0"/>
              </a:rPr>
              <a:t/>
            </a:r>
            <a:br>
              <a:rPr lang="en-US" sz="2800" dirty="0" smtClean="0">
                <a:latin typeface="Times New Roman" panose="02020603050405020304" pitchFamily="18" charset="0"/>
                <a:ea typeface="Arial" charset="0"/>
                <a:cs typeface="Times New Roman" panose="02020603050405020304" pitchFamily="18" charset="0"/>
              </a:rPr>
            </a:br>
            <a:r>
              <a:rPr lang="en-US" sz="2800" dirty="0">
                <a:latin typeface="Times New Roman" panose="02020603050405020304" pitchFamily="18" charset="0"/>
                <a:ea typeface="Arial" charset="0"/>
                <a:cs typeface="Times New Roman" panose="02020603050405020304" pitchFamily="18" charset="0"/>
              </a:rPr>
              <a:t/>
            </a:r>
            <a:br>
              <a:rPr lang="en-US" sz="2800" dirty="0">
                <a:latin typeface="Times New Roman" panose="02020603050405020304" pitchFamily="18" charset="0"/>
                <a:ea typeface="Arial" charset="0"/>
                <a:cs typeface="Times New Roman" panose="02020603050405020304" pitchFamily="18" charset="0"/>
              </a:rPr>
            </a:br>
            <a:r>
              <a:rPr lang="en-US" sz="3200" dirty="0">
                <a:latin typeface="Times New Roman" panose="02020603050405020304" pitchFamily="18" charset="0"/>
                <a:ea typeface="Arial" charset="0"/>
                <a:cs typeface="Times New Roman" panose="02020603050405020304" pitchFamily="18" charset="0"/>
              </a:rPr>
              <a:t>h</a:t>
            </a:r>
            <a:r>
              <a:rPr lang="en-US" sz="3200" dirty="0" smtClean="0">
                <a:latin typeface="Times New Roman" panose="02020603050405020304" pitchFamily="18" charset="0"/>
                <a:ea typeface="Arial" charset="0"/>
                <a:cs typeface="Times New Roman" panose="02020603050405020304" pitchFamily="18" charset="0"/>
              </a:rPr>
              <a:t>ow </a:t>
            </a:r>
            <a:r>
              <a:rPr lang="en-US" sz="3200" dirty="0">
                <a:latin typeface="Times New Roman" panose="02020603050405020304" pitchFamily="18" charset="0"/>
                <a:ea typeface="Arial" charset="0"/>
                <a:cs typeface="Times New Roman" panose="02020603050405020304" pitchFamily="18" charset="0"/>
              </a:rPr>
              <a:t>and why secure care embraced </a:t>
            </a:r>
            <a:r>
              <a:rPr lang="en-US" sz="3200" dirty="0" smtClean="0">
                <a:latin typeface="Times New Roman" panose="02020603050405020304" pitchFamily="18" charset="0"/>
                <a:ea typeface="Arial" charset="0"/>
                <a:cs typeface="Times New Roman" panose="02020603050405020304" pitchFamily="18" charset="0"/>
              </a:rPr>
              <a:t>management, </a:t>
            </a:r>
            <a:r>
              <a:rPr lang="en-US" sz="3200" dirty="0">
                <a:latin typeface="Times New Roman" panose="02020603050405020304" pitchFamily="18" charset="0"/>
                <a:ea typeface="Arial" charset="0"/>
                <a:cs typeface="Times New Roman" panose="02020603050405020304" pitchFamily="18" charset="0"/>
              </a:rPr>
              <a:t>changing patterns of leadership and </a:t>
            </a:r>
            <a:r>
              <a:rPr lang="en-US" sz="3200" dirty="0" smtClean="0">
                <a:latin typeface="Times New Roman" panose="02020603050405020304" pitchFamily="18" charset="0"/>
                <a:ea typeface="Arial" charset="0"/>
                <a:cs typeface="Times New Roman" panose="02020603050405020304" pitchFamily="18" charset="0"/>
              </a:rPr>
              <a:t>the impact </a:t>
            </a:r>
            <a:r>
              <a:rPr lang="en-US" sz="3200" dirty="0">
                <a:latin typeface="Times New Roman" panose="02020603050405020304" pitchFamily="18" charset="0"/>
                <a:ea typeface="Arial" charset="0"/>
                <a:cs typeface="Times New Roman" panose="02020603050405020304" pitchFamily="18" charset="0"/>
              </a:rPr>
              <a:t>on service cultures and improvement </a:t>
            </a:r>
            <a:r>
              <a:rPr lang="en-US" sz="3200" dirty="0" smtClean="0">
                <a:latin typeface="Times New Roman" panose="02020603050405020304" pitchFamily="18" charset="0"/>
                <a:ea typeface="Arial" charset="0"/>
                <a:cs typeface="Times New Roman" panose="02020603050405020304" pitchFamily="18" charset="0"/>
              </a:rPr>
              <a:t>…</a:t>
            </a:r>
            <a:r>
              <a:rPr lang="en-US" sz="3200" dirty="0">
                <a:latin typeface="Arial" charset="0"/>
                <a:ea typeface="Arial" charset="0"/>
                <a:cs typeface="Arial" charset="0"/>
              </a:rPr>
              <a:t/>
            </a:r>
            <a:br>
              <a:rPr lang="en-US" sz="3200" dirty="0">
                <a:latin typeface="Arial" charset="0"/>
                <a:ea typeface="Arial" charset="0"/>
                <a:cs typeface="Arial" charset="0"/>
              </a:rPr>
            </a:br>
            <a:endParaRPr lang="en-GB" sz="3200" dirty="0"/>
          </a:p>
        </p:txBody>
      </p:sp>
      <p:sp>
        <p:nvSpPr>
          <p:cNvPr id="3" name="Subtitle 2"/>
          <p:cNvSpPr>
            <a:spLocks noGrp="1"/>
          </p:cNvSpPr>
          <p:nvPr>
            <p:ph type="subTitle" idx="1"/>
          </p:nvPr>
        </p:nvSpPr>
        <p:spPr>
          <a:xfrm>
            <a:off x="685800" y="2438400"/>
            <a:ext cx="6461760" cy="3200400"/>
          </a:xfrm>
        </p:spPr>
        <p:txBody>
          <a:bodyPr>
            <a:normAutofit fontScale="92500" lnSpcReduction="20000"/>
          </a:bodyPr>
          <a:lstStyle/>
          <a:p>
            <a:pPr>
              <a:defRPr/>
            </a:pPr>
            <a:r>
              <a:rPr lang="en-US" sz="2600" dirty="0">
                <a:solidFill>
                  <a:schemeClr val="tx1"/>
                </a:solidFill>
                <a:ea typeface="Arial" charset="0"/>
                <a:cs typeface="Times New Roman" panose="02020603050405020304" pitchFamily="18" charset="0"/>
              </a:rPr>
              <a:t>t</a:t>
            </a:r>
            <a:r>
              <a:rPr lang="en-US" sz="2600" dirty="0" smtClean="0">
                <a:solidFill>
                  <a:schemeClr val="tx1"/>
                </a:solidFill>
                <a:ea typeface="Arial" charset="0"/>
                <a:cs typeface="Times New Roman" panose="02020603050405020304" pitchFamily="18" charset="0"/>
              </a:rPr>
              <a:t>hen</a:t>
            </a:r>
            <a:r>
              <a:rPr lang="en-US" sz="2600" dirty="0">
                <a:solidFill>
                  <a:schemeClr val="tx1"/>
                </a:solidFill>
                <a:ea typeface="Arial" charset="0"/>
                <a:cs typeface="Times New Roman" panose="02020603050405020304" pitchFamily="18" charset="0"/>
              </a:rPr>
              <a:t>… </a:t>
            </a:r>
          </a:p>
          <a:p>
            <a:pPr marL="342900" indent="-342900">
              <a:buFont typeface="Arial" panose="020B0604020202020204" pitchFamily="34" charset="0"/>
              <a:buChar char="•"/>
              <a:defRPr/>
            </a:pPr>
            <a:endParaRPr lang="en-US" dirty="0" smtClean="0">
              <a:solidFill>
                <a:schemeClr val="tx1"/>
              </a:solidFill>
              <a:cs typeface="Times New Roman" panose="02020603050405020304" pitchFamily="18" charset="0"/>
            </a:endParaRPr>
          </a:p>
          <a:p>
            <a:pPr marL="342900" indent="-342900">
              <a:buFont typeface="Arial" panose="020B0604020202020204" pitchFamily="34" charset="0"/>
              <a:buChar char="•"/>
              <a:defRPr/>
            </a:pPr>
            <a:r>
              <a:rPr lang="en-US" dirty="0" smtClean="0">
                <a:solidFill>
                  <a:schemeClr val="tx1"/>
                </a:solidFill>
                <a:cs typeface="Times New Roman" panose="02020603050405020304" pitchFamily="18" charset="0"/>
              </a:rPr>
              <a:t>Hi</a:t>
            </a:r>
            <a:r>
              <a:rPr lang="en-US" dirty="0" smtClean="0">
                <a:solidFill>
                  <a:schemeClr val="tx1"/>
                </a:solidFill>
                <a:ea typeface="Arial" charset="0"/>
                <a:cs typeface="Times New Roman" panose="02020603050405020304" pitchFamily="18" charset="0"/>
              </a:rPr>
              <a:t>storically</a:t>
            </a:r>
            <a:r>
              <a:rPr lang="en-US" dirty="0">
                <a:solidFill>
                  <a:schemeClr val="tx1"/>
                </a:solidFill>
                <a:ea typeface="Arial" charset="0"/>
                <a:cs typeface="Times New Roman" panose="02020603050405020304" pitchFamily="18" charset="0"/>
              </a:rPr>
              <a:t>, many residential and secure organisations had </a:t>
            </a:r>
            <a:r>
              <a:rPr lang="en-US" dirty="0" smtClean="0">
                <a:solidFill>
                  <a:schemeClr val="tx1"/>
                </a:solidFill>
                <a:ea typeface="Arial" charset="0"/>
                <a:cs typeface="Times New Roman" panose="02020603050405020304" pitchFamily="18" charset="0"/>
              </a:rPr>
              <a:t> </a:t>
            </a:r>
            <a:r>
              <a:rPr lang="en-US" dirty="0">
                <a:solidFill>
                  <a:schemeClr val="tx1"/>
                </a:solidFill>
                <a:ea typeface="Arial" charset="0"/>
                <a:cs typeface="Times New Roman" panose="02020603050405020304" pitchFamily="18" charset="0"/>
              </a:rPr>
              <a:t>strong </a:t>
            </a:r>
            <a:r>
              <a:rPr lang="en-US" dirty="0" smtClean="0">
                <a:solidFill>
                  <a:schemeClr val="tx1"/>
                </a:solidFill>
                <a:ea typeface="Arial" charset="0"/>
                <a:cs typeface="Times New Roman" panose="02020603050405020304" pitchFamily="18" charset="0"/>
              </a:rPr>
              <a:t>authoritarian and regimented </a:t>
            </a:r>
            <a:r>
              <a:rPr lang="en-US" dirty="0">
                <a:solidFill>
                  <a:schemeClr val="tx1"/>
                </a:solidFill>
                <a:ea typeface="Arial" charset="0"/>
                <a:cs typeface="Times New Roman" panose="02020603050405020304" pitchFamily="18" charset="0"/>
              </a:rPr>
              <a:t>regimes and hierarchical </a:t>
            </a:r>
            <a:r>
              <a:rPr lang="en-US" dirty="0" smtClean="0">
                <a:solidFill>
                  <a:schemeClr val="tx1"/>
                </a:solidFill>
                <a:ea typeface="Arial" charset="0"/>
                <a:cs typeface="Times New Roman" panose="02020603050405020304" pitchFamily="18" charset="0"/>
              </a:rPr>
              <a:t>structures </a:t>
            </a:r>
            <a:endParaRPr lang="en-US" dirty="0">
              <a:solidFill>
                <a:schemeClr val="tx1"/>
              </a:solidFill>
              <a:ea typeface="Arial" charset="0"/>
              <a:cs typeface="Times New Roman" panose="02020603050405020304" pitchFamily="18" charset="0"/>
            </a:endParaRPr>
          </a:p>
          <a:p>
            <a:pPr>
              <a:buFont typeface="Wingdings 2" charset="2"/>
              <a:buChar char=""/>
              <a:defRPr/>
            </a:pPr>
            <a:endParaRPr lang="en-US" dirty="0" smtClean="0">
              <a:solidFill>
                <a:schemeClr val="tx1"/>
              </a:solidFill>
              <a:ea typeface="Arial" charset="0"/>
              <a:cs typeface="Times New Roman" panose="02020603050405020304" pitchFamily="18" charset="0"/>
            </a:endParaRPr>
          </a:p>
          <a:p>
            <a:pPr marL="342900" indent="-342900">
              <a:buFont typeface="Arial" panose="020B0604020202020204" pitchFamily="34" charset="0"/>
              <a:buChar char="•"/>
              <a:defRPr/>
            </a:pPr>
            <a:r>
              <a:rPr lang="en-US" dirty="0" smtClean="0">
                <a:solidFill>
                  <a:schemeClr val="tx1"/>
                </a:solidFill>
                <a:ea typeface="Arial" charset="0"/>
                <a:cs typeface="Times New Roman" panose="02020603050405020304" pitchFamily="18" charset="0"/>
              </a:rPr>
              <a:t>Management </a:t>
            </a:r>
            <a:r>
              <a:rPr lang="en-US" dirty="0">
                <a:solidFill>
                  <a:schemeClr val="tx1"/>
                </a:solidFill>
                <a:ea typeface="Arial" charset="0"/>
                <a:cs typeface="Times New Roman" panose="02020603050405020304" pitchFamily="18" charset="0"/>
              </a:rPr>
              <a:t>and </a:t>
            </a:r>
            <a:r>
              <a:rPr lang="en-US" dirty="0" smtClean="0">
                <a:solidFill>
                  <a:schemeClr val="tx1"/>
                </a:solidFill>
                <a:ea typeface="Arial" charset="0"/>
                <a:cs typeface="Times New Roman" panose="02020603050405020304" pitchFamily="18" charset="0"/>
              </a:rPr>
              <a:t>Leadership was </a:t>
            </a:r>
            <a:r>
              <a:rPr lang="en-US" dirty="0">
                <a:solidFill>
                  <a:schemeClr val="tx1"/>
                </a:solidFill>
                <a:ea typeface="Arial" charset="0"/>
                <a:cs typeface="Times New Roman" panose="02020603050405020304" pitchFamily="18" charset="0"/>
              </a:rPr>
              <a:t>influenced and impacted on </a:t>
            </a:r>
            <a:r>
              <a:rPr lang="en-US" dirty="0" smtClean="0">
                <a:solidFill>
                  <a:schemeClr val="tx1"/>
                </a:solidFill>
                <a:ea typeface="Arial" charset="0"/>
                <a:cs typeface="Times New Roman" panose="02020603050405020304" pitchFamily="18" charset="0"/>
              </a:rPr>
              <a:t>by </a:t>
            </a:r>
            <a:r>
              <a:rPr lang="en-US" dirty="0">
                <a:solidFill>
                  <a:schemeClr val="tx1"/>
                </a:solidFill>
                <a:ea typeface="Arial" charset="0"/>
                <a:cs typeface="Times New Roman" panose="02020603050405020304" pitchFamily="18" charset="0"/>
              </a:rPr>
              <a:t>local authority </a:t>
            </a:r>
            <a:r>
              <a:rPr lang="en-US" dirty="0" smtClean="0">
                <a:solidFill>
                  <a:schemeClr val="tx1"/>
                </a:solidFill>
                <a:ea typeface="Arial" charset="0"/>
                <a:cs typeface="Times New Roman" panose="02020603050405020304" pitchFamily="18" charset="0"/>
              </a:rPr>
              <a:t>structures and the intensification </a:t>
            </a:r>
            <a:r>
              <a:rPr lang="en-US" dirty="0">
                <a:solidFill>
                  <a:schemeClr val="tx1"/>
                </a:solidFill>
                <a:ea typeface="Arial" charset="0"/>
                <a:cs typeface="Times New Roman" panose="02020603050405020304" pitchFamily="18" charset="0"/>
              </a:rPr>
              <a:t>of managerialist approaches </a:t>
            </a:r>
            <a:r>
              <a:rPr lang="en-US" dirty="0" smtClean="0">
                <a:solidFill>
                  <a:schemeClr val="tx1"/>
                </a:solidFill>
                <a:ea typeface="Arial" charset="0"/>
                <a:cs typeface="Times New Roman" panose="02020603050405020304" pitchFamily="18" charset="0"/>
              </a:rPr>
              <a:t>(1980’s - 1990’s</a:t>
            </a:r>
            <a:r>
              <a:rPr lang="en-US" dirty="0">
                <a:solidFill>
                  <a:schemeClr val="tx1"/>
                </a:solidFill>
                <a:ea typeface="Arial" charset="0"/>
                <a:cs typeface="Times New Roman" panose="02020603050405020304" pitchFamily="18" charset="0"/>
              </a:rPr>
              <a:t>) predicated on ‘Economy, Efficiency and </a:t>
            </a:r>
            <a:r>
              <a:rPr lang="en-US" dirty="0" smtClean="0">
                <a:solidFill>
                  <a:schemeClr val="tx1"/>
                </a:solidFill>
                <a:ea typeface="Arial" charset="0"/>
                <a:cs typeface="Times New Roman" panose="02020603050405020304" pitchFamily="18" charset="0"/>
              </a:rPr>
              <a:t>Effectiveness’, as well as </a:t>
            </a:r>
            <a:r>
              <a:rPr lang="en-US" dirty="0">
                <a:solidFill>
                  <a:schemeClr val="tx1"/>
                </a:solidFill>
                <a:ea typeface="Arial" charset="0"/>
                <a:cs typeface="Times New Roman" panose="02020603050405020304" pitchFamily="18" charset="0"/>
              </a:rPr>
              <a:t>regulatory apparatus and agendas (Smith, 2015</a:t>
            </a:r>
            <a:r>
              <a:rPr lang="en-US" dirty="0" smtClean="0">
                <a:solidFill>
                  <a:schemeClr val="tx1"/>
                </a:solidFill>
                <a:ea typeface="Arial" charset="0"/>
                <a:cs typeface="Times New Roman" panose="02020603050405020304" pitchFamily="18" charset="0"/>
              </a:rPr>
              <a:t>)</a:t>
            </a:r>
            <a:endParaRPr lang="en-GB"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792082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694637" y="1477489"/>
            <a:ext cx="7886700" cy="1718198"/>
          </a:xfrm>
        </p:spPr>
        <p:txBody>
          <a:bodyPr>
            <a:normAutofit fontScale="90000"/>
          </a:bodyPr>
          <a:lstStyle/>
          <a:p>
            <a:r>
              <a:rPr lang="en-GB" dirty="0" smtClean="0"/>
              <a:t>What Does Getting It Right Look Like? Achievements, Challenges and Opportunities</a:t>
            </a:r>
            <a:endParaRPr lang="en-GB" dirty="0"/>
          </a:p>
        </p:txBody>
      </p:sp>
      <p:sp>
        <p:nvSpPr>
          <p:cNvPr id="4" name="Content Placeholder 3"/>
          <p:cNvSpPr>
            <a:spLocks noGrp="1"/>
          </p:cNvSpPr>
          <p:nvPr>
            <p:ph idx="1"/>
          </p:nvPr>
        </p:nvSpPr>
        <p:spPr>
          <a:xfrm>
            <a:off x="694637" y="3296211"/>
            <a:ext cx="7886700" cy="2501279"/>
          </a:xfrm>
        </p:spPr>
        <p:txBody>
          <a:bodyPr>
            <a:normAutofit fontScale="77500" lnSpcReduction="20000"/>
          </a:bodyPr>
          <a:lstStyle/>
          <a:p>
            <a:pPr marL="0" indent="0" algn="ctr">
              <a:buNone/>
            </a:pPr>
            <a:r>
              <a:rPr lang="en-GB" dirty="0" smtClean="0"/>
              <a:t>Secure Care Services Joint Presentation. </a:t>
            </a:r>
          </a:p>
          <a:p>
            <a:pPr marL="0" indent="0" algn="ctr">
              <a:buNone/>
            </a:pPr>
            <a:r>
              <a:rPr lang="en-GB" dirty="0" smtClean="0"/>
              <a:t>This presentation was prepared jointly by all five Secure Care Centres</a:t>
            </a:r>
          </a:p>
          <a:p>
            <a:pPr>
              <a:buFont typeface="Wingdings" panose="05000000000000000000" pitchFamily="2" charset="2"/>
              <a:buChar char="§"/>
            </a:pPr>
            <a:r>
              <a:rPr lang="en-GB" sz="2600" dirty="0" smtClean="0"/>
              <a:t>Jim Crawford, St Mary’s Kenmure</a:t>
            </a:r>
            <a:endParaRPr lang="en-GB" sz="2600" dirty="0"/>
          </a:p>
          <a:p>
            <a:pPr>
              <a:buFont typeface="Wingdings" panose="05000000000000000000" pitchFamily="2" charset="2"/>
              <a:buChar char="§"/>
            </a:pPr>
            <a:r>
              <a:rPr lang="en-GB" sz="2600" dirty="0" smtClean="0"/>
              <a:t>David Mitchell, Rossie </a:t>
            </a:r>
          </a:p>
          <a:p>
            <a:pPr>
              <a:buFont typeface="Wingdings" panose="05000000000000000000" pitchFamily="2" charset="2"/>
              <a:buChar char="§"/>
            </a:pPr>
            <a:r>
              <a:rPr lang="en-GB" sz="2600" dirty="0" smtClean="0"/>
              <a:t>Dan Johnson, Kibble</a:t>
            </a:r>
          </a:p>
          <a:p>
            <a:pPr>
              <a:buFont typeface="Wingdings" panose="05000000000000000000" pitchFamily="2" charset="2"/>
              <a:buChar char="§"/>
            </a:pPr>
            <a:r>
              <a:rPr lang="en-GB" sz="2600" dirty="0" smtClean="0"/>
              <a:t>Audrey Baird, Good Shepherd </a:t>
            </a:r>
            <a:endParaRPr lang="en-GB" sz="2600"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2693960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3"/>
            <a:ext cx="7543800" cy="1295399"/>
          </a:xfrm>
        </p:spPr>
        <p:txBody>
          <a:bodyPr/>
          <a:lstStyle/>
          <a:p>
            <a:r>
              <a:rPr lang="en-GB" sz="4400" dirty="0">
                <a:latin typeface="Times New Roman" panose="02020603050405020304" pitchFamily="18" charset="0"/>
                <a:cs typeface="Times New Roman" panose="02020603050405020304" pitchFamily="18" charset="0"/>
              </a:rPr>
              <a:t>m</a:t>
            </a:r>
            <a:r>
              <a:rPr lang="en-GB" sz="4400" dirty="0" smtClean="0">
                <a:latin typeface="Times New Roman" panose="02020603050405020304" pitchFamily="18" charset="0"/>
                <a:cs typeface="Times New Roman" panose="02020603050405020304" pitchFamily="18" charset="0"/>
              </a:rPr>
              <a:t>anagement</a:t>
            </a:r>
            <a:r>
              <a:rPr lang="en-GB" sz="4400" dirty="0">
                <a:latin typeface="Times New Roman" panose="02020603050405020304" pitchFamily="18" charset="0"/>
                <a:cs typeface="Times New Roman" panose="02020603050405020304" pitchFamily="18" charset="0"/>
              </a:rPr>
              <a:t>, l</a:t>
            </a:r>
            <a:r>
              <a:rPr lang="en-GB" sz="4400" dirty="0" smtClean="0">
                <a:latin typeface="Times New Roman" panose="02020603050405020304" pitchFamily="18" charset="0"/>
                <a:cs typeface="Times New Roman" panose="02020603050405020304" pitchFamily="18" charset="0"/>
              </a:rPr>
              <a:t>eadership </a:t>
            </a:r>
            <a:r>
              <a:rPr lang="en-GB" sz="4400" dirty="0">
                <a:latin typeface="Times New Roman" panose="02020603050405020304" pitchFamily="18" charset="0"/>
                <a:cs typeface="Times New Roman" panose="02020603050405020304" pitchFamily="18" charset="0"/>
              </a:rPr>
              <a:t>and g</a:t>
            </a:r>
            <a:r>
              <a:rPr lang="en-GB" sz="4400" dirty="0" smtClean="0">
                <a:latin typeface="Times New Roman" panose="02020603050405020304" pitchFamily="18" charset="0"/>
                <a:cs typeface="Times New Roman" panose="02020603050405020304" pitchFamily="18" charset="0"/>
              </a:rPr>
              <a:t>overnance</a:t>
            </a:r>
            <a:r>
              <a:rPr lang="en-GB" sz="4400" dirty="0">
                <a:latin typeface="Times New Roman" panose="02020603050405020304" pitchFamily="18" charset="0"/>
                <a:cs typeface="Times New Roman" panose="02020603050405020304" pitchFamily="18" charset="0"/>
              </a:rPr>
              <a:t>…</a:t>
            </a:r>
            <a:endParaRPr lang="en-GB" sz="4400" dirty="0"/>
          </a:p>
        </p:txBody>
      </p:sp>
      <p:sp>
        <p:nvSpPr>
          <p:cNvPr id="3" name="Subtitle 2"/>
          <p:cNvSpPr>
            <a:spLocks noGrp="1"/>
          </p:cNvSpPr>
          <p:nvPr>
            <p:ph type="subTitle" idx="1"/>
          </p:nvPr>
        </p:nvSpPr>
        <p:spPr>
          <a:xfrm>
            <a:off x="685800" y="1905000"/>
            <a:ext cx="6461760" cy="3733800"/>
          </a:xfrm>
        </p:spPr>
        <p:txBody>
          <a:bodyPr>
            <a:normAutofit fontScale="92500" lnSpcReduction="20000"/>
          </a:bodyPr>
          <a:lstStyle/>
          <a:p>
            <a:r>
              <a:rPr lang="en-US" sz="2400" dirty="0">
                <a:solidFill>
                  <a:schemeClr val="tx1"/>
                </a:solidFill>
                <a:ea typeface="Arial" charset="0"/>
                <a:cs typeface="Times New Roman" panose="02020603050405020304" pitchFamily="18" charset="0"/>
              </a:rPr>
              <a:t>n</a:t>
            </a:r>
            <a:r>
              <a:rPr lang="en-US" sz="2400" dirty="0" smtClean="0">
                <a:solidFill>
                  <a:schemeClr val="tx1"/>
                </a:solidFill>
                <a:ea typeface="Arial" charset="0"/>
                <a:cs typeface="Times New Roman" panose="02020603050405020304" pitchFamily="18" charset="0"/>
              </a:rPr>
              <a:t>ow</a:t>
            </a:r>
            <a:r>
              <a:rPr lang="en-US" sz="2400" dirty="0">
                <a:solidFill>
                  <a:schemeClr val="tx1"/>
                </a:solidFill>
                <a:ea typeface="Arial" charset="0"/>
                <a:cs typeface="Times New Roman" panose="02020603050405020304" pitchFamily="18" charset="0"/>
              </a:rPr>
              <a:t>…</a:t>
            </a:r>
          </a:p>
          <a:p>
            <a:pPr marL="342900" indent="-342900">
              <a:buFont typeface="Arial" panose="020B0604020202020204" pitchFamily="34" charset="0"/>
              <a:buChar char="•"/>
            </a:pPr>
            <a:endParaRPr lang="en-US" dirty="0">
              <a:solidFill>
                <a:schemeClr val="tx1"/>
              </a:solidFill>
              <a:ea typeface="Arial" charset="0"/>
              <a:cs typeface="Times New Roman" panose="02020603050405020304" pitchFamily="18" charset="0"/>
            </a:endParaRPr>
          </a:p>
          <a:p>
            <a:pPr marL="342900" indent="-342900">
              <a:buFont typeface="Arial" panose="020B0604020202020204" pitchFamily="34" charset="0"/>
              <a:buChar char="•"/>
            </a:pPr>
            <a:r>
              <a:rPr lang="en-US" dirty="0">
                <a:solidFill>
                  <a:schemeClr val="tx1"/>
                </a:solidFill>
                <a:ea typeface="Arial" charset="0"/>
                <a:cs typeface="Times New Roman" panose="02020603050405020304" pitchFamily="18" charset="0"/>
              </a:rPr>
              <a:t>Centrality and importance of Leadership and Management embedded in statutory and regulatory frameworks</a:t>
            </a:r>
            <a:r>
              <a:rPr lang="is-IS" dirty="0">
                <a:solidFill>
                  <a:schemeClr val="tx1"/>
                </a:solidFill>
                <a:ea typeface="Arial" charset="0"/>
                <a:cs typeface="Times New Roman" panose="02020603050405020304" pitchFamily="18" charset="0"/>
              </a:rPr>
              <a:t>…and more recently policy</a:t>
            </a:r>
          </a:p>
          <a:p>
            <a:endParaRPr lang="en-US" dirty="0" smtClean="0">
              <a:solidFill>
                <a:schemeClr val="tx1"/>
              </a:solidFill>
              <a:ea typeface="Arial" charset="0"/>
              <a:cs typeface="Times New Roman" panose="02020603050405020304" pitchFamily="18" charset="0"/>
            </a:endParaRPr>
          </a:p>
          <a:p>
            <a:pPr algn="ctr"/>
            <a:r>
              <a:rPr lang="en-US" i="1" dirty="0" smtClean="0">
                <a:solidFill>
                  <a:schemeClr val="tx1"/>
                </a:solidFill>
                <a:ea typeface="Arial" charset="0"/>
                <a:cs typeface="Times New Roman" panose="02020603050405020304" pitchFamily="18" charset="0"/>
              </a:rPr>
              <a:t>“It </a:t>
            </a:r>
            <a:r>
              <a:rPr lang="en-US" i="1" dirty="0">
                <a:solidFill>
                  <a:schemeClr val="tx1"/>
                </a:solidFill>
                <a:ea typeface="Arial" charset="0"/>
                <a:cs typeface="Times New Roman" panose="02020603050405020304" pitchFamily="18" charset="0"/>
              </a:rPr>
              <a:t>would be hard to overstate how significant the quality of leadership is in narrowing the gap for children within a context of improving outcomes for all, and that means leadership across all services and at all levels within services. It is the single most important critical success factor”</a:t>
            </a:r>
            <a:r>
              <a:rPr lang="en-US" dirty="0">
                <a:solidFill>
                  <a:schemeClr val="tx1"/>
                </a:solidFill>
                <a:ea typeface="Arial" charset="0"/>
                <a:cs typeface="Times New Roman" panose="02020603050405020304" pitchFamily="18" charset="0"/>
              </a:rPr>
              <a:t/>
            </a:r>
            <a:br>
              <a:rPr lang="en-US" dirty="0">
                <a:solidFill>
                  <a:schemeClr val="tx1"/>
                </a:solidFill>
                <a:ea typeface="Arial" charset="0"/>
                <a:cs typeface="Times New Roman" panose="02020603050405020304" pitchFamily="18" charset="0"/>
              </a:rPr>
            </a:br>
            <a:endParaRPr lang="en-US" dirty="0">
              <a:solidFill>
                <a:schemeClr val="tx1"/>
              </a:solidFill>
              <a:ea typeface="Arial" charset="0"/>
              <a:cs typeface="Times New Roman" panose="02020603050405020304" pitchFamily="18" charset="0"/>
            </a:endParaRPr>
          </a:p>
          <a:p>
            <a:pPr algn="ctr"/>
            <a:r>
              <a:rPr lang="en-US" sz="1600" dirty="0">
                <a:solidFill>
                  <a:schemeClr val="tx1"/>
                </a:solidFill>
                <a:ea typeface="Arial" charset="0"/>
                <a:cs typeface="Times New Roman" panose="02020603050405020304" pitchFamily="18" charset="0"/>
              </a:rPr>
              <a:t>(UK Local Government Association, 2008)</a:t>
            </a:r>
            <a:r>
              <a:rPr lang="en-US" i="1" dirty="0">
                <a:solidFill>
                  <a:schemeClr val="tx1"/>
                </a:solidFill>
                <a:ea typeface="Arial" charset="0"/>
                <a:cs typeface="Times New Roman" panose="02020603050405020304" pitchFamily="18" charset="0"/>
              </a:rPr>
              <a:t/>
            </a:r>
            <a:br>
              <a:rPr lang="en-US" i="1" dirty="0">
                <a:solidFill>
                  <a:schemeClr val="tx1"/>
                </a:solidFill>
                <a:ea typeface="Arial" charset="0"/>
                <a:cs typeface="Times New Roman" panose="02020603050405020304" pitchFamily="18" charset="0"/>
              </a:rPr>
            </a:br>
            <a:endParaRPr lang="en-GB" dirty="0">
              <a:solidFill>
                <a:schemeClr val="tx1"/>
              </a:solidFill>
              <a:cs typeface="Times New Roman" panose="02020603050405020304" pitchFamily="18" charset="0"/>
            </a:endParaRPr>
          </a:p>
          <a:p>
            <a:endParaRPr lang="en-GB" dirty="0">
              <a:solidFill>
                <a:schemeClr val="tx1"/>
              </a:solidFill>
            </a:endParaRPr>
          </a:p>
        </p:txBody>
      </p:sp>
    </p:spTree>
    <p:extLst>
      <p:ext uri="{BB962C8B-B14F-4D97-AF65-F5344CB8AC3E}">
        <p14:creationId xmlns:p14="http://schemas.microsoft.com/office/powerpoint/2010/main" val="982044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7"/>
            <a:ext cx="7543800" cy="1371599"/>
          </a:xfrm>
        </p:spPr>
        <p:txBody>
          <a:bodyPr/>
          <a:lstStyle/>
          <a:p>
            <a:r>
              <a:rPr lang="en-GB" sz="4400" dirty="0">
                <a:latin typeface="Times New Roman" panose="02020603050405020304" pitchFamily="18" charset="0"/>
                <a:cs typeface="Times New Roman" panose="02020603050405020304" pitchFamily="18" charset="0"/>
              </a:rPr>
              <a:t>m</a:t>
            </a:r>
            <a:r>
              <a:rPr lang="en-GB" sz="4400" dirty="0" smtClean="0">
                <a:latin typeface="Times New Roman" panose="02020603050405020304" pitchFamily="18" charset="0"/>
                <a:cs typeface="Times New Roman" panose="02020603050405020304" pitchFamily="18" charset="0"/>
              </a:rPr>
              <a:t>anagement</a:t>
            </a:r>
            <a:r>
              <a:rPr lang="en-GB" sz="4400" dirty="0">
                <a:latin typeface="Times New Roman" panose="02020603050405020304" pitchFamily="18" charset="0"/>
                <a:cs typeface="Times New Roman" panose="02020603050405020304" pitchFamily="18" charset="0"/>
              </a:rPr>
              <a:t>, l</a:t>
            </a:r>
            <a:r>
              <a:rPr lang="en-GB" sz="4400" dirty="0" smtClean="0">
                <a:latin typeface="Times New Roman" panose="02020603050405020304" pitchFamily="18" charset="0"/>
                <a:cs typeface="Times New Roman" panose="02020603050405020304" pitchFamily="18" charset="0"/>
              </a:rPr>
              <a:t>eadership </a:t>
            </a:r>
            <a:r>
              <a:rPr lang="en-GB" sz="4400" dirty="0">
                <a:latin typeface="Times New Roman" panose="02020603050405020304" pitchFamily="18" charset="0"/>
                <a:cs typeface="Times New Roman" panose="02020603050405020304" pitchFamily="18" charset="0"/>
              </a:rPr>
              <a:t>and g</a:t>
            </a:r>
            <a:r>
              <a:rPr lang="en-GB" sz="4400" dirty="0" smtClean="0">
                <a:latin typeface="Times New Roman" panose="02020603050405020304" pitchFamily="18" charset="0"/>
                <a:cs typeface="Times New Roman" panose="02020603050405020304" pitchFamily="18" charset="0"/>
              </a:rPr>
              <a:t>overnance</a:t>
            </a:r>
            <a:r>
              <a:rPr lang="en-GB" sz="4400" dirty="0">
                <a:latin typeface="Times New Roman" panose="02020603050405020304" pitchFamily="18" charset="0"/>
                <a:cs typeface="Times New Roman" panose="02020603050405020304" pitchFamily="18" charset="0"/>
              </a:rPr>
              <a:t>…</a:t>
            </a:r>
          </a:p>
        </p:txBody>
      </p:sp>
      <p:sp>
        <p:nvSpPr>
          <p:cNvPr id="3" name="Subtitle 2"/>
          <p:cNvSpPr>
            <a:spLocks noGrp="1"/>
          </p:cNvSpPr>
          <p:nvPr>
            <p:ph type="subTitle" idx="1"/>
          </p:nvPr>
        </p:nvSpPr>
        <p:spPr>
          <a:xfrm>
            <a:off x="685800" y="1905000"/>
            <a:ext cx="6461760" cy="4267200"/>
          </a:xfrm>
        </p:spPr>
        <p:txBody>
          <a:bodyPr>
            <a:normAutofit fontScale="85000" lnSpcReduction="20000"/>
          </a:bodyPr>
          <a:lstStyle/>
          <a:p>
            <a:pPr marL="457200" indent="-342900">
              <a:buFont typeface="Arial" panose="020B0604020202020204" pitchFamily="34" charset="0"/>
              <a:buChar char="•"/>
              <a:defRPr/>
            </a:pPr>
            <a:r>
              <a:rPr lang="en-US" b="1" dirty="0">
                <a:solidFill>
                  <a:schemeClr val="tx1"/>
                </a:solidFill>
                <a:ea typeface="Arial" charset="0"/>
                <a:cs typeface="Times New Roman" panose="02020603050405020304" pitchFamily="18" charset="0"/>
              </a:rPr>
              <a:t>Secure Care </a:t>
            </a:r>
            <a:r>
              <a:rPr lang="en-US" b="1" dirty="0" smtClean="0">
                <a:solidFill>
                  <a:schemeClr val="tx1"/>
                </a:solidFill>
                <a:ea typeface="Arial" charset="0"/>
                <a:cs typeface="Times New Roman" panose="02020603050405020304" pitchFamily="18" charset="0"/>
              </a:rPr>
              <a:t>organisations </a:t>
            </a:r>
            <a:r>
              <a:rPr lang="en-US" b="1" dirty="0">
                <a:solidFill>
                  <a:schemeClr val="tx1"/>
                </a:solidFill>
                <a:ea typeface="Arial" charset="0"/>
                <a:cs typeface="Times New Roman" panose="02020603050405020304" pitchFamily="18" charset="0"/>
              </a:rPr>
              <a:t>‘</a:t>
            </a:r>
            <a:r>
              <a:rPr lang="en-US" b="1" i="1" dirty="0">
                <a:solidFill>
                  <a:schemeClr val="tx1"/>
                </a:solidFill>
                <a:ea typeface="Arial" charset="0"/>
                <a:cs typeface="Times New Roman" panose="02020603050405020304" pitchFamily="18" charset="0"/>
              </a:rPr>
              <a:t>consciously and carefully</a:t>
            </a:r>
            <a:r>
              <a:rPr lang="en-US" b="1" dirty="0">
                <a:solidFill>
                  <a:schemeClr val="tx1"/>
                </a:solidFill>
                <a:ea typeface="Arial" charset="0"/>
                <a:cs typeface="Times New Roman" panose="02020603050405020304" pitchFamily="18" charset="0"/>
              </a:rPr>
              <a:t>’ led to reinforce values of high quality care that permeate top to bottom and end to </a:t>
            </a:r>
            <a:r>
              <a:rPr lang="en-US" b="1" dirty="0" smtClean="0">
                <a:solidFill>
                  <a:schemeClr val="tx1"/>
                </a:solidFill>
                <a:ea typeface="Arial" charset="0"/>
                <a:cs typeface="Times New Roman" panose="02020603050405020304" pitchFamily="18" charset="0"/>
              </a:rPr>
              <a:t>end </a:t>
            </a:r>
            <a:endParaRPr lang="en-US" b="1" dirty="0">
              <a:solidFill>
                <a:schemeClr val="tx1"/>
              </a:solidFill>
              <a:ea typeface="Arial" charset="0"/>
              <a:cs typeface="Times New Roman" panose="02020603050405020304" pitchFamily="18" charset="0"/>
            </a:endParaRPr>
          </a:p>
          <a:p>
            <a:pPr marL="114300">
              <a:defRPr/>
            </a:pPr>
            <a:endParaRPr lang="is-IS" b="1" dirty="0">
              <a:solidFill>
                <a:schemeClr val="tx1"/>
              </a:solidFill>
              <a:ea typeface="Arial" charset="0"/>
              <a:cs typeface="Times New Roman" panose="02020603050405020304" pitchFamily="18" charset="0"/>
            </a:endParaRPr>
          </a:p>
          <a:p>
            <a:pPr marL="457200" indent="-342900">
              <a:buFont typeface="Arial" panose="020B0604020202020204" pitchFamily="34" charset="0"/>
              <a:buChar char="•"/>
              <a:defRPr/>
            </a:pPr>
            <a:r>
              <a:rPr lang="is-IS" b="1" dirty="0">
                <a:solidFill>
                  <a:schemeClr val="tx1"/>
                </a:solidFill>
                <a:ea typeface="Arial" charset="0"/>
                <a:cs typeface="Times New Roman" panose="02020603050405020304" pitchFamily="18" charset="0"/>
              </a:rPr>
              <a:t>Balancing of the business and statutory dimensions with the relationship based, ethical and human dimensions </a:t>
            </a:r>
          </a:p>
          <a:p>
            <a:pPr algn="ctr">
              <a:defRPr/>
            </a:pPr>
            <a:endParaRPr lang="en-US" b="1" dirty="0">
              <a:solidFill>
                <a:schemeClr val="tx1"/>
              </a:solidFill>
              <a:ea typeface="Arial" charset="0"/>
              <a:cs typeface="Times New Roman" panose="02020603050405020304" pitchFamily="18" charset="0"/>
            </a:endParaRPr>
          </a:p>
          <a:p>
            <a:pPr algn="ctr">
              <a:defRPr/>
            </a:pPr>
            <a:r>
              <a:rPr lang="en-US" sz="1900" b="1" dirty="0">
                <a:solidFill>
                  <a:schemeClr val="tx1"/>
                </a:solidFill>
                <a:ea typeface="Arial" charset="0"/>
                <a:cs typeface="Times New Roman" panose="02020603050405020304" pitchFamily="18" charset="0"/>
              </a:rPr>
              <a:t>“</a:t>
            </a:r>
            <a:r>
              <a:rPr lang="en-US" sz="1900" b="1" i="1" dirty="0">
                <a:solidFill>
                  <a:schemeClr val="tx1"/>
                </a:solidFill>
                <a:ea typeface="Arial" charset="0"/>
                <a:cs typeface="Times New Roman" panose="02020603050405020304" pitchFamily="18" charset="0"/>
              </a:rPr>
              <a:t>when we obscure the essential human and moral aspects of care behind more rules and regulations we make the daily practice of social work ever more distant from its original ethical impulse</a:t>
            </a:r>
            <a:r>
              <a:rPr lang="en-US" sz="1900" b="1" dirty="0">
                <a:solidFill>
                  <a:schemeClr val="tx1"/>
                </a:solidFill>
                <a:ea typeface="Arial" charset="0"/>
                <a:cs typeface="Times New Roman" panose="02020603050405020304" pitchFamily="18" charset="0"/>
              </a:rPr>
              <a:t>”  </a:t>
            </a:r>
            <a:endParaRPr lang="en-US" sz="1900" b="1" dirty="0" smtClean="0">
              <a:solidFill>
                <a:schemeClr val="tx1"/>
              </a:solidFill>
              <a:ea typeface="Arial" charset="0"/>
              <a:cs typeface="Times New Roman" panose="02020603050405020304" pitchFamily="18" charset="0"/>
            </a:endParaRPr>
          </a:p>
          <a:p>
            <a:pPr algn="ctr">
              <a:defRPr/>
            </a:pPr>
            <a:r>
              <a:rPr lang="en-US" sz="1900" b="1" dirty="0" smtClean="0">
                <a:solidFill>
                  <a:schemeClr val="tx1"/>
                </a:solidFill>
                <a:ea typeface="Arial" charset="0"/>
                <a:cs typeface="Times New Roman" panose="02020603050405020304" pitchFamily="18" charset="0"/>
              </a:rPr>
              <a:t>(Smith, 2015)</a:t>
            </a:r>
            <a:endParaRPr lang="en-US" sz="1900" b="1" dirty="0">
              <a:solidFill>
                <a:schemeClr val="tx1"/>
              </a:solidFill>
              <a:ea typeface="Arial" charset="0"/>
              <a:cs typeface="Times New Roman" panose="02020603050405020304" pitchFamily="18" charset="0"/>
            </a:endParaRPr>
          </a:p>
          <a:p>
            <a:pPr>
              <a:defRPr/>
            </a:pPr>
            <a:r>
              <a:rPr lang="is-IS" b="1" dirty="0">
                <a:solidFill>
                  <a:schemeClr val="tx1"/>
                </a:solidFill>
                <a:ea typeface="Arial" charset="0"/>
                <a:cs typeface="Times New Roman" panose="02020603050405020304" pitchFamily="18" charset="0"/>
              </a:rPr>
              <a:t>    </a:t>
            </a:r>
            <a:endParaRPr lang="en-US" b="1" dirty="0">
              <a:solidFill>
                <a:schemeClr val="tx1"/>
              </a:solidFill>
              <a:ea typeface="Arial" charset="0"/>
              <a:cs typeface="Times New Roman" panose="02020603050405020304" pitchFamily="18" charset="0"/>
            </a:endParaRPr>
          </a:p>
          <a:p>
            <a:pPr marL="457200" indent="-342900">
              <a:buFont typeface="Arial" panose="020B0604020202020204" pitchFamily="34" charset="0"/>
              <a:buChar char="•"/>
              <a:defRPr/>
            </a:pPr>
            <a:r>
              <a:rPr lang="en-US" b="1" dirty="0">
                <a:solidFill>
                  <a:schemeClr val="tx1"/>
                </a:solidFill>
                <a:ea typeface="Arial" charset="0"/>
                <a:cs typeface="Times New Roman" panose="02020603050405020304" pitchFamily="18" charset="0"/>
              </a:rPr>
              <a:t>Importance of establishing healing cultures of predictability, reliability and stability for young </a:t>
            </a:r>
            <a:r>
              <a:rPr lang="en-US" b="1" dirty="0" smtClean="0">
                <a:solidFill>
                  <a:schemeClr val="tx1"/>
                </a:solidFill>
                <a:ea typeface="Arial" charset="0"/>
                <a:cs typeface="Times New Roman" panose="02020603050405020304" pitchFamily="18" charset="0"/>
              </a:rPr>
              <a:t>people</a:t>
            </a:r>
            <a:r>
              <a:rPr lang="is-IS" b="1" dirty="0" smtClean="0">
                <a:solidFill>
                  <a:schemeClr val="tx1"/>
                </a:solidFill>
                <a:ea typeface="Arial" charset="0"/>
                <a:cs typeface="Times New Roman" panose="02020603050405020304" pitchFamily="18" charset="0"/>
              </a:rPr>
              <a:t>…but </a:t>
            </a:r>
            <a:r>
              <a:rPr lang="is-IS" b="1" dirty="0">
                <a:solidFill>
                  <a:schemeClr val="tx1"/>
                </a:solidFill>
                <a:ea typeface="Arial" charset="0"/>
                <a:cs typeface="Times New Roman" panose="02020603050405020304" pitchFamily="18" charset="0"/>
              </a:rPr>
              <a:t>equally important to create sufficient financial and relational stability to enable staff to undertake such work within their relationships with young </a:t>
            </a:r>
            <a:r>
              <a:rPr lang="is-IS" b="1" dirty="0" smtClean="0">
                <a:solidFill>
                  <a:schemeClr val="tx1"/>
                </a:solidFill>
                <a:ea typeface="Arial" charset="0"/>
                <a:cs typeface="Times New Roman" panose="02020603050405020304" pitchFamily="18" charset="0"/>
              </a:rPr>
              <a:t>people</a:t>
            </a:r>
            <a:endParaRPr lang="is-IS" b="1" dirty="0">
              <a:solidFill>
                <a:schemeClr val="tx1"/>
              </a:solidFill>
              <a:ea typeface="Arial" charset="0"/>
              <a:cs typeface="Times New Roman" panose="02020603050405020304" pitchFamily="18" charset="0"/>
            </a:endParaRPr>
          </a:p>
          <a:p>
            <a:endParaRPr lang="en-GB" b="1" dirty="0">
              <a:solidFill>
                <a:schemeClr val="tx1"/>
              </a:solidFill>
            </a:endParaRPr>
          </a:p>
          <a:p>
            <a:endParaRPr lang="en-GB" b="1" dirty="0">
              <a:solidFill>
                <a:schemeClr val="tx1"/>
              </a:solidFill>
            </a:endParaRPr>
          </a:p>
        </p:txBody>
      </p:sp>
    </p:spTree>
    <p:extLst>
      <p:ext uri="{BB962C8B-B14F-4D97-AF65-F5344CB8AC3E}">
        <p14:creationId xmlns:p14="http://schemas.microsoft.com/office/powerpoint/2010/main" val="800298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2"/>
            <a:ext cx="7543800" cy="1447801"/>
          </a:xfrm>
        </p:spPr>
        <p:txBody>
          <a:bodyPr/>
          <a:lstStyle/>
          <a:p>
            <a:r>
              <a:rPr lang="en-GB" sz="4400" dirty="0">
                <a:latin typeface="Times New Roman" panose="02020603050405020304" pitchFamily="18" charset="0"/>
                <a:cs typeface="Times New Roman" panose="02020603050405020304" pitchFamily="18" charset="0"/>
              </a:rPr>
              <a:t>m</a:t>
            </a:r>
            <a:r>
              <a:rPr lang="en-GB" sz="4400" dirty="0" smtClean="0">
                <a:latin typeface="Times New Roman" panose="02020603050405020304" pitchFamily="18" charset="0"/>
                <a:cs typeface="Times New Roman" panose="02020603050405020304" pitchFamily="18" charset="0"/>
              </a:rPr>
              <a:t>anagement</a:t>
            </a:r>
            <a:r>
              <a:rPr lang="en-GB" sz="4400" dirty="0">
                <a:latin typeface="Times New Roman" panose="02020603050405020304" pitchFamily="18" charset="0"/>
                <a:cs typeface="Times New Roman" panose="02020603050405020304" pitchFamily="18" charset="0"/>
              </a:rPr>
              <a:t>, l</a:t>
            </a:r>
            <a:r>
              <a:rPr lang="en-GB" sz="4400" dirty="0" smtClean="0">
                <a:latin typeface="Times New Roman" panose="02020603050405020304" pitchFamily="18" charset="0"/>
                <a:cs typeface="Times New Roman" panose="02020603050405020304" pitchFamily="18" charset="0"/>
              </a:rPr>
              <a:t>eadership </a:t>
            </a:r>
            <a:r>
              <a:rPr lang="en-GB" sz="4400" dirty="0">
                <a:latin typeface="Times New Roman" panose="02020603050405020304" pitchFamily="18" charset="0"/>
                <a:cs typeface="Times New Roman" panose="02020603050405020304" pitchFamily="18" charset="0"/>
              </a:rPr>
              <a:t>and g</a:t>
            </a:r>
            <a:r>
              <a:rPr lang="en-GB" sz="4400" dirty="0" smtClean="0">
                <a:latin typeface="Times New Roman" panose="02020603050405020304" pitchFamily="18" charset="0"/>
                <a:cs typeface="Times New Roman" panose="02020603050405020304" pitchFamily="18" charset="0"/>
              </a:rPr>
              <a:t>overnance</a:t>
            </a:r>
            <a:r>
              <a:rPr lang="en-GB" sz="4400" dirty="0">
                <a:latin typeface="Times New Roman" panose="02020603050405020304" pitchFamily="18" charset="0"/>
                <a:cs typeface="Times New Roman" panose="02020603050405020304" pitchFamily="18" charset="0"/>
              </a:rPr>
              <a:t>…</a:t>
            </a:r>
            <a:endParaRPr lang="en-GB" sz="4400" dirty="0"/>
          </a:p>
        </p:txBody>
      </p:sp>
      <p:sp>
        <p:nvSpPr>
          <p:cNvPr id="3" name="Subtitle 2"/>
          <p:cNvSpPr>
            <a:spLocks noGrp="1"/>
          </p:cNvSpPr>
          <p:nvPr>
            <p:ph type="subTitle" idx="1"/>
          </p:nvPr>
        </p:nvSpPr>
        <p:spPr>
          <a:xfrm>
            <a:off x="685800" y="1905000"/>
            <a:ext cx="6461760" cy="3962400"/>
          </a:xfrm>
        </p:spPr>
        <p:txBody>
          <a:bodyPr>
            <a:normAutofit fontScale="77500" lnSpcReduction="20000"/>
          </a:bodyPr>
          <a:lstStyle/>
          <a:p>
            <a:pPr marL="342900" indent="-342900">
              <a:buFont typeface="Arial" panose="020B0604020202020204" pitchFamily="34" charset="0"/>
              <a:buChar char="•"/>
              <a:defRPr/>
            </a:pPr>
            <a:r>
              <a:rPr lang="en-US" sz="1900" b="1" dirty="0">
                <a:solidFill>
                  <a:schemeClr val="tx1"/>
                </a:solidFill>
                <a:ea typeface="Arial" charset="0"/>
                <a:cs typeface="Times New Roman" panose="02020603050405020304" pitchFamily="18" charset="0"/>
              </a:rPr>
              <a:t>Well developed vision and mission statements provide directional paths and </a:t>
            </a:r>
            <a:r>
              <a:rPr lang="en-US" sz="1900" b="1" dirty="0" smtClean="0">
                <a:solidFill>
                  <a:schemeClr val="tx1"/>
                </a:solidFill>
                <a:ea typeface="Arial" charset="0"/>
                <a:cs typeface="Times New Roman" panose="02020603050405020304" pitchFamily="18" charset="0"/>
              </a:rPr>
              <a:t>are translated </a:t>
            </a:r>
            <a:r>
              <a:rPr lang="en-US" sz="1900" b="1" dirty="0">
                <a:solidFill>
                  <a:schemeClr val="tx1"/>
                </a:solidFill>
                <a:ea typeface="Arial" charset="0"/>
                <a:cs typeface="Times New Roman" panose="02020603050405020304" pitchFamily="18" charset="0"/>
              </a:rPr>
              <a:t>into clear, aligned, agreed and challenging objectives </a:t>
            </a:r>
          </a:p>
          <a:p>
            <a:pPr marL="342900" indent="-342900">
              <a:buFont typeface="Arial" panose="020B0604020202020204" pitchFamily="34" charset="0"/>
              <a:buChar char="•"/>
              <a:defRPr/>
            </a:pPr>
            <a:endParaRPr lang="en-US" sz="1900" b="1" dirty="0" smtClean="0">
              <a:solidFill>
                <a:schemeClr val="tx1"/>
              </a:solidFill>
              <a:ea typeface="Arial" charset="0"/>
              <a:cs typeface="Times New Roman" panose="02020603050405020304" pitchFamily="18" charset="0"/>
            </a:endParaRPr>
          </a:p>
          <a:p>
            <a:pPr marL="342900" indent="-342900">
              <a:buFont typeface="Arial" panose="020B0604020202020204" pitchFamily="34" charset="0"/>
              <a:buChar char="•"/>
              <a:defRPr/>
            </a:pPr>
            <a:r>
              <a:rPr lang="en-US" sz="1900" b="1" dirty="0" smtClean="0">
                <a:solidFill>
                  <a:schemeClr val="tx1"/>
                </a:solidFill>
                <a:ea typeface="Arial" charset="0"/>
                <a:cs typeface="Times New Roman" panose="02020603050405020304" pitchFamily="18" charset="0"/>
              </a:rPr>
              <a:t>Cultures </a:t>
            </a:r>
            <a:r>
              <a:rPr lang="en-US" sz="1900" b="1" dirty="0">
                <a:solidFill>
                  <a:schemeClr val="tx1"/>
                </a:solidFill>
                <a:ea typeface="Arial" charset="0"/>
                <a:cs typeface="Times New Roman" panose="02020603050405020304" pitchFamily="18" charset="0"/>
              </a:rPr>
              <a:t>that facilitate learning, growth and development of staff groups and young people</a:t>
            </a:r>
          </a:p>
          <a:p>
            <a:pPr marL="342900" indent="-342900">
              <a:buFont typeface="Arial" panose="020B0604020202020204" pitchFamily="34" charset="0"/>
              <a:buChar char="•"/>
              <a:defRPr/>
            </a:pPr>
            <a:endParaRPr lang="en-US" sz="1900" b="1" dirty="0" smtClean="0">
              <a:solidFill>
                <a:schemeClr val="tx1"/>
              </a:solidFill>
              <a:cs typeface="Times New Roman" panose="02020603050405020304" pitchFamily="18" charset="0"/>
            </a:endParaRPr>
          </a:p>
          <a:p>
            <a:pPr marL="342900" indent="-342900">
              <a:buFont typeface="Arial" panose="020B0604020202020204" pitchFamily="34" charset="0"/>
              <a:buChar char="•"/>
              <a:defRPr/>
            </a:pPr>
            <a:r>
              <a:rPr lang="en-US" sz="1900" b="1" dirty="0" smtClean="0">
                <a:solidFill>
                  <a:schemeClr val="tx1"/>
                </a:solidFill>
                <a:cs typeface="Times New Roman" panose="02020603050405020304" pitchFamily="18" charset="0"/>
              </a:rPr>
              <a:t>Leadership </a:t>
            </a:r>
            <a:r>
              <a:rPr lang="en-US" sz="1900" b="1" dirty="0">
                <a:solidFill>
                  <a:schemeClr val="tx1"/>
                </a:solidFill>
                <a:cs typeface="Times New Roman" panose="02020603050405020304" pitchFamily="18" charset="0"/>
              </a:rPr>
              <a:t>less about ‘positional power’ – </a:t>
            </a:r>
            <a:r>
              <a:rPr lang="en-US" sz="1900" b="1" dirty="0" smtClean="0">
                <a:solidFill>
                  <a:schemeClr val="tx1"/>
                </a:solidFill>
                <a:cs typeface="Times New Roman" panose="02020603050405020304" pitchFamily="18" charset="0"/>
              </a:rPr>
              <a:t>more about distributed </a:t>
            </a:r>
            <a:r>
              <a:rPr lang="en-US" sz="1900" b="1" dirty="0">
                <a:solidFill>
                  <a:schemeClr val="tx1"/>
                </a:solidFill>
                <a:cs typeface="Times New Roman" panose="02020603050405020304" pitchFamily="18" charset="0"/>
              </a:rPr>
              <a:t>leadership and ‘outcomes belong to everyone’ </a:t>
            </a:r>
          </a:p>
          <a:p>
            <a:pPr marL="342900" indent="-342900">
              <a:buFont typeface="Arial" panose="020B0604020202020204" pitchFamily="34" charset="0"/>
              <a:buChar char="•"/>
              <a:defRPr/>
            </a:pPr>
            <a:endParaRPr lang="en-US" sz="1900" b="1" dirty="0" smtClean="0">
              <a:solidFill>
                <a:schemeClr val="tx1"/>
              </a:solidFill>
              <a:cs typeface="Times New Roman" panose="02020603050405020304" pitchFamily="18" charset="0"/>
            </a:endParaRPr>
          </a:p>
          <a:p>
            <a:pPr marL="342900" indent="-342900">
              <a:buFont typeface="Arial" panose="020B0604020202020204" pitchFamily="34" charset="0"/>
              <a:buChar char="•"/>
              <a:defRPr/>
            </a:pPr>
            <a:r>
              <a:rPr lang="en-US" sz="1900" b="1" dirty="0" smtClean="0">
                <a:solidFill>
                  <a:schemeClr val="tx1"/>
                </a:solidFill>
                <a:cs typeface="Times New Roman" panose="02020603050405020304" pitchFamily="18" charset="0"/>
              </a:rPr>
              <a:t>Investment </a:t>
            </a:r>
            <a:r>
              <a:rPr lang="en-US" sz="1900" b="1" dirty="0">
                <a:solidFill>
                  <a:schemeClr val="tx1"/>
                </a:solidFill>
                <a:cs typeface="Times New Roman" panose="02020603050405020304" pitchFamily="18" charset="0"/>
              </a:rPr>
              <a:t>in </a:t>
            </a:r>
            <a:r>
              <a:rPr lang="en-US" sz="1900" b="1" dirty="0" smtClean="0">
                <a:solidFill>
                  <a:schemeClr val="tx1"/>
                </a:solidFill>
                <a:cs typeface="Times New Roman" panose="02020603050405020304" pitchFamily="18" charset="0"/>
              </a:rPr>
              <a:t>Leadership and Management and </a:t>
            </a:r>
            <a:r>
              <a:rPr lang="en-US" sz="1900" b="1" dirty="0">
                <a:solidFill>
                  <a:schemeClr val="tx1"/>
                </a:solidFill>
                <a:cs typeface="Times New Roman" panose="02020603050405020304" pitchFamily="18" charset="0"/>
              </a:rPr>
              <a:t>development of </a:t>
            </a:r>
            <a:r>
              <a:rPr lang="en-US" sz="1900" b="1" dirty="0" smtClean="0">
                <a:solidFill>
                  <a:schemeClr val="tx1"/>
                </a:solidFill>
                <a:cs typeface="Times New Roman" panose="02020603050405020304" pitchFamily="18" charset="0"/>
              </a:rPr>
              <a:t>leadership capacity</a:t>
            </a:r>
            <a:endParaRPr lang="en-US" sz="1900" b="1" dirty="0">
              <a:solidFill>
                <a:schemeClr val="tx1"/>
              </a:solidFill>
              <a:cs typeface="Times New Roman" panose="02020603050405020304" pitchFamily="18" charset="0"/>
            </a:endParaRPr>
          </a:p>
          <a:p>
            <a:pPr marL="342900" indent="-342900">
              <a:buFont typeface="Arial" panose="020B0604020202020204" pitchFamily="34" charset="0"/>
              <a:buChar char="•"/>
              <a:defRPr/>
            </a:pPr>
            <a:endParaRPr lang="en-US" sz="1900" b="1" dirty="0" smtClean="0">
              <a:solidFill>
                <a:schemeClr val="tx1"/>
              </a:solidFill>
              <a:cs typeface="Times New Roman" panose="02020603050405020304" pitchFamily="18" charset="0"/>
            </a:endParaRPr>
          </a:p>
          <a:p>
            <a:pPr marL="342900" indent="-342900">
              <a:buFont typeface="Arial" panose="020B0604020202020204" pitchFamily="34" charset="0"/>
              <a:buChar char="•"/>
              <a:defRPr/>
            </a:pPr>
            <a:r>
              <a:rPr lang="en-US" sz="1900" b="1" dirty="0" smtClean="0">
                <a:solidFill>
                  <a:schemeClr val="tx1"/>
                </a:solidFill>
                <a:cs typeface="Times New Roman" panose="02020603050405020304" pitchFamily="18" charset="0"/>
              </a:rPr>
              <a:t>Greater </a:t>
            </a:r>
            <a:r>
              <a:rPr lang="en-US" sz="1900" b="1" dirty="0">
                <a:solidFill>
                  <a:schemeClr val="tx1"/>
                </a:solidFill>
                <a:cs typeface="Times New Roman" panose="02020603050405020304" pitchFamily="18" charset="0"/>
              </a:rPr>
              <a:t>integration of </a:t>
            </a:r>
            <a:r>
              <a:rPr lang="en-US" sz="1900" b="1" dirty="0" smtClean="0">
                <a:solidFill>
                  <a:schemeClr val="tx1"/>
                </a:solidFill>
                <a:cs typeface="Times New Roman" panose="02020603050405020304" pitchFamily="18" charset="0"/>
              </a:rPr>
              <a:t>our services </a:t>
            </a:r>
            <a:r>
              <a:rPr lang="en-US" sz="1900" b="1" dirty="0">
                <a:solidFill>
                  <a:schemeClr val="tx1"/>
                </a:solidFill>
                <a:cs typeface="Times New Roman" panose="02020603050405020304" pitchFamily="18" charset="0"/>
              </a:rPr>
              <a:t>at strategic, service delivery and individual user </a:t>
            </a:r>
            <a:r>
              <a:rPr lang="en-US" sz="1900" b="1" dirty="0" smtClean="0">
                <a:solidFill>
                  <a:schemeClr val="tx1"/>
                </a:solidFill>
                <a:cs typeface="Times New Roman" panose="02020603050405020304" pitchFamily="18" charset="0"/>
              </a:rPr>
              <a:t>levels</a:t>
            </a:r>
          </a:p>
          <a:p>
            <a:pPr marL="342900" indent="-342900">
              <a:buFont typeface="Arial" panose="020B0604020202020204" pitchFamily="34" charset="0"/>
              <a:buChar char="•"/>
              <a:defRPr/>
            </a:pPr>
            <a:endParaRPr lang="en-US" sz="1900" b="1" dirty="0">
              <a:solidFill>
                <a:schemeClr val="tx1"/>
              </a:solidFill>
              <a:cs typeface="Times New Roman" panose="02020603050405020304" pitchFamily="18" charset="0"/>
            </a:endParaRPr>
          </a:p>
          <a:p>
            <a:pPr marL="342900" indent="-342900">
              <a:buFont typeface="Arial" panose="020B0604020202020204" pitchFamily="34" charset="0"/>
              <a:buChar char="•"/>
              <a:defRPr/>
            </a:pPr>
            <a:r>
              <a:rPr lang="en-US" sz="1900" b="1" dirty="0" smtClean="0">
                <a:solidFill>
                  <a:schemeClr val="tx1"/>
                </a:solidFill>
                <a:cs typeface="Times New Roman" panose="02020603050405020304" pitchFamily="18" charset="0"/>
              </a:rPr>
              <a:t>Value given to </a:t>
            </a:r>
            <a:r>
              <a:rPr lang="en-US" sz="1900" b="1" dirty="0">
                <a:solidFill>
                  <a:schemeClr val="tx1"/>
                </a:solidFill>
                <a:cs typeface="Times New Roman" panose="02020603050405020304" pitchFamily="18" charset="0"/>
              </a:rPr>
              <a:t>intra </a:t>
            </a:r>
            <a:r>
              <a:rPr lang="en-US" sz="1900" b="1" dirty="0" smtClean="0">
                <a:solidFill>
                  <a:schemeClr val="tx1"/>
                </a:solidFill>
                <a:cs typeface="Times New Roman" panose="02020603050405020304" pitchFamily="18" charset="0"/>
              </a:rPr>
              <a:t>and </a:t>
            </a:r>
            <a:r>
              <a:rPr lang="en-US" sz="1900" b="1" dirty="0">
                <a:solidFill>
                  <a:schemeClr val="tx1"/>
                </a:solidFill>
                <a:cs typeface="Times New Roman" panose="02020603050405020304" pitchFamily="18" charset="0"/>
              </a:rPr>
              <a:t>inter agency collaboration </a:t>
            </a:r>
            <a:r>
              <a:rPr lang="en-US" sz="1900" b="1" dirty="0" smtClean="0">
                <a:solidFill>
                  <a:schemeClr val="tx1"/>
                </a:solidFill>
                <a:cs typeface="Times New Roman" panose="02020603050405020304" pitchFamily="18" charset="0"/>
              </a:rPr>
              <a:t>– more </a:t>
            </a:r>
            <a:r>
              <a:rPr lang="en-US" sz="1900" b="1" dirty="0">
                <a:solidFill>
                  <a:schemeClr val="tx1"/>
                </a:solidFill>
                <a:cs typeface="Times New Roman" panose="02020603050405020304" pitchFamily="18" charset="0"/>
              </a:rPr>
              <a:t>than the </a:t>
            </a:r>
            <a:r>
              <a:rPr lang="en-US" sz="1900" b="1" dirty="0" smtClean="0">
                <a:solidFill>
                  <a:schemeClr val="tx1"/>
                </a:solidFill>
                <a:cs typeface="Times New Roman" panose="02020603050405020304" pitchFamily="18" charset="0"/>
              </a:rPr>
              <a:t>‘sum </a:t>
            </a:r>
            <a:r>
              <a:rPr lang="en-US" sz="1900" b="1" dirty="0">
                <a:solidFill>
                  <a:schemeClr val="tx1"/>
                </a:solidFill>
                <a:cs typeface="Times New Roman" panose="02020603050405020304" pitchFamily="18" charset="0"/>
              </a:rPr>
              <a:t>of our </a:t>
            </a:r>
            <a:r>
              <a:rPr lang="en-US" sz="1900" b="1" dirty="0" smtClean="0">
                <a:solidFill>
                  <a:schemeClr val="tx1"/>
                </a:solidFill>
                <a:cs typeface="Times New Roman" panose="02020603050405020304" pitchFamily="18" charset="0"/>
              </a:rPr>
              <a:t>parts’ </a:t>
            </a:r>
            <a:endParaRPr lang="en-US" sz="1900" b="1" dirty="0">
              <a:solidFill>
                <a:schemeClr val="tx1"/>
              </a:solidFill>
              <a:cs typeface="Times New Roman" panose="02020603050405020304" pitchFamily="18" charset="0"/>
            </a:endParaRPr>
          </a:p>
          <a:p>
            <a:endParaRPr lang="en-GB" b="1" dirty="0">
              <a:solidFill>
                <a:schemeClr val="tx1"/>
              </a:solidFill>
            </a:endParaRPr>
          </a:p>
        </p:txBody>
      </p:sp>
    </p:spTree>
    <p:extLst>
      <p:ext uri="{BB962C8B-B14F-4D97-AF65-F5344CB8AC3E}">
        <p14:creationId xmlns:p14="http://schemas.microsoft.com/office/powerpoint/2010/main" val="4025942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9"/>
            <a:ext cx="7543800" cy="1676399"/>
          </a:xfrm>
        </p:spPr>
        <p:txBody>
          <a:bodyPr/>
          <a:lstStyle/>
          <a:p>
            <a:r>
              <a:rPr lang="en-GB" dirty="0" smtClean="0"/>
              <a:t>PROFILE of young person</a:t>
            </a:r>
            <a:endParaRPr lang="en-GB" dirty="0"/>
          </a:p>
        </p:txBody>
      </p:sp>
      <p:sp>
        <p:nvSpPr>
          <p:cNvPr id="3" name="Subtitle 2"/>
          <p:cNvSpPr>
            <a:spLocks noGrp="1"/>
          </p:cNvSpPr>
          <p:nvPr>
            <p:ph type="subTitle" idx="1"/>
          </p:nvPr>
        </p:nvSpPr>
        <p:spPr/>
        <p:txBody>
          <a:bodyPr/>
          <a:lstStyle/>
          <a:p>
            <a:r>
              <a:rPr lang="en-GB" dirty="0" smtClean="0"/>
              <a:t>SECURE CARE SCOTLAND</a:t>
            </a:r>
            <a:endParaRPr lang="en-GB" dirty="0"/>
          </a:p>
        </p:txBody>
      </p:sp>
    </p:spTree>
    <p:extLst>
      <p:ext uri="{BB962C8B-B14F-4D97-AF65-F5344CB8AC3E}">
        <p14:creationId xmlns:p14="http://schemas.microsoft.com/office/powerpoint/2010/main" val="3806920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prstClr val="black">
                    <a:tint val="75000"/>
                  </a:prstClr>
                </a:solidFill>
              </a:rPr>
              <a:t>www.cycj.org.uk                                                                  developing, supporting &amp; understanding youth justice</a:t>
            </a:r>
            <a:endParaRPr lang="en-GB" dirty="0">
              <a:solidFill>
                <a:prstClr val="black">
                  <a:tint val="75000"/>
                </a:prstClr>
              </a:solidFill>
            </a:endParaRPr>
          </a:p>
        </p:txBody>
      </p:sp>
      <p:sp>
        <p:nvSpPr>
          <p:cNvPr id="3" name="Title 2"/>
          <p:cNvSpPr>
            <a:spLocks noGrp="1"/>
          </p:cNvSpPr>
          <p:nvPr>
            <p:ph type="title"/>
          </p:nvPr>
        </p:nvSpPr>
        <p:spPr>
          <a:xfrm>
            <a:off x="741771" y="2479255"/>
            <a:ext cx="7886700" cy="2253007"/>
          </a:xfrm>
        </p:spPr>
        <p:txBody>
          <a:bodyPr>
            <a:normAutofit/>
          </a:bodyPr>
          <a:lstStyle/>
          <a:p>
            <a:r>
              <a:rPr lang="en-GB" sz="1800" dirty="0">
                <a:hlinkClick r:id="rId3"/>
              </a:rPr>
              <a:t>https://prezi.com/ix4ojkakken8/secure-care-in-scotland-looking-ahead-21-04-16/?</a:t>
            </a:r>
            <a:r>
              <a:rPr lang="en-GB" sz="1800" dirty="0" smtClean="0">
                <a:hlinkClick r:id="rId3"/>
              </a:rPr>
              <a:t>utm_campaign=share&amp;utm_medium=copy</a:t>
            </a:r>
            <a:r>
              <a:rPr lang="en-GB" sz="1800" dirty="0" smtClean="0"/>
              <a:t/>
            </a:r>
            <a:br>
              <a:rPr lang="en-GB" sz="1800" dirty="0" smtClean="0"/>
            </a:br>
            <a:r>
              <a:rPr lang="en-GB" sz="1800" dirty="0"/>
              <a:t/>
            </a:r>
            <a:br>
              <a:rPr lang="en-GB" sz="1800" dirty="0"/>
            </a:br>
            <a:endParaRPr lang="en-GB" sz="1800" dirty="0"/>
          </a:p>
        </p:txBody>
      </p:sp>
      <p:pic>
        <p:nvPicPr>
          <p:cNvPr id="5" name="Picture 4" descr="S:\Corporate Business\logos\WithScotland Marque with strapline\JPEG_PNG (for web only)#7ED1\WithScotland_withstraplinefullcolou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4001256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9000"/>
          </a:xfrm>
        </p:spPr>
        <p:txBody>
          <a:bodyPr>
            <a:normAutofit/>
          </a:bodyPr>
          <a:lstStyle/>
          <a:p>
            <a:r>
              <a:rPr lang="en-GB" dirty="0" smtClean="0"/>
              <a:t>improved</a:t>
            </a:r>
            <a:r>
              <a:rPr lang="en-GB" dirty="0"/>
              <a:t/>
            </a:r>
            <a:br>
              <a:rPr lang="en-GB" dirty="0"/>
            </a:br>
            <a:r>
              <a:rPr lang="en-GB" dirty="0" smtClean="0"/>
              <a:t>OUTCOMES</a:t>
            </a:r>
            <a:r>
              <a:rPr lang="en-GB" dirty="0"/>
              <a:t/>
            </a:r>
            <a:br>
              <a:rPr lang="en-GB" dirty="0"/>
            </a:br>
            <a:endParaRPr lang="en-GB" dirty="0"/>
          </a:p>
        </p:txBody>
      </p:sp>
      <p:sp>
        <p:nvSpPr>
          <p:cNvPr id="5" name="Subtitle 4"/>
          <p:cNvSpPr>
            <a:spLocks noGrp="1"/>
          </p:cNvSpPr>
          <p:nvPr>
            <p:ph type="subTitle" idx="1"/>
          </p:nvPr>
        </p:nvSpPr>
        <p:spPr/>
        <p:txBody>
          <a:bodyPr/>
          <a:lstStyle/>
          <a:p>
            <a:r>
              <a:rPr lang="en-GB" dirty="0" smtClean="0"/>
              <a:t>SECURE CARE SCOTLAND</a:t>
            </a:r>
            <a:endParaRPr lang="en-GB" dirty="0"/>
          </a:p>
        </p:txBody>
      </p:sp>
    </p:spTree>
    <p:extLst>
      <p:ext uri="{BB962C8B-B14F-4D97-AF65-F5344CB8AC3E}">
        <p14:creationId xmlns:p14="http://schemas.microsoft.com/office/powerpoint/2010/main" val="2094516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4800" dirty="0" smtClean="0"/>
              <a:t>background…</a:t>
            </a:r>
            <a:endParaRPr lang="en-GB" sz="4800" dirty="0"/>
          </a:p>
        </p:txBody>
      </p:sp>
      <p:sp>
        <p:nvSpPr>
          <p:cNvPr id="4" name="Content Placeholder 3"/>
          <p:cNvSpPr>
            <a:spLocks noGrp="1"/>
          </p:cNvSpPr>
          <p:nvPr>
            <p:ph idx="1"/>
          </p:nvPr>
        </p:nvSpPr>
        <p:spPr/>
        <p:txBody>
          <a:bodyPr>
            <a:normAutofit lnSpcReduction="10000"/>
          </a:bodyPr>
          <a:lstStyle/>
          <a:p>
            <a:endParaRPr lang="en-GB" dirty="0" smtClean="0"/>
          </a:p>
          <a:p>
            <a:r>
              <a:rPr lang="en-GB" b="1" dirty="0" smtClean="0"/>
              <a:t>2012 </a:t>
            </a:r>
            <a:r>
              <a:rPr lang="en-GB" b="1" dirty="0"/>
              <a:t>saw the Scottish Government signal their intention to progress with outcomes focused work in secure care by hosting a ‘Measuring Secure Care Outcomes and Impact’ seminar in Edinburgh in May </a:t>
            </a:r>
            <a:r>
              <a:rPr lang="en-GB" b="1" dirty="0" smtClean="0"/>
              <a:t>2012</a:t>
            </a:r>
          </a:p>
          <a:p>
            <a:endParaRPr lang="en-GB" b="1" dirty="0"/>
          </a:p>
          <a:p>
            <a:r>
              <a:rPr lang="en-GB" b="1" dirty="0" smtClean="0"/>
              <a:t>Following </a:t>
            </a:r>
            <a:r>
              <a:rPr lang="en-GB" b="1" dirty="0"/>
              <a:t>the seminar a ‘Measuring Outcomes and Impact’ working group was set up to progress the </a:t>
            </a:r>
            <a:r>
              <a:rPr lang="en-GB" b="1" dirty="0" smtClean="0"/>
              <a:t>work</a:t>
            </a:r>
          </a:p>
          <a:p>
            <a:pPr marL="114300" indent="0">
              <a:buNone/>
            </a:pPr>
            <a:endParaRPr lang="en-GB" b="1" dirty="0"/>
          </a:p>
          <a:p>
            <a:r>
              <a:rPr lang="en-GB" b="1" dirty="0" smtClean="0"/>
              <a:t>2013/14 saw each secure care </a:t>
            </a:r>
            <a:r>
              <a:rPr lang="en-GB" b="1" dirty="0"/>
              <a:t>provider </a:t>
            </a:r>
            <a:r>
              <a:rPr lang="en-GB" b="1" dirty="0" smtClean="0"/>
              <a:t>devise </a:t>
            </a:r>
            <a:r>
              <a:rPr lang="en-GB" b="1" dirty="0"/>
              <a:t>their own bespoke outcomes </a:t>
            </a:r>
            <a:r>
              <a:rPr lang="en-GB" b="1" dirty="0" smtClean="0"/>
              <a:t>framework </a:t>
            </a:r>
            <a:r>
              <a:rPr lang="en-GB" b="1" dirty="0"/>
              <a:t>that enables them to measure and evidence the outcomes of young people placed in their </a:t>
            </a:r>
            <a:r>
              <a:rPr lang="en-GB" b="1" dirty="0" smtClean="0"/>
              <a:t>care</a:t>
            </a:r>
            <a:endParaRPr lang="en-GB" b="1" dirty="0"/>
          </a:p>
          <a:p>
            <a:pPr marL="114300" indent="0">
              <a:buNone/>
            </a:pPr>
            <a:r>
              <a:rPr lang="en-GB" b="1" dirty="0"/>
              <a:t> </a:t>
            </a:r>
          </a:p>
          <a:p>
            <a:endParaRPr lang="en-GB" dirty="0"/>
          </a:p>
        </p:txBody>
      </p:sp>
    </p:spTree>
    <p:extLst>
      <p:ext uri="{BB962C8B-B14F-4D97-AF65-F5344CB8AC3E}">
        <p14:creationId xmlns:p14="http://schemas.microsoft.com/office/powerpoint/2010/main" val="36161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g</a:t>
            </a:r>
            <a:r>
              <a:rPr lang="en-GB" sz="4800" dirty="0" smtClean="0"/>
              <a:t>irfec…</a:t>
            </a:r>
            <a:endParaRPr lang="en-GB" sz="4800" dirty="0"/>
          </a:p>
        </p:txBody>
      </p:sp>
      <p:sp>
        <p:nvSpPr>
          <p:cNvPr id="3" name="Content Placeholder 2"/>
          <p:cNvSpPr>
            <a:spLocks noGrp="1"/>
          </p:cNvSpPr>
          <p:nvPr>
            <p:ph idx="1"/>
          </p:nvPr>
        </p:nvSpPr>
        <p:spPr>
          <a:xfrm>
            <a:off x="304800" y="1600200"/>
            <a:ext cx="7620000" cy="4800600"/>
          </a:xfrm>
        </p:spPr>
        <p:txBody>
          <a:bodyPr>
            <a:normAutofit/>
          </a:bodyPr>
          <a:lstStyle/>
          <a:p>
            <a:endParaRPr lang="en-GB" dirty="0" smtClean="0"/>
          </a:p>
          <a:p>
            <a:r>
              <a:rPr lang="en-GB" b="1" dirty="0" smtClean="0"/>
              <a:t>The </a:t>
            </a:r>
            <a:r>
              <a:rPr lang="en-GB" b="1" dirty="0"/>
              <a:t>eight wellbeing indicators </a:t>
            </a:r>
            <a:r>
              <a:rPr lang="en-GB" b="1" dirty="0" smtClean="0"/>
              <a:t>identified in </a:t>
            </a:r>
            <a:r>
              <a:rPr lang="en-GB" b="1" dirty="0"/>
              <a:t>Scotland’s national practice model </a:t>
            </a:r>
            <a:r>
              <a:rPr lang="en-GB" b="1" dirty="0" smtClean="0"/>
              <a:t>as </a:t>
            </a:r>
            <a:r>
              <a:rPr lang="en-GB" b="1" dirty="0"/>
              <a:t>areas </a:t>
            </a:r>
            <a:r>
              <a:rPr lang="en-GB" b="1" dirty="0" smtClean="0"/>
              <a:t>young </a:t>
            </a:r>
            <a:r>
              <a:rPr lang="en-GB" b="1" dirty="0"/>
              <a:t>people need </a:t>
            </a:r>
            <a:r>
              <a:rPr lang="en-GB" b="1" dirty="0" smtClean="0"/>
              <a:t>in </a:t>
            </a:r>
            <a:r>
              <a:rPr lang="en-GB" b="1" dirty="0"/>
              <a:t>order to do </a:t>
            </a:r>
            <a:r>
              <a:rPr lang="en-GB" b="1" dirty="0" smtClean="0"/>
              <a:t>well </a:t>
            </a:r>
            <a:r>
              <a:rPr lang="en-GB" b="1" dirty="0"/>
              <a:t>are incorporated in each of the </a:t>
            </a:r>
            <a:r>
              <a:rPr lang="en-GB" b="1" dirty="0" smtClean="0"/>
              <a:t>secure care provider’s </a:t>
            </a:r>
            <a:r>
              <a:rPr lang="en-GB" b="1" dirty="0"/>
              <a:t>o</a:t>
            </a:r>
            <a:r>
              <a:rPr lang="en-GB" b="1" dirty="0" smtClean="0"/>
              <a:t>utcome frameworks </a:t>
            </a:r>
          </a:p>
          <a:p>
            <a:endParaRPr lang="en-GB" b="1" dirty="0" smtClean="0"/>
          </a:p>
          <a:p>
            <a:r>
              <a:rPr lang="en-GB" b="1" dirty="0" smtClean="0"/>
              <a:t>The </a:t>
            </a:r>
            <a:r>
              <a:rPr lang="en-GB" b="1" dirty="0"/>
              <a:t>eight indicators Safe, </a:t>
            </a:r>
            <a:r>
              <a:rPr lang="en-GB" b="1" i="1" dirty="0"/>
              <a:t>Healthy, Active, Nurtured, Achieving, Respected, Responsible and Included </a:t>
            </a:r>
            <a:r>
              <a:rPr lang="en-GB" b="1" dirty="0"/>
              <a:t>are </a:t>
            </a:r>
            <a:r>
              <a:rPr lang="en-GB" b="1" dirty="0" smtClean="0"/>
              <a:t>used as domains </a:t>
            </a:r>
            <a:r>
              <a:rPr lang="en-GB" b="1" dirty="0"/>
              <a:t>to provide evidence of the progress </a:t>
            </a:r>
            <a:r>
              <a:rPr lang="en-GB" b="1" dirty="0" smtClean="0"/>
              <a:t>young people make </a:t>
            </a:r>
            <a:r>
              <a:rPr lang="en-GB" b="1" dirty="0"/>
              <a:t>during their placement in secure </a:t>
            </a:r>
            <a:r>
              <a:rPr lang="en-GB" b="1" dirty="0" smtClean="0"/>
              <a:t>care</a:t>
            </a:r>
            <a:endParaRPr lang="en-GB" b="1" dirty="0"/>
          </a:p>
          <a:p>
            <a:pPr marL="114300" indent="0">
              <a:buNone/>
            </a:pPr>
            <a:r>
              <a:rPr lang="en-GB" b="1" dirty="0"/>
              <a:t> </a:t>
            </a:r>
          </a:p>
          <a:p>
            <a:endParaRPr lang="en-GB" dirty="0"/>
          </a:p>
        </p:txBody>
      </p:sp>
    </p:spTree>
    <p:extLst>
      <p:ext uri="{BB962C8B-B14F-4D97-AF65-F5344CB8AC3E}">
        <p14:creationId xmlns:p14="http://schemas.microsoft.com/office/powerpoint/2010/main" val="91147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c</a:t>
            </a:r>
            <a:r>
              <a:rPr lang="en-GB" sz="4800" dirty="0" smtClean="0"/>
              <a:t>omparisons…</a:t>
            </a:r>
            <a:endParaRPr lang="en-GB" sz="4800" dirty="0"/>
          </a:p>
        </p:txBody>
      </p:sp>
      <p:graphicFrame>
        <p:nvGraphicFramePr>
          <p:cNvPr id="7" name="Content Placeholder 6"/>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352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800" dirty="0"/>
              <a:t>i</a:t>
            </a:r>
            <a:r>
              <a:rPr lang="en-GB" sz="4800" dirty="0" smtClean="0"/>
              <a:t>mproved outcomes…</a:t>
            </a:r>
            <a:endParaRPr lang="en-GB" sz="4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5862410"/>
              </p:ext>
            </p:extLst>
          </p:nvPr>
        </p:nvGraphicFramePr>
        <p:xfrm>
          <a:off x="914400" y="1447800"/>
          <a:ext cx="6400800" cy="4940300"/>
        </p:xfrm>
        <a:graphic>
          <a:graphicData uri="http://schemas.openxmlformats.org/drawingml/2006/table">
            <a:tbl>
              <a:tblPr firstRow="1" firstCol="1" lastRow="1" lastCol="1" bandRow="1" bandCol="1">
                <a:tableStyleId>{5C22544A-7EE6-4342-B048-85BDC9FD1C3A}</a:tableStyleId>
              </a:tblPr>
              <a:tblGrid>
                <a:gridCol w="2362200"/>
                <a:gridCol w="4038600"/>
              </a:tblGrid>
              <a:tr h="2286000">
                <a:tc>
                  <a:txBody>
                    <a:bodyPr/>
                    <a:lstStyle/>
                    <a:p>
                      <a:pPr marL="62865">
                        <a:lnSpc>
                          <a:spcPts val="1795"/>
                        </a:lnSpc>
                        <a:spcAft>
                          <a:spcPts val="0"/>
                        </a:spcAft>
                      </a:pPr>
                      <a:r>
                        <a:rPr lang="en-US" sz="1600" dirty="0" smtClean="0">
                          <a:effectLst/>
                        </a:rPr>
                        <a:t>                                                   </a:t>
                      </a:r>
                    </a:p>
                    <a:p>
                      <a:pPr marL="62865">
                        <a:lnSpc>
                          <a:spcPts val="1795"/>
                        </a:lnSpc>
                        <a:spcAft>
                          <a:spcPts val="0"/>
                        </a:spcAft>
                      </a:pPr>
                      <a:endParaRPr lang="en-US" sz="1600" dirty="0" smtClean="0">
                        <a:effectLst/>
                      </a:endParaRPr>
                    </a:p>
                    <a:p>
                      <a:pPr marL="62865">
                        <a:lnSpc>
                          <a:spcPts val="1795"/>
                        </a:lnSpc>
                        <a:spcAft>
                          <a:spcPts val="0"/>
                        </a:spcAft>
                      </a:pPr>
                      <a:endParaRPr lang="en-US" sz="1600" dirty="0" smtClean="0">
                        <a:effectLst/>
                      </a:endParaRPr>
                    </a:p>
                    <a:p>
                      <a:pPr marL="62865">
                        <a:lnSpc>
                          <a:spcPts val="1795"/>
                        </a:lnSpc>
                        <a:spcAft>
                          <a:spcPts val="0"/>
                        </a:spcAft>
                      </a:pPr>
                      <a:endParaRPr lang="en-US" sz="1600" dirty="0" smtClean="0">
                        <a:effectLst/>
                      </a:endParaRPr>
                    </a:p>
                    <a:p>
                      <a:pPr marL="62865">
                        <a:lnSpc>
                          <a:spcPts val="1795"/>
                        </a:lnSpc>
                        <a:spcAft>
                          <a:spcPts val="0"/>
                        </a:spcAft>
                      </a:pPr>
                      <a:r>
                        <a:rPr lang="en-US" sz="4000" dirty="0" smtClean="0">
                          <a:effectLst/>
                        </a:rPr>
                        <a:t>safe</a:t>
                      </a:r>
                      <a:endParaRPr lang="en-GB" sz="4000" dirty="0">
                        <a:effectLst/>
                        <a:latin typeface="Calibri"/>
                        <a:ea typeface="Calibri"/>
                        <a:cs typeface="Times New Roman"/>
                      </a:endParaRPr>
                    </a:p>
                  </a:txBody>
                  <a:tcPr marL="0" marR="0" marT="0" marB="0">
                    <a:solidFill>
                      <a:srgbClr val="993366"/>
                    </a:solidFill>
                  </a:tcPr>
                </a:tc>
                <a:tc>
                  <a:txBody>
                    <a:bodyPr/>
                    <a:lstStyle/>
                    <a:p>
                      <a:pPr marL="0" marR="62230" lvl="0" indent="0" algn="just">
                        <a:spcAft>
                          <a:spcPts val="0"/>
                        </a:spcAft>
                        <a:buSzPts val="900"/>
                        <a:buFont typeface="Symbol"/>
                        <a:buNone/>
                        <a:tabLst>
                          <a:tab pos="287655" algn="l"/>
                        </a:tabLst>
                      </a:pPr>
                      <a:r>
                        <a:rPr lang="en-US" sz="900" spc="-5" dirty="0" smtClean="0">
                          <a:effectLst/>
                        </a:rPr>
                        <a:t> </a:t>
                      </a:r>
                    </a:p>
                    <a:p>
                      <a:pPr marL="285750" marR="62230" lvl="0" indent="-285750" algn="l">
                        <a:spcAft>
                          <a:spcPts val="0"/>
                        </a:spcAft>
                        <a:buSzPts val="900"/>
                        <a:buFont typeface="Wingdings" panose="05000000000000000000" pitchFamily="2" charset="2"/>
                        <a:buChar char="Ø"/>
                        <a:tabLst>
                          <a:tab pos="287655" algn="l"/>
                        </a:tabLst>
                      </a:pPr>
                      <a:r>
                        <a:rPr lang="en-US" sz="1200" spc="-5" dirty="0" smtClean="0">
                          <a:effectLst/>
                        </a:rPr>
                        <a:t>Improved</a:t>
                      </a:r>
                      <a:r>
                        <a:rPr lang="en-US" sz="1200" spc="5" dirty="0" smtClean="0">
                          <a:effectLst/>
                        </a:rPr>
                        <a:t> </a:t>
                      </a:r>
                      <a:r>
                        <a:rPr lang="en-US" sz="1200" spc="-5" dirty="0" smtClean="0">
                          <a:effectLst/>
                        </a:rPr>
                        <a:t>consequential</a:t>
                      </a:r>
                      <a:r>
                        <a:rPr lang="en-US" sz="1200" spc="205" dirty="0" smtClean="0">
                          <a:effectLst/>
                        </a:rPr>
                        <a:t> </a:t>
                      </a:r>
                      <a:r>
                        <a:rPr lang="en-US" sz="1200" spc="-5" dirty="0">
                          <a:effectLst/>
                        </a:rPr>
                        <a:t>thinking,</a:t>
                      </a:r>
                      <a:r>
                        <a:rPr lang="en-US" sz="1200" spc="5" dirty="0">
                          <a:effectLst/>
                        </a:rPr>
                        <a:t> </a:t>
                      </a:r>
                      <a:r>
                        <a:rPr lang="en-US" sz="1200" spc="-5" dirty="0">
                          <a:effectLst/>
                        </a:rPr>
                        <a:t>decision</a:t>
                      </a:r>
                      <a:r>
                        <a:rPr lang="en-US" sz="1200" spc="5" dirty="0">
                          <a:effectLst/>
                        </a:rPr>
                        <a:t> </a:t>
                      </a:r>
                      <a:r>
                        <a:rPr lang="en-US" sz="1200" spc="-5" dirty="0">
                          <a:effectLst/>
                        </a:rPr>
                        <a:t>making</a:t>
                      </a:r>
                      <a:r>
                        <a:rPr lang="en-US" sz="1200" spc="5" dirty="0">
                          <a:effectLst/>
                        </a:rPr>
                        <a:t> </a:t>
                      </a:r>
                      <a:r>
                        <a:rPr lang="en-US" sz="1200" dirty="0">
                          <a:effectLst/>
                        </a:rPr>
                        <a:t>and</a:t>
                      </a:r>
                      <a:r>
                        <a:rPr lang="en-US" sz="1200" spc="155" dirty="0">
                          <a:effectLst/>
                        </a:rPr>
                        <a:t> </a:t>
                      </a:r>
                      <a:r>
                        <a:rPr lang="en-US" sz="1200" spc="-5" dirty="0" smtClean="0">
                          <a:effectLst/>
                        </a:rPr>
                        <a:t>empathy skills</a:t>
                      </a:r>
                      <a:endParaRPr lang="en-GB" sz="1200" spc="0" dirty="0" smtClean="0">
                        <a:effectLst/>
                      </a:endParaRPr>
                    </a:p>
                    <a:p>
                      <a:pPr marL="285750" marR="62230" lvl="0" indent="-285750" algn="l">
                        <a:spcAft>
                          <a:spcPts val="0"/>
                        </a:spcAft>
                        <a:buSzPts val="900"/>
                        <a:buFont typeface="Wingdings" panose="05000000000000000000" pitchFamily="2" charset="2"/>
                        <a:buChar char="Ø"/>
                        <a:tabLst>
                          <a:tab pos="287655" algn="l"/>
                        </a:tabLst>
                      </a:pPr>
                      <a:endParaRPr lang="en-GB" sz="1200" spc="0" dirty="0" smtClean="0">
                        <a:effectLst/>
                      </a:endParaRPr>
                    </a:p>
                    <a:p>
                      <a:pPr marL="285750" marR="62230" lvl="0" indent="-285750" algn="l">
                        <a:spcAft>
                          <a:spcPts val="0"/>
                        </a:spcAft>
                        <a:buSzPts val="900"/>
                        <a:buFont typeface="Wingdings" panose="05000000000000000000" pitchFamily="2" charset="2"/>
                        <a:buChar char="Ø"/>
                        <a:tabLst>
                          <a:tab pos="287655" algn="l"/>
                        </a:tabLst>
                      </a:pPr>
                      <a:r>
                        <a:rPr lang="en-US" sz="1200" spc="-5" baseline="0" dirty="0" smtClean="0">
                          <a:effectLst/>
                          <a:latin typeface="Calibri"/>
                          <a:ea typeface="Symbol"/>
                          <a:cs typeface="Times New Roman"/>
                        </a:rPr>
                        <a:t>Improved strategies for minimizing risks in social situations</a:t>
                      </a:r>
                    </a:p>
                    <a:p>
                      <a:pPr marL="285750" marR="62230" lvl="0" indent="-285750" algn="l">
                        <a:spcAft>
                          <a:spcPts val="0"/>
                        </a:spcAft>
                        <a:buSzPts val="900"/>
                        <a:buFont typeface="Wingdings" panose="05000000000000000000" pitchFamily="2" charset="2"/>
                        <a:buChar char="Ø"/>
                        <a:tabLst>
                          <a:tab pos="287655" algn="l"/>
                        </a:tabLst>
                      </a:pPr>
                      <a:endParaRPr lang="en-US" sz="1200" spc="-5" baseline="0" dirty="0" smtClean="0">
                        <a:effectLst/>
                        <a:latin typeface="Calibri"/>
                        <a:ea typeface="Symbol"/>
                        <a:cs typeface="Times New Roman"/>
                      </a:endParaRPr>
                    </a:p>
                    <a:p>
                      <a:pPr marL="285750" marR="62230" lvl="0" indent="-285750" algn="l">
                        <a:spcAft>
                          <a:spcPts val="0"/>
                        </a:spcAft>
                        <a:buSzPts val="900"/>
                        <a:buFont typeface="Wingdings" panose="05000000000000000000" pitchFamily="2" charset="2"/>
                        <a:buChar char="Ø"/>
                        <a:tabLst>
                          <a:tab pos="287655" algn="l"/>
                        </a:tabLst>
                      </a:pPr>
                      <a:r>
                        <a:rPr lang="en-US" sz="1200" spc="-5" baseline="0" dirty="0" smtClean="0">
                          <a:effectLst/>
                          <a:latin typeface="Calibri"/>
                          <a:ea typeface="Symbol"/>
                          <a:cs typeface="Times New Roman"/>
                        </a:rPr>
                        <a:t>Improved resilience to cope with adverse circumstances (bereavement, parental abuse)</a:t>
                      </a:r>
                    </a:p>
                    <a:p>
                      <a:pPr marL="285750" marR="62230" lvl="0" indent="-285750" algn="l">
                        <a:spcAft>
                          <a:spcPts val="0"/>
                        </a:spcAft>
                        <a:buSzPts val="900"/>
                        <a:buFont typeface="Wingdings" panose="05000000000000000000" pitchFamily="2" charset="2"/>
                        <a:buChar char="Ø"/>
                        <a:tabLst>
                          <a:tab pos="287655" algn="l"/>
                        </a:tabLst>
                      </a:pPr>
                      <a:endParaRPr lang="en-US" sz="1200" spc="-5" baseline="0" dirty="0" smtClean="0">
                        <a:effectLst/>
                        <a:latin typeface="Calibri"/>
                        <a:ea typeface="Symbol"/>
                        <a:cs typeface="Times New Roman"/>
                      </a:endParaRPr>
                    </a:p>
                    <a:p>
                      <a:pPr marL="285750" marR="62230" lvl="0" indent="-285750" algn="l">
                        <a:spcAft>
                          <a:spcPts val="0"/>
                        </a:spcAft>
                        <a:buSzPts val="900"/>
                        <a:buFont typeface="Wingdings" panose="05000000000000000000" pitchFamily="2" charset="2"/>
                        <a:buChar char="Ø"/>
                        <a:tabLst>
                          <a:tab pos="287655" algn="l"/>
                        </a:tabLst>
                      </a:pPr>
                      <a:r>
                        <a:rPr lang="en-US" sz="1200" spc="-5" baseline="0" dirty="0" smtClean="0">
                          <a:effectLst/>
                          <a:latin typeface="Calibri"/>
                          <a:ea typeface="Symbol"/>
                          <a:cs typeface="Times New Roman"/>
                        </a:rPr>
                        <a:t>Reduced exposure to anti-social and criminal activity</a:t>
                      </a:r>
                    </a:p>
                    <a:p>
                      <a:pPr marL="285750" marR="62230" lvl="0" indent="-285750" algn="l">
                        <a:spcAft>
                          <a:spcPts val="0"/>
                        </a:spcAft>
                        <a:buSzPts val="900"/>
                        <a:buFont typeface="Wingdings" panose="05000000000000000000" pitchFamily="2" charset="2"/>
                        <a:buChar char="Ø"/>
                        <a:tabLst>
                          <a:tab pos="287655" algn="l"/>
                        </a:tabLst>
                      </a:pPr>
                      <a:endParaRPr lang="en-US" sz="1200" spc="-5" baseline="0" dirty="0" smtClean="0">
                        <a:effectLst/>
                        <a:latin typeface="Calibri"/>
                        <a:ea typeface="Symbol"/>
                        <a:cs typeface="Times New Roman"/>
                      </a:endParaRPr>
                    </a:p>
                    <a:p>
                      <a:pPr marL="285750" marR="62230" lvl="0" indent="-285750" algn="l">
                        <a:spcAft>
                          <a:spcPts val="0"/>
                        </a:spcAft>
                        <a:buSzPts val="900"/>
                        <a:buFont typeface="Wingdings" panose="05000000000000000000" pitchFamily="2" charset="2"/>
                        <a:buChar char="Ø"/>
                        <a:tabLst>
                          <a:tab pos="287655" algn="l"/>
                        </a:tabLst>
                      </a:pPr>
                      <a:r>
                        <a:rPr lang="en-US" sz="1200" spc="-5" baseline="0" dirty="0" smtClean="0">
                          <a:effectLst/>
                          <a:latin typeface="Calibri"/>
                          <a:ea typeface="Symbol"/>
                          <a:cs typeface="Times New Roman"/>
                        </a:rPr>
                        <a:t>Reduced involvement in harmful, risk-taking behaviours</a:t>
                      </a:r>
                    </a:p>
                    <a:p>
                      <a:pPr marL="0" marR="62230" lvl="0" indent="0" algn="l">
                        <a:spcAft>
                          <a:spcPts val="0"/>
                        </a:spcAft>
                        <a:buSzPts val="900"/>
                        <a:buFont typeface="Wingdings" panose="05000000000000000000" pitchFamily="2" charset="2"/>
                        <a:buNone/>
                        <a:tabLst>
                          <a:tab pos="287655" algn="l"/>
                        </a:tabLst>
                      </a:pPr>
                      <a:endParaRPr lang="en-US" sz="1200" spc="-5" dirty="0" smtClean="0">
                        <a:effectLst/>
                        <a:latin typeface="Calibri"/>
                        <a:ea typeface="Symbol"/>
                        <a:cs typeface="Times New Roman"/>
                      </a:endParaRPr>
                    </a:p>
                  </a:txBody>
                  <a:tcPr marL="0" marR="0" marT="0" marB="0">
                    <a:solidFill>
                      <a:srgbClr val="993366"/>
                    </a:solidFill>
                  </a:tcPr>
                </a:tc>
              </a:tr>
              <a:tr h="2266441">
                <a:tc>
                  <a:txBody>
                    <a:bodyPr/>
                    <a:lstStyle/>
                    <a:p>
                      <a:pPr marL="62865">
                        <a:lnSpc>
                          <a:spcPts val="1810"/>
                        </a:lnSpc>
                        <a:spcAft>
                          <a:spcPts val="0"/>
                        </a:spcAft>
                      </a:pPr>
                      <a:r>
                        <a:rPr lang="en-US" sz="1600" dirty="0" smtClean="0">
                          <a:effectLst/>
                        </a:rPr>
                        <a:t>                                                                  </a:t>
                      </a:r>
                    </a:p>
                    <a:p>
                      <a:pPr marL="62865">
                        <a:lnSpc>
                          <a:spcPts val="1810"/>
                        </a:lnSpc>
                        <a:spcAft>
                          <a:spcPts val="0"/>
                        </a:spcAft>
                      </a:pPr>
                      <a:endParaRPr lang="en-US" sz="1600" dirty="0" smtClean="0">
                        <a:effectLst/>
                      </a:endParaRPr>
                    </a:p>
                    <a:p>
                      <a:pPr marL="62865">
                        <a:lnSpc>
                          <a:spcPts val="1810"/>
                        </a:lnSpc>
                        <a:spcAft>
                          <a:spcPts val="0"/>
                        </a:spcAft>
                      </a:pPr>
                      <a:endParaRPr lang="en-US" sz="1600" dirty="0" smtClean="0">
                        <a:effectLst/>
                      </a:endParaRPr>
                    </a:p>
                    <a:p>
                      <a:pPr marL="62865">
                        <a:lnSpc>
                          <a:spcPts val="1810"/>
                        </a:lnSpc>
                        <a:spcAft>
                          <a:spcPts val="0"/>
                        </a:spcAft>
                      </a:pPr>
                      <a:r>
                        <a:rPr lang="en-US" sz="4000" dirty="0" smtClean="0">
                          <a:effectLst/>
                        </a:rPr>
                        <a:t>healthy</a:t>
                      </a:r>
                      <a:endParaRPr lang="en-GB" sz="4000" dirty="0">
                        <a:effectLst/>
                        <a:latin typeface="Calibri"/>
                        <a:ea typeface="Calibri"/>
                        <a:cs typeface="Times New Roman"/>
                      </a:endParaRPr>
                    </a:p>
                  </a:txBody>
                  <a:tcPr marL="0" marR="0" marT="0" marB="0">
                    <a:solidFill>
                      <a:srgbClr val="0070C0"/>
                    </a:solidFill>
                  </a:tcPr>
                </a:tc>
                <a:tc>
                  <a:txBody>
                    <a:bodyPr/>
                    <a:lstStyle/>
                    <a:p>
                      <a:pPr marL="171450" marR="100965" lvl="0" indent="-171450">
                        <a:spcAft>
                          <a:spcPts val="0"/>
                        </a:spcAft>
                        <a:buSzPts val="900"/>
                        <a:buFont typeface="Wingdings" panose="05000000000000000000" pitchFamily="2" charset="2"/>
                        <a:buChar char="Ø"/>
                        <a:tabLst>
                          <a:tab pos="292100" algn="l"/>
                        </a:tabLst>
                      </a:pPr>
                      <a:endParaRPr lang="en-US" sz="1400" spc="-5" dirty="0" smtClean="0">
                        <a:effectLst/>
                      </a:endParaRPr>
                    </a:p>
                    <a:p>
                      <a:pPr marL="171450" marR="100965" lvl="0" indent="-171450" algn="l">
                        <a:spcAft>
                          <a:spcPts val="0"/>
                        </a:spcAft>
                        <a:buSzPts val="900"/>
                        <a:buFont typeface="Wingdings" panose="05000000000000000000" pitchFamily="2" charset="2"/>
                        <a:buChar char="Ø"/>
                        <a:tabLst>
                          <a:tab pos="292100" algn="l"/>
                        </a:tabLst>
                      </a:pPr>
                      <a:r>
                        <a:rPr lang="en-US" sz="1200" i="0" dirty="0" smtClean="0">
                          <a:effectLst/>
                        </a:rPr>
                        <a:t>  Improved</a:t>
                      </a:r>
                      <a:r>
                        <a:rPr lang="en-US" sz="1200" i="0" baseline="0" dirty="0" smtClean="0">
                          <a:effectLst/>
                        </a:rPr>
                        <a:t> coping skills to deal with everyday stressors  </a:t>
                      </a:r>
                    </a:p>
                    <a:p>
                      <a:pPr marL="0" marR="100965" lvl="0" indent="0" algn="l">
                        <a:spcAft>
                          <a:spcPts val="0"/>
                        </a:spcAft>
                        <a:buSzPts val="900"/>
                        <a:buFont typeface="Wingdings" panose="05000000000000000000" pitchFamily="2" charset="2"/>
                        <a:buNone/>
                        <a:tabLst>
                          <a:tab pos="292100" algn="l"/>
                        </a:tabLst>
                      </a:pPr>
                      <a:r>
                        <a:rPr lang="en-US" sz="1200" i="0" baseline="0" dirty="0" smtClean="0">
                          <a:effectLst/>
                        </a:rPr>
                        <a:t>       without undue anxiety and aggression</a:t>
                      </a:r>
                      <a:r>
                        <a:rPr lang="en-US" sz="1200" i="0" dirty="0">
                          <a:effectLst/>
                        </a:rPr>
                        <a:t> </a:t>
                      </a:r>
                      <a:endParaRPr lang="en-US" sz="1200" i="0" dirty="0" smtClean="0">
                        <a:effectLst/>
                      </a:endParaRPr>
                    </a:p>
                    <a:p>
                      <a:pPr marL="0" marR="100965" lvl="0" indent="0" algn="l">
                        <a:spcAft>
                          <a:spcPts val="0"/>
                        </a:spcAft>
                        <a:buSzPts val="900"/>
                        <a:buFont typeface="Wingdings" panose="05000000000000000000" pitchFamily="2" charset="2"/>
                        <a:buNone/>
                        <a:tabLst>
                          <a:tab pos="292100" algn="l"/>
                        </a:tabLst>
                      </a:pPr>
                      <a:endParaRPr lang="en-GB" sz="1200" i="0" dirty="0">
                        <a:effectLst/>
                      </a:endParaRPr>
                    </a:p>
                    <a:p>
                      <a:pPr marL="171450" indent="-171450" algn="l">
                        <a:spcBef>
                          <a:spcPts val="5"/>
                        </a:spcBef>
                        <a:spcAft>
                          <a:spcPts val="0"/>
                        </a:spcAft>
                        <a:buFont typeface="Wingdings" panose="05000000000000000000" pitchFamily="2" charset="2"/>
                        <a:buChar char="Ø"/>
                      </a:pPr>
                      <a:r>
                        <a:rPr lang="en-US" sz="1200" i="0" dirty="0">
                          <a:effectLst/>
                        </a:rPr>
                        <a:t> </a:t>
                      </a:r>
                      <a:r>
                        <a:rPr lang="en-US" sz="1200" i="0" dirty="0" smtClean="0">
                          <a:effectLst/>
                        </a:rPr>
                        <a:t>  Improved</a:t>
                      </a:r>
                      <a:r>
                        <a:rPr lang="en-US" sz="1200" i="0" baseline="0" dirty="0" smtClean="0">
                          <a:effectLst/>
                        </a:rPr>
                        <a:t> </a:t>
                      </a:r>
                      <a:r>
                        <a:rPr lang="en-US" sz="1200" i="0" spc="-5" baseline="0" dirty="0" smtClean="0">
                          <a:effectLst/>
                        </a:rPr>
                        <a:t>knowledge of the risks and effects of  </a:t>
                      </a:r>
                    </a:p>
                    <a:p>
                      <a:pPr marL="0" indent="0" algn="l">
                        <a:spcBef>
                          <a:spcPts val="5"/>
                        </a:spcBef>
                        <a:spcAft>
                          <a:spcPts val="0"/>
                        </a:spcAft>
                        <a:buFont typeface="Wingdings" panose="05000000000000000000" pitchFamily="2" charset="2"/>
                        <a:buNone/>
                      </a:pPr>
                      <a:r>
                        <a:rPr lang="en-US" sz="1200" i="0" spc="-5" baseline="0" dirty="0" smtClean="0">
                          <a:effectLst/>
                        </a:rPr>
                        <a:t>        alcohol and drug use / misuse</a:t>
                      </a:r>
                      <a:endParaRPr lang="en-GB" sz="1200" i="0" dirty="0">
                        <a:effectLst/>
                      </a:endParaRPr>
                    </a:p>
                    <a:p>
                      <a:pPr algn="l">
                        <a:spcAft>
                          <a:spcPts val="0"/>
                        </a:spcAft>
                      </a:pPr>
                      <a:r>
                        <a:rPr lang="en-US" sz="1200" i="0" dirty="0">
                          <a:effectLst/>
                        </a:rPr>
                        <a:t> </a:t>
                      </a:r>
                      <a:endParaRPr lang="en-US" sz="1200" b="1" i="0" kern="1200" spc="-5" dirty="0" smtClean="0">
                        <a:solidFill>
                          <a:schemeClr val="lt1"/>
                        </a:solidFill>
                        <a:effectLst/>
                        <a:latin typeface="+mn-lt"/>
                        <a:ea typeface="+mn-ea"/>
                        <a:cs typeface="+mn-cs"/>
                      </a:endParaRPr>
                    </a:p>
                    <a:p>
                      <a:pPr marL="171450" indent="-171450" algn="l">
                        <a:spcBef>
                          <a:spcPts val="50"/>
                        </a:spcBef>
                        <a:spcAft>
                          <a:spcPts val="0"/>
                        </a:spcAft>
                        <a:buFont typeface="Wingdings" panose="05000000000000000000" pitchFamily="2" charset="2"/>
                        <a:buChar char="Ø"/>
                      </a:pPr>
                      <a:r>
                        <a:rPr lang="en-US" sz="1200" b="1" i="0" kern="1200" dirty="0" smtClean="0">
                          <a:solidFill>
                            <a:schemeClr val="lt1"/>
                          </a:solidFill>
                          <a:effectLst/>
                          <a:latin typeface="+mn-lt"/>
                          <a:ea typeface="+mn-ea"/>
                          <a:cs typeface="+mn-cs"/>
                        </a:rPr>
                        <a:t>   Reduced</a:t>
                      </a:r>
                      <a:r>
                        <a:rPr lang="en-US" sz="1200" b="1" i="0" kern="1200" baseline="0" dirty="0" smtClean="0">
                          <a:solidFill>
                            <a:schemeClr val="lt1"/>
                          </a:solidFill>
                          <a:effectLst/>
                          <a:latin typeface="+mn-lt"/>
                          <a:ea typeface="+mn-ea"/>
                          <a:cs typeface="+mn-cs"/>
                        </a:rPr>
                        <a:t> </a:t>
                      </a:r>
                      <a:r>
                        <a:rPr lang="en-US" sz="1200" b="1" i="0" kern="1200" dirty="0" smtClean="0">
                          <a:solidFill>
                            <a:schemeClr val="lt1"/>
                          </a:solidFill>
                          <a:effectLst/>
                          <a:latin typeface="+mn-lt"/>
                          <a:ea typeface="+mn-ea"/>
                          <a:cs typeface="+mn-cs"/>
                        </a:rPr>
                        <a:t>anxiety and paranoia</a:t>
                      </a:r>
                      <a:endParaRPr lang="en-GB" sz="1200" b="1" i="0" kern="1200" dirty="0" smtClean="0">
                        <a:solidFill>
                          <a:schemeClr val="lt1"/>
                        </a:solidFill>
                        <a:effectLst/>
                        <a:latin typeface="+mn-lt"/>
                        <a:ea typeface="+mn-ea"/>
                        <a:cs typeface="+mn-cs"/>
                      </a:endParaRPr>
                    </a:p>
                    <a:p>
                      <a:pPr marL="171450" indent="-171450" algn="l">
                        <a:spcBef>
                          <a:spcPts val="50"/>
                        </a:spcBef>
                        <a:spcAft>
                          <a:spcPts val="0"/>
                        </a:spcAft>
                        <a:buFont typeface="Wingdings" panose="05000000000000000000" pitchFamily="2" charset="2"/>
                        <a:buChar char="Ø"/>
                      </a:pPr>
                      <a:endParaRPr lang="en-GB" sz="1200" b="1" i="0" kern="1200" dirty="0" smtClean="0">
                        <a:solidFill>
                          <a:schemeClr val="lt1"/>
                        </a:solidFill>
                        <a:effectLst/>
                        <a:latin typeface="+mn-lt"/>
                        <a:ea typeface="+mn-ea"/>
                        <a:cs typeface="+mn-cs"/>
                      </a:endParaRPr>
                    </a:p>
                    <a:p>
                      <a:pPr marL="171450" indent="-171450" algn="l">
                        <a:spcBef>
                          <a:spcPts val="50"/>
                        </a:spcBef>
                        <a:spcAft>
                          <a:spcPts val="0"/>
                        </a:spcAft>
                        <a:buFont typeface="Wingdings" panose="05000000000000000000" pitchFamily="2" charset="2"/>
                        <a:buChar char="Ø"/>
                      </a:pPr>
                      <a:r>
                        <a:rPr lang="en-US" sz="1200" b="1" i="0" kern="1200" dirty="0" smtClean="0">
                          <a:solidFill>
                            <a:schemeClr val="lt1"/>
                          </a:solidFill>
                          <a:effectLst/>
                          <a:latin typeface="+mn-lt"/>
                          <a:ea typeface="+mn-ea"/>
                          <a:cs typeface="+mn-cs"/>
                        </a:rPr>
                        <a:t>   Improved</a:t>
                      </a:r>
                      <a:r>
                        <a:rPr lang="en-US" sz="1200" b="1" i="0" kern="1200" baseline="0" dirty="0" smtClean="0">
                          <a:solidFill>
                            <a:schemeClr val="lt1"/>
                          </a:solidFill>
                          <a:effectLst/>
                          <a:latin typeface="+mn-lt"/>
                          <a:ea typeface="+mn-ea"/>
                          <a:cs typeface="+mn-cs"/>
                        </a:rPr>
                        <a:t> levels of </a:t>
                      </a:r>
                      <a:r>
                        <a:rPr lang="en-US" sz="1200" b="1" i="0" kern="1200" dirty="0" smtClean="0">
                          <a:solidFill>
                            <a:schemeClr val="lt1"/>
                          </a:solidFill>
                          <a:effectLst/>
                          <a:latin typeface="+mn-lt"/>
                          <a:ea typeface="+mn-ea"/>
                          <a:cs typeface="+mn-cs"/>
                        </a:rPr>
                        <a:t>self- worth,</a:t>
                      </a:r>
                      <a:r>
                        <a:rPr lang="en-US" sz="1200" b="1" i="0" kern="1200" baseline="0" dirty="0" smtClean="0">
                          <a:solidFill>
                            <a:schemeClr val="lt1"/>
                          </a:solidFill>
                          <a:effectLst/>
                          <a:latin typeface="+mn-lt"/>
                          <a:ea typeface="+mn-ea"/>
                          <a:cs typeface="+mn-cs"/>
                        </a:rPr>
                        <a:t> </a:t>
                      </a:r>
                      <a:r>
                        <a:rPr lang="en-US" sz="1200" b="1" i="0" kern="1200" dirty="0" smtClean="0">
                          <a:solidFill>
                            <a:schemeClr val="lt1"/>
                          </a:solidFill>
                          <a:effectLst/>
                          <a:latin typeface="+mn-lt"/>
                          <a:ea typeface="+mn-ea"/>
                          <a:cs typeface="+mn-cs"/>
                        </a:rPr>
                        <a:t>self-image and self-respect</a:t>
                      </a:r>
                    </a:p>
                    <a:p>
                      <a:pPr marL="171450" indent="-171450" algn="l">
                        <a:spcBef>
                          <a:spcPts val="50"/>
                        </a:spcBef>
                        <a:spcAft>
                          <a:spcPts val="0"/>
                        </a:spcAft>
                        <a:buFont typeface="Wingdings" panose="05000000000000000000" pitchFamily="2" charset="2"/>
                        <a:buChar char="Ø"/>
                      </a:pPr>
                      <a:endParaRPr lang="en-US" sz="1200" b="1" i="0" kern="1200" spc="-5" dirty="0" smtClean="0">
                        <a:solidFill>
                          <a:schemeClr val="lt1"/>
                        </a:solidFill>
                        <a:effectLst/>
                        <a:latin typeface="+mn-lt"/>
                        <a:ea typeface="+mn-ea"/>
                        <a:cs typeface="+mn-cs"/>
                      </a:endParaRPr>
                    </a:p>
                    <a:p>
                      <a:pPr marL="171450" indent="-171450" algn="l">
                        <a:spcBef>
                          <a:spcPts val="50"/>
                        </a:spcBef>
                        <a:spcAft>
                          <a:spcPts val="0"/>
                        </a:spcAft>
                        <a:buFont typeface="Wingdings" panose="05000000000000000000" pitchFamily="2" charset="2"/>
                        <a:buChar char="Ø"/>
                      </a:pPr>
                      <a:r>
                        <a:rPr lang="en-US" sz="1200" b="1" i="0" kern="1200" spc="-5" dirty="0" smtClean="0">
                          <a:solidFill>
                            <a:schemeClr val="lt1"/>
                          </a:solidFill>
                          <a:effectLst/>
                          <a:latin typeface="+mn-lt"/>
                          <a:ea typeface="+mn-ea"/>
                          <a:cs typeface="+mn-cs"/>
                        </a:rPr>
                        <a:t>   Increased</a:t>
                      </a:r>
                      <a:r>
                        <a:rPr lang="en-US" sz="1200" b="1" i="0" kern="1200" spc="-5" baseline="0" dirty="0" smtClean="0">
                          <a:solidFill>
                            <a:schemeClr val="lt1"/>
                          </a:solidFill>
                          <a:effectLst/>
                          <a:latin typeface="+mn-lt"/>
                          <a:ea typeface="+mn-ea"/>
                          <a:cs typeface="+mn-cs"/>
                        </a:rPr>
                        <a:t> sense of identity and belonging</a:t>
                      </a:r>
                      <a:endParaRPr lang="en-US" sz="1200" i="0" spc="-5" dirty="0" smtClean="0">
                        <a:effectLst/>
                        <a:latin typeface="Calibri"/>
                        <a:ea typeface="Symbol"/>
                        <a:cs typeface="Times New Roman"/>
                      </a:endParaRPr>
                    </a:p>
                    <a:p>
                      <a:pPr marL="342900" marR="173990" lvl="0" indent="-342900">
                        <a:spcAft>
                          <a:spcPts val="0"/>
                        </a:spcAft>
                        <a:buSzPts val="900"/>
                        <a:buFont typeface="Symbol"/>
                        <a:buChar char=""/>
                        <a:tabLst>
                          <a:tab pos="292100" algn="l"/>
                        </a:tabLst>
                      </a:pPr>
                      <a:endParaRPr lang="en-US" sz="900" spc="-5" dirty="0" smtClean="0">
                        <a:effectLst/>
                        <a:latin typeface="Calibri"/>
                        <a:ea typeface="Symbol"/>
                        <a:cs typeface="Times New Roman"/>
                      </a:endParaRPr>
                    </a:p>
                  </a:txBody>
                  <a:tcPr marL="0" marR="0" marT="0" marB="0">
                    <a:solidFill>
                      <a:srgbClr val="0070C0"/>
                    </a:solidFill>
                  </a:tcPr>
                </a:tc>
              </a:tr>
            </a:tbl>
          </a:graphicData>
        </a:graphic>
      </p:graphicFrame>
    </p:spTree>
    <p:extLst>
      <p:ext uri="{BB962C8B-B14F-4D97-AF65-F5344CB8AC3E}">
        <p14:creationId xmlns:p14="http://schemas.microsoft.com/office/powerpoint/2010/main" val="1190237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739636"/>
            <a:ext cx="9144000" cy="2062103"/>
          </a:xfrm>
          <a:prstGeom prst="rect">
            <a:avLst/>
          </a:prstGeom>
        </p:spPr>
        <p:txBody>
          <a:bodyPr wrap="square">
            <a:spAutoFit/>
          </a:bodyPr>
          <a:lstStyle/>
          <a:p>
            <a:pPr algn="ctr"/>
            <a:r>
              <a:rPr lang="en-GB" altLang="en-US" sz="3200" b="1" dirty="0" smtClean="0">
                <a:solidFill>
                  <a:prstClr val="black"/>
                </a:solidFill>
                <a:cs typeface="Arial" panose="020B0604020202020204" pitchFamily="34" charset="0"/>
              </a:rPr>
              <a:t>Karen Dyball</a:t>
            </a:r>
          </a:p>
          <a:p>
            <a:pPr algn="ctr"/>
            <a:r>
              <a:rPr lang="en-GB" altLang="en-US" sz="3200" b="1" dirty="0" smtClean="0">
                <a:solidFill>
                  <a:prstClr val="black"/>
                </a:solidFill>
                <a:cs typeface="Arial" panose="020B0604020202020204" pitchFamily="34" charset="0"/>
              </a:rPr>
              <a:t>Service Manager Intensive Services</a:t>
            </a:r>
          </a:p>
          <a:p>
            <a:pPr algn="ctr"/>
            <a:r>
              <a:rPr lang="en-GB" altLang="en-US" sz="3200" b="1" dirty="0" smtClean="0">
                <a:solidFill>
                  <a:prstClr val="black"/>
                </a:solidFill>
                <a:cs typeface="Arial" panose="020B0604020202020204" pitchFamily="34" charset="0"/>
              </a:rPr>
              <a:t>Glasgow </a:t>
            </a:r>
            <a:r>
              <a:rPr lang="en-GB" altLang="en-US" sz="3200" b="1" dirty="0">
                <a:solidFill>
                  <a:prstClr val="black"/>
                </a:solidFill>
                <a:cs typeface="Arial" panose="020B0604020202020204" pitchFamily="34" charset="0"/>
              </a:rPr>
              <a:t>City Health </a:t>
            </a:r>
            <a:r>
              <a:rPr lang="en-GB" altLang="en-US" sz="3200" b="1" dirty="0" smtClean="0">
                <a:solidFill>
                  <a:prstClr val="black"/>
                </a:solidFill>
                <a:cs typeface="Arial" panose="020B0604020202020204" pitchFamily="34" charset="0"/>
              </a:rPr>
              <a:t>and </a:t>
            </a:r>
            <a:r>
              <a:rPr lang="en-GB" altLang="en-US" sz="3200" b="1" dirty="0">
                <a:solidFill>
                  <a:prstClr val="black"/>
                </a:solidFill>
                <a:cs typeface="Arial" panose="020B0604020202020204" pitchFamily="34" charset="0"/>
              </a:rPr>
              <a:t>Social Care </a:t>
            </a:r>
            <a:r>
              <a:rPr lang="en-GB" altLang="en-US" sz="3200" b="1" dirty="0" smtClean="0">
                <a:solidFill>
                  <a:prstClr val="black"/>
                </a:solidFill>
                <a:cs typeface="Arial" panose="020B0604020202020204" pitchFamily="34" charset="0"/>
              </a:rPr>
              <a:t>Partnership</a:t>
            </a:r>
          </a:p>
          <a:p>
            <a:pPr algn="ctr"/>
            <a:r>
              <a:rPr lang="en-GB" altLang="en-US" sz="3200" b="1" dirty="0" smtClean="0">
                <a:solidFill>
                  <a:prstClr val="black"/>
                </a:solidFill>
                <a:cs typeface="Arial" panose="020B0604020202020204" pitchFamily="34" charset="0"/>
              </a:rPr>
              <a:t>21/04/2016</a:t>
            </a:r>
            <a:endParaRPr lang="en-GB" altLang="en-US" sz="3200" dirty="0" smtClean="0">
              <a:solidFill>
                <a:srgbClr val="70439B"/>
              </a:solidFill>
              <a:cs typeface="Arial" panose="020B0604020202020204" pitchFamily="34" charset="0"/>
            </a:endParaRPr>
          </a:p>
        </p:txBody>
      </p:sp>
      <p:sp>
        <p:nvSpPr>
          <p:cNvPr id="7" name="Rectangle 3"/>
          <p:cNvSpPr txBox="1">
            <a:spLocks noChangeArrowheads="1"/>
          </p:cNvSpPr>
          <p:nvPr/>
        </p:nvSpPr>
        <p:spPr>
          <a:xfrm>
            <a:off x="2349539" y="2296819"/>
            <a:ext cx="4800600" cy="79632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ltLang="en-US" sz="3600" b="1" dirty="0" smtClean="0">
                <a:solidFill>
                  <a:prstClr val="black"/>
                </a:solidFill>
              </a:rPr>
              <a:t>Secure Care Sector Lead event</a:t>
            </a:r>
          </a:p>
        </p:txBody>
      </p:sp>
    </p:spTree>
    <p:extLst>
      <p:ext uri="{BB962C8B-B14F-4D97-AF65-F5344CB8AC3E}">
        <p14:creationId xmlns:p14="http://schemas.microsoft.com/office/powerpoint/2010/main" val="1600435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800" dirty="0" smtClean="0"/>
              <a:t>improved outcomes…</a:t>
            </a:r>
            <a:endParaRPr lang="en-GB" sz="4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8754125"/>
              </p:ext>
            </p:extLst>
          </p:nvPr>
        </p:nvGraphicFramePr>
        <p:xfrm>
          <a:off x="838200" y="1600200"/>
          <a:ext cx="6553200" cy="4641914"/>
        </p:xfrm>
        <a:graphic>
          <a:graphicData uri="http://schemas.openxmlformats.org/drawingml/2006/table">
            <a:tbl>
              <a:tblPr firstRow="1" firstCol="1" lastRow="1" lastCol="1" bandRow="1" bandCol="1">
                <a:tableStyleId>{5C22544A-7EE6-4342-B048-85BDC9FD1C3A}</a:tableStyleId>
              </a:tblPr>
              <a:tblGrid>
                <a:gridCol w="2620795"/>
                <a:gridCol w="3932405"/>
              </a:tblGrid>
              <a:tr h="2096834">
                <a:tc>
                  <a:txBody>
                    <a:bodyPr/>
                    <a:lstStyle/>
                    <a:p>
                      <a:pPr marL="62865">
                        <a:lnSpc>
                          <a:spcPts val="1795"/>
                        </a:lnSpc>
                        <a:spcAft>
                          <a:spcPts val="0"/>
                        </a:spcAft>
                      </a:pPr>
                      <a:endParaRPr lang="en-US" sz="1600" spc="-5" dirty="0" smtClean="0">
                        <a:effectLst/>
                      </a:endParaRPr>
                    </a:p>
                    <a:p>
                      <a:pPr marL="62865">
                        <a:lnSpc>
                          <a:spcPts val="1795"/>
                        </a:lnSpc>
                        <a:spcAft>
                          <a:spcPts val="0"/>
                        </a:spcAft>
                      </a:pPr>
                      <a:endParaRPr lang="en-US" sz="1600" spc="-5" dirty="0" smtClean="0">
                        <a:effectLst/>
                      </a:endParaRPr>
                    </a:p>
                    <a:p>
                      <a:pPr marL="62865">
                        <a:lnSpc>
                          <a:spcPts val="1795"/>
                        </a:lnSpc>
                        <a:spcAft>
                          <a:spcPts val="0"/>
                        </a:spcAft>
                      </a:pPr>
                      <a:endParaRPr lang="en-US" sz="1600" spc="-5" dirty="0" smtClean="0">
                        <a:effectLst/>
                      </a:endParaRPr>
                    </a:p>
                    <a:p>
                      <a:pPr marL="62865">
                        <a:lnSpc>
                          <a:spcPts val="1795"/>
                        </a:lnSpc>
                        <a:spcAft>
                          <a:spcPts val="0"/>
                        </a:spcAft>
                      </a:pPr>
                      <a:endParaRPr lang="en-US" sz="1600" spc="-5" dirty="0" smtClean="0">
                        <a:effectLst/>
                      </a:endParaRPr>
                    </a:p>
                    <a:p>
                      <a:pPr marL="62865">
                        <a:lnSpc>
                          <a:spcPts val="1795"/>
                        </a:lnSpc>
                        <a:spcAft>
                          <a:spcPts val="0"/>
                        </a:spcAft>
                      </a:pPr>
                      <a:r>
                        <a:rPr lang="en-US" sz="4000" spc="-5" dirty="0" smtClean="0">
                          <a:effectLst/>
                        </a:rPr>
                        <a:t>active</a:t>
                      </a:r>
                      <a:endParaRPr lang="en-GB" sz="4000" dirty="0">
                        <a:effectLst/>
                        <a:latin typeface="Calibri"/>
                        <a:ea typeface="Calibri"/>
                        <a:cs typeface="Times New Roman"/>
                      </a:endParaRPr>
                    </a:p>
                  </a:txBody>
                  <a:tcPr marL="0" marR="0" marT="0" marB="0">
                    <a:solidFill>
                      <a:srgbClr val="00B0F0"/>
                    </a:solidFill>
                  </a:tcPr>
                </a:tc>
                <a:tc>
                  <a:txBody>
                    <a:bodyPr/>
                    <a:lstStyle/>
                    <a:p>
                      <a:pPr marL="0" marR="439420" lvl="0" indent="0">
                        <a:spcAft>
                          <a:spcPts val="0"/>
                        </a:spcAft>
                        <a:buSzPts val="900"/>
                        <a:buFont typeface="Wingdings" panose="05000000000000000000" pitchFamily="2" charset="2"/>
                        <a:buNone/>
                        <a:tabLst>
                          <a:tab pos="324485" algn="l"/>
                        </a:tabLst>
                      </a:pPr>
                      <a:endParaRPr lang="en-US" sz="1400" spc="-5" dirty="0" smtClean="0">
                        <a:effectLst/>
                      </a:endParaRPr>
                    </a:p>
                    <a:p>
                      <a:pPr marL="171450" marR="439420" lvl="0" indent="-171450">
                        <a:spcAft>
                          <a:spcPts val="0"/>
                        </a:spcAft>
                        <a:buSzPts val="900"/>
                        <a:buFont typeface="Wingdings" panose="05000000000000000000" pitchFamily="2" charset="2"/>
                        <a:buChar char="Ø"/>
                        <a:tabLst>
                          <a:tab pos="324485" algn="l"/>
                        </a:tabLst>
                      </a:pPr>
                      <a:r>
                        <a:rPr lang="en-US" sz="1200" spc="0" dirty="0" smtClean="0">
                          <a:effectLst/>
                        </a:rPr>
                        <a:t>I</a:t>
                      </a:r>
                      <a:r>
                        <a:rPr lang="en-US" sz="1200" spc="-10" dirty="0" smtClean="0">
                          <a:effectLst/>
                        </a:rPr>
                        <a:t>ncreased </a:t>
                      </a:r>
                      <a:r>
                        <a:rPr lang="en-US" sz="1200" spc="-5" dirty="0" smtClean="0">
                          <a:effectLst/>
                        </a:rPr>
                        <a:t>engagement</a:t>
                      </a:r>
                      <a:r>
                        <a:rPr lang="en-US" sz="1200" spc="-5" baseline="0" dirty="0" smtClean="0">
                          <a:effectLst/>
                        </a:rPr>
                        <a:t> </a:t>
                      </a:r>
                      <a:r>
                        <a:rPr lang="en-US" sz="1200" dirty="0" smtClean="0">
                          <a:effectLst/>
                        </a:rPr>
                        <a:t> </a:t>
                      </a:r>
                      <a:r>
                        <a:rPr lang="en-US" sz="1200" spc="-5" dirty="0" smtClean="0">
                          <a:effectLst/>
                        </a:rPr>
                        <a:t>in</a:t>
                      </a:r>
                      <a:r>
                        <a:rPr lang="en-US" sz="1200" spc="115" dirty="0" smtClean="0">
                          <a:effectLst/>
                        </a:rPr>
                        <a:t> </a:t>
                      </a:r>
                      <a:r>
                        <a:rPr lang="en-US" sz="1200" spc="-5" dirty="0" smtClean="0">
                          <a:effectLst/>
                        </a:rPr>
                        <a:t>sport</a:t>
                      </a:r>
                      <a:r>
                        <a:rPr lang="en-US" sz="1200" dirty="0" smtClean="0">
                          <a:effectLst/>
                        </a:rPr>
                        <a:t> </a:t>
                      </a:r>
                      <a:r>
                        <a:rPr lang="en-US" sz="1200" spc="-5" dirty="0" smtClean="0">
                          <a:effectLst/>
                        </a:rPr>
                        <a:t>activities</a:t>
                      </a:r>
                    </a:p>
                    <a:p>
                      <a:pPr marL="171450" marR="439420" lvl="0" indent="-171450">
                        <a:spcAft>
                          <a:spcPts val="0"/>
                        </a:spcAft>
                        <a:buSzPts val="900"/>
                        <a:buFont typeface="Wingdings" panose="05000000000000000000" pitchFamily="2" charset="2"/>
                        <a:buChar char="Ø"/>
                        <a:tabLst>
                          <a:tab pos="324485" algn="l"/>
                        </a:tabLst>
                      </a:pPr>
                      <a:endParaRPr lang="en-US" sz="1200" spc="-5" dirty="0" smtClean="0">
                        <a:effectLst/>
                      </a:endParaRPr>
                    </a:p>
                    <a:p>
                      <a:pPr marL="171450" marR="439420" lvl="0" indent="-171450">
                        <a:spcAft>
                          <a:spcPts val="0"/>
                        </a:spcAft>
                        <a:buSzPts val="900"/>
                        <a:buFont typeface="Wingdings" panose="05000000000000000000" pitchFamily="2" charset="2"/>
                        <a:buChar char="Ø"/>
                        <a:tabLst>
                          <a:tab pos="324485" algn="l"/>
                        </a:tabLst>
                      </a:pPr>
                      <a:r>
                        <a:rPr lang="en-US" sz="1200" spc="-5" dirty="0" smtClean="0">
                          <a:effectLst/>
                        </a:rPr>
                        <a:t>Improved ability to develop personal interests</a:t>
                      </a:r>
                    </a:p>
                    <a:p>
                      <a:pPr marL="171450" marR="439420" lvl="0" indent="-171450">
                        <a:spcAft>
                          <a:spcPts val="0"/>
                        </a:spcAft>
                        <a:buSzPts val="900"/>
                        <a:buFont typeface="Wingdings" panose="05000000000000000000" pitchFamily="2" charset="2"/>
                        <a:buChar char="Ø"/>
                        <a:tabLst>
                          <a:tab pos="324485" algn="l"/>
                        </a:tabLst>
                      </a:pPr>
                      <a:endParaRPr lang="en-US" sz="1200" spc="-5" dirty="0" smtClean="0">
                        <a:effectLst/>
                      </a:endParaRPr>
                    </a:p>
                    <a:p>
                      <a:pPr marL="171450" marR="439420" lvl="0" indent="-171450">
                        <a:spcAft>
                          <a:spcPts val="0"/>
                        </a:spcAft>
                        <a:buSzPts val="900"/>
                        <a:buFont typeface="Wingdings" panose="05000000000000000000" pitchFamily="2" charset="2"/>
                        <a:buChar char="Ø"/>
                        <a:tabLst>
                          <a:tab pos="324485" algn="l"/>
                        </a:tabLst>
                      </a:pPr>
                      <a:r>
                        <a:rPr lang="en-US" sz="1200" spc="-5" dirty="0" smtClean="0">
                          <a:effectLst/>
                        </a:rPr>
                        <a:t>Improved engagement in community based physical activities</a:t>
                      </a:r>
                    </a:p>
                    <a:p>
                      <a:pPr marL="171450" marR="439420" lvl="0" indent="-171450">
                        <a:spcAft>
                          <a:spcPts val="0"/>
                        </a:spcAft>
                        <a:buSzPts val="900"/>
                        <a:buFont typeface="Wingdings" panose="05000000000000000000" pitchFamily="2" charset="2"/>
                        <a:buChar char="Ø"/>
                        <a:tabLst>
                          <a:tab pos="324485" algn="l"/>
                        </a:tabLst>
                      </a:pPr>
                      <a:endParaRPr lang="en-US" sz="1200" spc="-5" dirty="0" smtClean="0">
                        <a:effectLst/>
                      </a:endParaRPr>
                    </a:p>
                    <a:p>
                      <a:pPr marL="0" marR="439420" lvl="0" indent="0">
                        <a:spcAft>
                          <a:spcPts val="0"/>
                        </a:spcAft>
                        <a:buSzPts val="900"/>
                        <a:buFont typeface="Wingdings" panose="05000000000000000000" pitchFamily="2" charset="2"/>
                        <a:buNone/>
                        <a:tabLst>
                          <a:tab pos="324485" algn="l"/>
                        </a:tabLst>
                      </a:pPr>
                      <a:endParaRPr lang="en-US" sz="1200" spc="-5" dirty="0" smtClean="0">
                        <a:effectLst/>
                      </a:endParaRPr>
                    </a:p>
                    <a:p>
                      <a:pPr marL="0" marR="439420" lvl="0" indent="0">
                        <a:spcAft>
                          <a:spcPts val="0"/>
                        </a:spcAft>
                        <a:buSzPts val="900"/>
                        <a:buFont typeface="Wingdings" panose="05000000000000000000" pitchFamily="2" charset="2"/>
                        <a:buNone/>
                        <a:tabLst>
                          <a:tab pos="324485" algn="l"/>
                        </a:tabLst>
                      </a:pPr>
                      <a:endParaRPr lang="en-US" sz="1400" spc="-5" dirty="0" smtClean="0">
                        <a:effectLst/>
                        <a:latin typeface="+mn-lt"/>
                        <a:ea typeface="Symbol"/>
                        <a:cs typeface="Times New Roman"/>
                      </a:endParaRPr>
                    </a:p>
                  </a:txBody>
                  <a:tcPr marL="0" marR="0" marT="0" marB="0">
                    <a:solidFill>
                      <a:srgbClr val="00B0F0"/>
                    </a:solidFill>
                  </a:tcPr>
                </a:tc>
              </a:tr>
              <a:tr h="2048446">
                <a:tc>
                  <a:txBody>
                    <a:bodyPr/>
                    <a:lstStyle/>
                    <a:p>
                      <a:pPr marL="62865">
                        <a:lnSpc>
                          <a:spcPts val="1795"/>
                        </a:lnSpc>
                        <a:spcAft>
                          <a:spcPts val="0"/>
                        </a:spcAft>
                      </a:pPr>
                      <a:endParaRPr lang="en-US" sz="1600" spc="-5" dirty="0" smtClean="0">
                        <a:effectLst/>
                      </a:endParaRPr>
                    </a:p>
                    <a:p>
                      <a:pPr marL="62865">
                        <a:lnSpc>
                          <a:spcPts val="1795"/>
                        </a:lnSpc>
                        <a:spcAft>
                          <a:spcPts val="0"/>
                        </a:spcAft>
                      </a:pPr>
                      <a:endParaRPr lang="en-US" sz="1600" spc="-5" dirty="0" smtClean="0">
                        <a:effectLst/>
                      </a:endParaRPr>
                    </a:p>
                    <a:p>
                      <a:pPr marL="62865">
                        <a:lnSpc>
                          <a:spcPts val="1795"/>
                        </a:lnSpc>
                        <a:spcAft>
                          <a:spcPts val="0"/>
                        </a:spcAft>
                      </a:pPr>
                      <a:endParaRPr lang="en-US" sz="1600" spc="-5" dirty="0" smtClean="0">
                        <a:effectLst/>
                      </a:endParaRPr>
                    </a:p>
                    <a:p>
                      <a:pPr marL="62865">
                        <a:lnSpc>
                          <a:spcPts val="1795"/>
                        </a:lnSpc>
                        <a:spcAft>
                          <a:spcPts val="0"/>
                        </a:spcAft>
                      </a:pPr>
                      <a:r>
                        <a:rPr lang="en-US" sz="4000" spc="-5" dirty="0" smtClean="0">
                          <a:effectLst/>
                        </a:rPr>
                        <a:t>nurtured</a:t>
                      </a:r>
                      <a:endParaRPr lang="en-GB" sz="4000" dirty="0">
                        <a:effectLst/>
                        <a:latin typeface="Calibri"/>
                        <a:ea typeface="Calibri"/>
                        <a:cs typeface="Times New Roman"/>
                      </a:endParaRPr>
                    </a:p>
                  </a:txBody>
                  <a:tcPr marL="0" marR="0" marT="0" marB="0"/>
                </a:tc>
                <a:tc>
                  <a:txBody>
                    <a:bodyPr/>
                    <a:lstStyle/>
                    <a:p>
                      <a:pPr marL="342900" marR="90170" lvl="0" indent="-342900">
                        <a:spcAft>
                          <a:spcPts val="0"/>
                        </a:spcAft>
                        <a:buSzPts val="900"/>
                        <a:buFont typeface="Symbol"/>
                        <a:buChar char=""/>
                        <a:tabLst>
                          <a:tab pos="292100" algn="l"/>
                        </a:tabLst>
                      </a:pPr>
                      <a:endParaRPr lang="en-US" sz="900" spc="-5" dirty="0" smtClean="0">
                        <a:effectLst/>
                      </a:endParaRPr>
                    </a:p>
                    <a:p>
                      <a:pPr marL="171450" marR="90170" lvl="0" indent="-171450">
                        <a:spcAft>
                          <a:spcPts val="0"/>
                        </a:spcAft>
                        <a:buSzPts val="900"/>
                        <a:buFont typeface="Wingdings" panose="05000000000000000000" pitchFamily="2" charset="2"/>
                        <a:buChar char="Ø"/>
                        <a:tabLst>
                          <a:tab pos="292100" algn="l"/>
                        </a:tabLst>
                      </a:pPr>
                      <a:endParaRPr lang="en-US" sz="1400" spc="-5" dirty="0" smtClean="0">
                        <a:effectLst/>
                      </a:endParaRPr>
                    </a:p>
                    <a:p>
                      <a:pPr marL="171450" marR="90170" lvl="0" indent="-171450">
                        <a:spcAft>
                          <a:spcPts val="0"/>
                        </a:spcAft>
                        <a:buSzPts val="900"/>
                        <a:buFont typeface="Wingdings" panose="05000000000000000000" pitchFamily="2" charset="2"/>
                        <a:buChar char="Ø"/>
                        <a:tabLst>
                          <a:tab pos="292100" algn="l"/>
                        </a:tabLst>
                      </a:pPr>
                      <a:r>
                        <a:rPr lang="en-US" sz="1200" spc="-5" dirty="0" smtClean="0">
                          <a:effectLst/>
                        </a:rPr>
                        <a:t>Increased </a:t>
                      </a:r>
                      <a:r>
                        <a:rPr lang="en-US" sz="1200" spc="-5" baseline="0" dirty="0" smtClean="0">
                          <a:effectLst/>
                        </a:rPr>
                        <a:t>understanding of significant life events and their effect on the present </a:t>
                      </a:r>
                    </a:p>
                    <a:p>
                      <a:pPr marL="171450" marR="90170" lvl="0" indent="-171450">
                        <a:spcAft>
                          <a:spcPts val="0"/>
                        </a:spcAft>
                        <a:buSzPts val="900"/>
                        <a:buFont typeface="Wingdings" panose="05000000000000000000" pitchFamily="2" charset="2"/>
                        <a:buChar char="Ø"/>
                        <a:tabLst>
                          <a:tab pos="292100" algn="l"/>
                        </a:tabLst>
                      </a:pPr>
                      <a:endParaRPr lang="en-US" sz="1200" spc="-5" baseline="0" dirty="0" smtClean="0">
                        <a:effectLst/>
                        <a:latin typeface="Calibri"/>
                        <a:ea typeface="Symbol"/>
                        <a:cs typeface="Times New Roman"/>
                      </a:endParaRPr>
                    </a:p>
                    <a:p>
                      <a:pPr marL="171450" marR="90170" lvl="0" indent="-171450">
                        <a:spcAft>
                          <a:spcPts val="0"/>
                        </a:spcAft>
                        <a:buSzPts val="900"/>
                        <a:buFont typeface="Wingdings" panose="05000000000000000000" pitchFamily="2" charset="2"/>
                        <a:buChar char="Ø"/>
                        <a:tabLst>
                          <a:tab pos="292100" algn="l"/>
                        </a:tabLst>
                      </a:pPr>
                      <a:r>
                        <a:rPr lang="en-US" sz="1200" spc="-5" baseline="0" dirty="0" smtClean="0">
                          <a:effectLst/>
                          <a:latin typeface="Calibri"/>
                          <a:ea typeface="Symbol"/>
                          <a:cs typeface="Times New Roman"/>
                        </a:rPr>
                        <a:t>Increased contact with significant, supportive adults who provide trust, love and support</a:t>
                      </a:r>
                    </a:p>
                    <a:p>
                      <a:pPr marL="171450" marR="90170" lvl="0" indent="-171450">
                        <a:spcAft>
                          <a:spcPts val="0"/>
                        </a:spcAft>
                        <a:buSzPts val="900"/>
                        <a:buFont typeface="Wingdings" panose="05000000000000000000" pitchFamily="2" charset="2"/>
                        <a:buChar char="Ø"/>
                        <a:tabLst>
                          <a:tab pos="292100" algn="l"/>
                        </a:tabLst>
                      </a:pPr>
                      <a:endParaRPr lang="en-US" sz="1200" spc="-5" baseline="0" dirty="0" smtClean="0">
                        <a:effectLst/>
                        <a:latin typeface="Calibri"/>
                        <a:ea typeface="Symbol"/>
                        <a:cs typeface="Times New Roman"/>
                      </a:endParaRPr>
                    </a:p>
                    <a:p>
                      <a:pPr marL="171450" marR="90170" lvl="0" indent="-171450">
                        <a:spcAft>
                          <a:spcPts val="0"/>
                        </a:spcAft>
                        <a:buSzPts val="900"/>
                        <a:buFont typeface="Wingdings" panose="05000000000000000000" pitchFamily="2" charset="2"/>
                        <a:buChar char="Ø"/>
                        <a:tabLst>
                          <a:tab pos="292100" algn="l"/>
                        </a:tabLst>
                      </a:pPr>
                      <a:r>
                        <a:rPr lang="en-US" sz="1200" spc="-5" baseline="0" dirty="0" smtClean="0">
                          <a:effectLst/>
                          <a:latin typeface="Calibri"/>
                          <a:ea typeface="Symbol"/>
                          <a:cs typeface="Times New Roman"/>
                        </a:rPr>
                        <a:t>Improved ability to talk to others about feelings</a:t>
                      </a:r>
                    </a:p>
                    <a:p>
                      <a:pPr marL="171450" marR="90170" lvl="0" indent="-171450">
                        <a:spcAft>
                          <a:spcPts val="0"/>
                        </a:spcAft>
                        <a:buSzPts val="900"/>
                        <a:buFont typeface="Wingdings" panose="05000000000000000000" pitchFamily="2" charset="2"/>
                        <a:buChar char="Ø"/>
                        <a:tabLst>
                          <a:tab pos="292100" algn="l"/>
                        </a:tabLst>
                      </a:pPr>
                      <a:endParaRPr lang="en-US" sz="1200" spc="-5" baseline="0" dirty="0" smtClean="0">
                        <a:effectLst/>
                        <a:latin typeface="Calibri"/>
                        <a:ea typeface="Symbol"/>
                        <a:cs typeface="Times New Roman"/>
                      </a:endParaRPr>
                    </a:p>
                    <a:p>
                      <a:pPr marL="171450" marR="90170" lvl="0" indent="-171450">
                        <a:spcAft>
                          <a:spcPts val="0"/>
                        </a:spcAft>
                        <a:buSzPts val="900"/>
                        <a:buFont typeface="Wingdings" panose="05000000000000000000" pitchFamily="2" charset="2"/>
                        <a:buChar char="Ø"/>
                        <a:tabLst>
                          <a:tab pos="292100" algn="l"/>
                        </a:tabLst>
                      </a:pPr>
                      <a:r>
                        <a:rPr lang="en-US" sz="1200" spc="-5" baseline="0" dirty="0" smtClean="0">
                          <a:effectLst/>
                          <a:latin typeface="Calibri"/>
                          <a:ea typeface="Symbol"/>
                          <a:cs typeface="Times New Roman"/>
                        </a:rPr>
                        <a:t>Improved confidence to deal with problems and new challenges</a:t>
                      </a:r>
                      <a:endParaRPr lang="en-US" sz="1200" spc="-5" dirty="0" smtClean="0">
                        <a:effectLst/>
                        <a:latin typeface="Calibri"/>
                        <a:ea typeface="Symbol"/>
                        <a:cs typeface="Times New Roman"/>
                      </a:endParaRPr>
                    </a:p>
                    <a:p>
                      <a:pPr marL="171450" marR="90170" lvl="0" indent="-171450">
                        <a:spcAft>
                          <a:spcPts val="0"/>
                        </a:spcAft>
                        <a:buSzPts val="900"/>
                        <a:buFont typeface="Wingdings" panose="05000000000000000000" pitchFamily="2" charset="2"/>
                        <a:buChar char="Ø"/>
                        <a:tabLst>
                          <a:tab pos="292100" algn="l"/>
                        </a:tabLst>
                      </a:pPr>
                      <a:endParaRPr lang="en-US" sz="1200" spc="-5" dirty="0" smtClean="0">
                        <a:effectLst/>
                        <a:latin typeface="Calibri"/>
                        <a:ea typeface="Symbol"/>
                        <a:cs typeface="Times New Roman"/>
                      </a:endParaRPr>
                    </a:p>
                    <a:p>
                      <a:pPr marL="171450" marR="90170" lvl="0" indent="-171450">
                        <a:spcAft>
                          <a:spcPts val="0"/>
                        </a:spcAft>
                        <a:buSzPts val="900"/>
                        <a:buFont typeface="Wingdings" panose="05000000000000000000" pitchFamily="2" charset="2"/>
                        <a:buChar char="Ø"/>
                        <a:tabLst>
                          <a:tab pos="292100" algn="l"/>
                        </a:tabLst>
                      </a:pPr>
                      <a:endParaRPr lang="en-US" sz="1200" spc="-5" dirty="0" smtClean="0">
                        <a:effectLst/>
                        <a:latin typeface="Calibri"/>
                        <a:ea typeface="Symbol"/>
                        <a:cs typeface="Times New Roman"/>
                      </a:endParaRPr>
                    </a:p>
                  </a:txBody>
                  <a:tcPr marL="0" marR="0" marT="0" marB="0"/>
                </a:tc>
              </a:tr>
            </a:tbl>
          </a:graphicData>
        </a:graphic>
      </p:graphicFrame>
    </p:spTree>
    <p:extLst>
      <p:ext uri="{BB962C8B-B14F-4D97-AF65-F5344CB8AC3E}">
        <p14:creationId xmlns:p14="http://schemas.microsoft.com/office/powerpoint/2010/main" val="355944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800" dirty="0" smtClean="0"/>
              <a:t>improved outcomes…</a:t>
            </a:r>
            <a:endParaRPr lang="en-GB" sz="4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5756622"/>
              </p:ext>
            </p:extLst>
          </p:nvPr>
        </p:nvGraphicFramePr>
        <p:xfrm>
          <a:off x="762000" y="1524000"/>
          <a:ext cx="6553200" cy="4945192"/>
        </p:xfrm>
        <a:graphic>
          <a:graphicData uri="http://schemas.openxmlformats.org/drawingml/2006/table">
            <a:tbl>
              <a:tblPr firstRow="1" firstCol="1" lastRow="1" lastCol="1" bandRow="1" bandCol="1">
                <a:tableStyleId>{5C22544A-7EE6-4342-B048-85BDC9FD1C3A}</a:tableStyleId>
              </a:tblPr>
              <a:tblGrid>
                <a:gridCol w="2743200"/>
                <a:gridCol w="3810000"/>
              </a:tblGrid>
              <a:tr h="2057399">
                <a:tc>
                  <a:txBody>
                    <a:bodyPr/>
                    <a:lstStyle/>
                    <a:p>
                      <a:pPr marL="62865">
                        <a:lnSpc>
                          <a:spcPts val="1810"/>
                        </a:lnSpc>
                        <a:spcAft>
                          <a:spcPts val="0"/>
                        </a:spcAft>
                      </a:pPr>
                      <a:endParaRPr lang="en-US" sz="1600" spc="-5" dirty="0" smtClean="0">
                        <a:effectLst/>
                      </a:endParaRPr>
                    </a:p>
                    <a:p>
                      <a:pPr marL="62865">
                        <a:lnSpc>
                          <a:spcPts val="1810"/>
                        </a:lnSpc>
                        <a:spcAft>
                          <a:spcPts val="0"/>
                        </a:spcAft>
                      </a:pPr>
                      <a:r>
                        <a:rPr lang="en-US" sz="4000" spc="-5" dirty="0" smtClean="0">
                          <a:effectLst/>
                        </a:rPr>
                        <a:t>achieving</a:t>
                      </a:r>
                      <a:endParaRPr lang="en-GB" sz="4000" dirty="0">
                        <a:effectLst/>
                        <a:latin typeface="Calibri"/>
                        <a:ea typeface="Calibri"/>
                        <a:cs typeface="Times New Roman"/>
                      </a:endParaRPr>
                    </a:p>
                  </a:txBody>
                  <a:tcPr marL="0" marR="0" marT="0" marB="0">
                    <a:solidFill>
                      <a:srgbClr val="E6E100"/>
                    </a:solidFill>
                  </a:tcPr>
                </a:tc>
                <a:tc>
                  <a:txBody>
                    <a:bodyPr/>
                    <a:lstStyle/>
                    <a:p>
                      <a:pPr marL="171450" marR="439420" lvl="0" indent="-171450">
                        <a:spcAft>
                          <a:spcPts val="0"/>
                        </a:spcAft>
                        <a:buSzPts val="900"/>
                        <a:buFont typeface="Wingdings" panose="05000000000000000000" pitchFamily="2" charset="2"/>
                        <a:buChar char="Ø"/>
                        <a:tabLst>
                          <a:tab pos="324485" algn="l"/>
                        </a:tabLst>
                      </a:pPr>
                      <a:endParaRPr lang="en-US" sz="900" spc="-5" dirty="0" smtClean="0">
                        <a:effectLst/>
                      </a:endParaRPr>
                    </a:p>
                    <a:p>
                      <a:pPr marL="171450" marR="351155" lvl="0" indent="-171450" algn="l" defTabSz="914400" rtl="0" eaLnBrk="1" fontAlgn="auto" latinLnBrk="0" hangingPunct="1">
                        <a:lnSpc>
                          <a:spcPct val="100000"/>
                        </a:lnSpc>
                        <a:spcBef>
                          <a:spcPts val="0"/>
                        </a:spcBef>
                        <a:spcAft>
                          <a:spcPts val="0"/>
                        </a:spcAft>
                        <a:buClrTx/>
                        <a:buSzPts val="900"/>
                        <a:buFont typeface="Wingdings" panose="05000000000000000000" pitchFamily="2" charset="2"/>
                        <a:buChar char="Ø"/>
                        <a:tabLst>
                          <a:tab pos="292100" algn="l"/>
                        </a:tabLst>
                        <a:defRPr/>
                      </a:pPr>
                      <a:r>
                        <a:rPr lang="en-US" sz="1200" spc="-5" dirty="0" smtClean="0">
                          <a:solidFill>
                            <a:schemeClr val="tx1"/>
                          </a:solidFill>
                          <a:effectLst/>
                        </a:rPr>
                        <a:t>Re-engagement in education / training / employment</a:t>
                      </a:r>
                    </a:p>
                    <a:p>
                      <a:pPr marL="171450" marR="351155" lvl="0" indent="-171450">
                        <a:spcAft>
                          <a:spcPts val="0"/>
                        </a:spcAft>
                        <a:buSzPts val="900"/>
                        <a:buFont typeface="Wingdings" panose="05000000000000000000" pitchFamily="2" charset="2"/>
                        <a:buChar char="Ø"/>
                        <a:tabLst>
                          <a:tab pos="292100" algn="l"/>
                        </a:tabLst>
                      </a:pPr>
                      <a:endParaRPr lang="en-US" sz="1200" spc="-5" dirty="0" smtClean="0">
                        <a:solidFill>
                          <a:schemeClr val="tx1"/>
                        </a:solidFill>
                        <a:effectLst/>
                      </a:endParaRPr>
                    </a:p>
                    <a:p>
                      <a:pPr marL="171450" marR="351155" lvl="0" indent="-171450">
                        <a:spcAft>
                          <a:spcPts val="0"/>
                        </a:spcAft>
                        <a:buSzPts val="900"/>
                        <a:buFont typeface="Wingdings" panose="05000000000000000000" pitchFamily="2" charset="2"/>
                        <a:buChar char="Ø"/>
                        <a:tabLst>
                          <a:tab pos="292100" algn="l"/>
                        </a:tabLst>
                      </a:pPr>
                      <a:r>
                        <a:rPr lang="en-US" sz="1200" spc="-5" dirty="0" smtClean="0">
                          <a:solidFill>
                            <a:schemeClr val="tx1"/>
                          </a:solidFill>
                          <a:effectLst/>
                        </a:rPr>
                        <a:t>Increased</a:t>
                      </a:r>
                      <a:r>
                        <a:rPr lang="en-US" sz="1200" spc="-5" baseline="0" dirty="0" smtClean="0">
                          <a:solidFill>
                            <a:schemeClr val="tx1"/>
                          </a:solidFill>
                          <a:effectLst/>
                        </a:rPr>
                        <a:t> </a:t>
                      </a:r>
                      <a:r>
                        <a:rPr lang="en-US" sz="1200" spc="-5" dirty="0" smtClean="0">
                          <a:solidFill>
                            <a:schemeClr val="tx1"/>
                          </a:solidFill>
                          <a:effectLst/>
                        </a:rPr>
                        <a:t>confidence</a:t>
                      </a:r>
                      <a:r>
                        <a:rPr lang="en-US" sz="1200" spc="-10" dirty="0" smtClean="0">
                          <a:solidFill>
                            <a:schemeClr val="tx1"/>
                          </a:solidFill>
                          <a:effectLst/>
                        </a:rPr>
                        <a:t> </a:t>
                      </a:r>
                      <a:r>
                        <a:rPr lang="en-US" sz="1200" dirty="0" smtClean="0">
                          <a:solidFill>
                            <a:schemeClr val="tx1"/>
                          </a:solidFill>
                          <a:effectLst/>
                        </a:rPr>
                        <a:t>in </a:t>
                      </a:r>
                      <a:r>
                        <a:rPr lang="en-US" sz="1200" spc="-5" dirty="0" smtClean="0">
                          <a:solidFill>
                            <a:schemeClr val="tx1"/>
                          </a:solidFill>
                          <a:effectLst/>
                        </a:rPr>
                        <a:t>educational</a:t>
                      </a:r>
                      <a:r>
                        <a:rPr lang="en-US" sz="1200" spc="-10" dirty="0" smtClean="0">
                          <a:solidFill>
                            <a:schemeClr val="tx1"/>
                          </a:solidFill>
                          <a:effectLst/>
                        </a:rPr>
                        <a:t> </a:t>
                      </a:r>
                      <a:r>
                        <a:rPr lang="en-US" sz="1200" spc="-5" dirty="0" smtClean="0">
                          <a:solidFill>
                            <a:schemeClr val="tx1"/>
                          </a:solidFill>
                          <a:effectLst/>
                        </a:rPr>
                        <a:t>ability</a:t>
                      </a:r>
                    </a:p>
                    <a:p>
                      <a:pPr marL="171450" marR="351155" lvl="0" indent="-171450">
                        <a:spcAft>
                          <a:spcPts val="0"/>
                        </a:spcAft>
                        <a:buSzPts val="900"/>
                        <a:buFont typeface="Wingdings" panose="05000000000000000000" pitchFamily="2" charset="2"/>
                        <a:buChar char="Ø"/>
                        <a:tabLst>
                          <a:tab pos="292100" algn="l"/>
                        </a:tabLst>
                      </a:pPr>
                      <a:endParaRPr lang="en-US" sz="1200" spc="-5" dirty="0" smtClean="0">
                        <a:solidFill>
                          <a:schemeClr val="tx1"/>
                        </a:solidFill>
                        <a:effectLst/>
                      </a:endParaRPr>
                    </a:p>
                    <a:p>
                      <a:pPr marL="171450" marR="351155" lvl="0" indent="-171450" algn="l" defTabSz="914400" rtl="0" eaLnBrk="1" fontAlgn="auto" latinLnBrk="0" hangingPunct="1">
                        <a:lnSpc>
                          <a:spcPct val="100000"/>
                        </a:lnSpc>
                        <a:spcBef>
                          <a:spcPts val="0"/>
                        </a:spcBef>
                        <a:spcAft>
                          <a:spcPts val="0"/>
                        </a:spcAft>
                        <a:buClrTx/>
                        <a:buSzPts val="900"/>
                        <a:buFont typeface="Wingdings" panose="05000000000000000000" pitchFamily="2" charset="2"/>
                        <a:buChar char="Ø"/>
                        <a:tabLst>
                          <a:tab pos="292100" algn="l"/>
                        </a:tabLst>
                        <a:defRPr/>
                      </a:pPr>
                      <a:r>
                        <a:rPr lang="en-US" sz="1200" spc="-5" dirty="0" smtClean="0">
                          <a:solidFill>
                            <a:schemeClr val="tx1"/>
                          </a:solidFill>
                          <a:effectLst/>
                        </a:rPr>
                        <a:t>Improved</a:t>
                      </a:r>
                      <a:r>
                        <a:rPr lang="en-US" sz="1200" spc="-5" baseline="0" dirty="0" smtClean="0">
                          <a:solidFill>
                            <a:schemeClr val="tx1"/>
                          </a:solidFill>
                          <a:effectLst/>
                        </a:rPr>
                        <a:t> </a:t>
                      </a:r>
                      <a:r>
                        <a:rPr lang="en-US" sz="1200" spc="-5" dirty="0" smtClean="0">
                          <a:solidFill>
                            <a:schemeClr val="tx1"/>
                          </a:solidFill>
                          <a:effectLst/>
                        </a:rPr>
                        <a:t>educational achievement</a:t>
                      </a:r>
                    </a:p>
                    <a:p>
                      <a:pPr marL="171450" marR="351155" lvl="0" indent="-171450">
                        <a:spcAft>
                          <a:spcPts val="0"/>
                        </a:spcAft>
                        <a:buSzPts val="900"/>
                        <a:buFont typeface="Wingdings" panose="05000000000000000000" pitchFamily="2" charset="2"/>
                        <a:buChar char="Ø"/>
                        <a:tabLst>
                          <a:tab pos="292100" algn="l"/>
                        </a:tabLst>
                      </a:pPr>
                      <a:endParaRPr lang="en-US" sz="1200" spc="-5" dirty="0" smtClean="0">
                        <a:solidFill>
                          <a:schemeClr val="tx1"/>
                        </a:solidFill>
                        <a:effectLst/>
                      </a:endParaRPr>
                    </a:p>
                    <a:p>
                      <a:pPr marL="171450" marR="351155" lvl="0" indent="-171450">
                        <a:spcAft>
                          <a:spcPts val="0"/>
                        </a:spcAft>
                        <a:buSzPts val="900"/>
                        <a:buFont typeface="Wingdings" panose="05000000000000000000" pitchFamily="2" charset="2"/>
                        <a:buChar char="Ø"/>
                        <a:tabLst>
                          <a:tab pos="292100" algn="l"/>
                        </a:tabLst>
                      </a:pPr>
                      <a:r>
                        <a:rPr lang="en-US" sz="1200" spc="-5" dirty="0" smtClean="0">
                          <a:solidFill>
                            <a:schemeClr val="tx1"/>
                          </a:solidFill>
                          <a:effectLst/>
                        </a:rPr>
                        <a:t>Increased</a:t>
                      </a:r>
                      <a:r>
                        <a:rPr lang="en-US" sz="1200" spc="-5" baseline="0" dirty="0" smtClean="0">
                          <a:solidFill>
                            <a:schemeClr val="tx1"/>
                          </a:solidFill>
                          <a:effectLst/>
                        </a:rPr>
                        <a:t> skills and awareness of how to apply them to new opportunities</a:t>
                      </a:r>
                    </a:p>
                    <a:p>
                      <a:pPr marL="171450" marR="351155" lvl="0" indent="-171450">
                        <a:spcAft>
                          <a:spcPts val="0"/>
                        </a:spcAft>
                        <a:buSzPts val="900"/>
                        <a:buFont typeface="Wingdings" panose="05000000000000000000" pitchFamily="2" charset="2"/>
                        <a:buChar char="Ø"/>
                        <a:tabLst>
                          <a:tab pos="292100" algn="l"/>
                        </a:tabLst>
                      </a:pPr>
                      <a:endParaRPr lang="en-US" sz="1200" spc="-5" baseline="0" dirty="0" smtClean="0">
                        <a:solidFill>
                          <a:schemeClr val="tx1"/>
                        </a:solidFill>
                        <a:effectLst/>
                      </a:endParaRPr>
                    </a:p>
                    <a:p>
                      <a:pPr marL="171450" marR="351155" lvl="0" indent="-171450">
                        <a:spcAft>
                          <a:spcPts val="0"/>
                        </a:spcAft>
                        <a:buSzPts val="900"/>
                        <a:buFont typeface="Wingdings" panose="05000000000000000000" pitchFamily="2" charset="2"/>
                        <a:buChar char="Ø"/>
                        <a:tabLst>
                          <a:tab pos="292100" algn="l"/>
                        </a:tabLst>
                      </a:pPr>
                      <a:r>
                        <a:rPr lang="en-US" sz="1200" spc="-5" baseline="0" dirty="0" smtClean="0">
                          <a:solidFill>
                            <a:schemeClr val="tx1"/>
                          </a:solidFill>
                          <a:effectLst/>
                        </a:rPr>
                        <a:t>Improved employability skills</a:t>
                      </a:r>
                      <a:endParaRPr lang="en-US" sz="1200" spc="-5" dirty="0" smtClean="0">
                        <a:solidFill>
                          <a:schemeClr val="tx1"/>
                        </a:solidFill>
                        <a:effectLst/>
                      </a:endParaRPr>
                    </a:p>
                    <a:p>
                      <a:pPr marL="171450" marR="351155" lvl="0" indent="-171450">
                        <a:spcAft>
                          <a:spcPts val="0"/>
                        </a:spcAft>
                        <a:buSzPts val="900"/>
                        <a:buFont typeface="Wingdings" panose="05000000000000000000" pitchFamily="2" charset="2"/>
                        <a:buChar char="Ø"/>
                        <a:tabLst>
                          <a:tab pos="292100" algn="l"/>
                        </a:tabLst>
                      </a:pPr>
                      <a:endParaRPr lang="en-US" sz="1200" spc="-5" dirty="0" smtClean="0">
                        <a:solidFill>
                          <a:schemeClr val="tx1"/>
                        </a:solidFill>
                        <a:effectLst/>
                      </a:endParaRPr>
                    </a:p>
                    <a:p>
                      <a:pPr marL="171450" marR="351155" lvl="0" indent="-171450">
                        <a:spcAft>
                          <a:spcPts val="0"/>
                        </a:spcAft>
                        <a:buSzPts val="900"/>
                        <a:buFont typeface="Wingdings" panose="05000000000000000000" pitchFamily="2" charset="2"/>
                        <a:buChar char="Ø"/>
                        <a:tabLst>
                          <a:tab pos="292100" algn="l"/>
                        </a:tabLst>
                      </a:pPr>
                      <a:r>
                        <a:rPr lang="en-US" sz="1200" spc="-5" dirty="0" smtClean="0">
                          <a:solidFill>
                            <a:schemeClr val="tx1"/>
                          </a:solidFill>
                          <a:effectLst/>
                        </a:rPr>
                        <a:t>Improved self-care and life skills</a:t>
                      </a:r>
                    </a:p>
                    <a:p>
                      <a:pPr marL="171450" marR="351155" lvl="0" indent="-171450">
                        <a:spcAft>
                          <a:spcPts val="0"/>
                        </a:spcAft>
                        <a:buSzPts val="900"/>
                        <a:buFont typeface="Wingdings" panose="05000000000000000000" pitchFamily="2" charset="2"/>
                        <a:buChar char="Ø"/>
                        <a:tabLst>
                          <a:tab pos="292100" algn="l"/>
                        </a:tabLst>
                      </a:pPr>
                      <a:endParaRPr lang="en-US" sz="1200" spc="-5" dirty="0" smtClean="0">
                        <a:solidFill>
                          <a:schemeClr val="tx1"/>
                        </a:solidFill>
                        <a:effectLst/>
                      </a:endParaRPr>
                    </a:p>
                    <a:p>
                      <a:pPr marL="171450" marR="351155" lvl="0" indent="-171450">
                        <a:spcAft>
                          <a:spcPts val="0"/>
                        </a:spcAft>
                        <a:buSzPts val="900"/>
                        <a:buFont typeface="Wingdings" panose="05000000000000000000" pitchFamily="2" charset="2"/>
                        <a:buChar char="Ø"/>
                        <a:tabLst>
                          <a:tab pos="292100" algn="l"/>
                        </a:tabLst>
                      </a:pPr>
                      <a:endParaRPr lang="en-US" sz="1200" spc="-5" dirty="0" smtClean="0">
                        <a:solidFill>
                          <a:schemeClr val="tx1"/>
                        </a:solidFill>
                        <a:effectLst/>
                      </a:endParaRPr>
                    </a:p>
                  </a:txBody>
                  <a:tcPr marL="0" marR="0" marT="0" marB="0">
                    <a:solidFill>
                      <a:srgbClr val="E6E100"/>
                    </a:solidFill>
                  </a:tcPr>
                </a:tc>
              </a:tr>
              <a:tr h="2064832">
                <a:tc>
                  <a:txBody>
                    <a:bodyPr/>
                    <a:lstStyle/>
                    <a:p>
                      <a:pPr marL="62865" marR="378460">
                        <a:spcAft>
                          <a:spcPts val="0"/>
                        </a:spcAft>
                      </a:pPr>
                      <a:endParaRPr lang="en-US" sz="1600" dirty="0" smtClean="0">
                        <a:effectLst/>
                      </a:endParaRPr>
                    </a:p>
                    <a:p>
                      <a:pPr marL="62865" marR="378460">
                        <a:spcAft>
                          <a:spcPts val="0"/>
                        </a:spcAft>
                      </a:pPr>
                      <a:endParaRPr lang="en-US" sz="1600" dirty="0" smtClean="0">
                        <a:effectLst/>
                      </a:endParaRPr>
                    </a:p>
                    <a:p>
                      <a:pPr marL="62865" marR="378460">
                        <a:spcAft>
                          <a:spcPts val="0"/>
                        </a:spcAft>
                      </a:pPr>
                      <a:r>
                        <a:rPr lang="en-US" sz="4000" dirty="0" smtClean="0">
                          <a:effectLst/>
                        </a:rPr>
                        <a:t>respected </a:t>
                      </a:r>
                      <a:endParaRPr lang="en-US" sz="4000" spc="110" dirty="0" smtClean="0">
                        <a:effectLst/>
                      </a:endParaRPr>
                    </a:p>
                  </a:txBody>
                  <a:tcPr marL="0" marR="0" marT="0" marB="0">
                    <a:solidFill>
                      <a:srgbClr val="FF9933"/>
                    </a:solidFill>
                  </a:tcPr>
                </a:tc>
                <a:tc>
                  <a:txBody>
                    <a:bodyPr/>
                    <a:lstStyle/>
                    <a:p>
                      <a:pPr marL="171450" marR="83820" lvl="0" indent="-171450">
                        <a:spcAft>
                          <a:spcPts val="0"/>
                        </a:spcAft>
                        <a:buSzPts val="900"/>
                        <a:buFont typeface="Wingdings" panose="05000000000000000000" pitchFamily="2" charset="2"/>
                        <a:buChar char="Ø"/>
                        <a:tabLst>
                          <a:tab pos="292100" algn="l"/>
                        </a:tabLst>
                      </a:pPr>
                      <a:endParaRPr lang="en-US" sz="900" spc="-5" dirty="0" smtClean="0">
                        <a:effectLst/>
                      </a:endParaRPr>
                    </a:p>
                    <a:p>
                      <a:pPr marL="171450" marR="83820" lvl="0" indent="-171450">
                        <a:spcAft>
                          <a:spcPts val="0"/>
                        </a:spcAft>
                        <a:buSzPts val="900"/>
                        <a:buFont typeface="Wingdings" panose="05000000000000000000" pitchFamily="2" charset="2"/>
                        <a:buChar char="Ø"/>
                        <a:tabLst>
                          <a:tab pos="292100" algn="l"/>
                        </a:tabLst>
                      </a:pPr>
                      <a:r>
                        <a:rPr lang="en-US" sz="1200" spc="-5" dirty="0" smtClean="0">
                          <a:effectLst/>
                        </a:rPr>
                        <a:t>Improved</a:t>
                      </a:r>
                      <a:r>
                        <a:rPr lang="en-US" sz="1200" dirty="0" smtClean="0">
                          <a:effectLst/>
                        </a:rPr>
                        <a:t> </a:t>
                      </a:r>
                      <a:r>
                        <a:rPr lang="en-US" sz="1200" spc="-5" dirty="0" smtClean="0">
                          <a:effectLst/>
                        </a:rPr>
                        <a:t>ability </a:t>
                      </a:r>
                      <a:r>
                        <a:rPr lang="en-US" sz="1200" dirty="0">
                          <a:effectLst/>
                        </a:rPr>
                        <a:t>to </a:t>
                      </a:r>
                      <a:r>
                        <a:rPr lang="en-US" sz="1200" spc="-5" dirty="0">
                          <a:effectLst/>
                        </a:rPr>
                        <a:t>show</a:t>
                      </a:r>
                      <a:r>
                        <a:rPr lang="en-US" sz="1200" spc="125" dirty="0">
                          <a:effectLst/>
                        </a:rPr>
                        <a:t> </a:t>
                      </a:r>
                      <a:r>
                        <a:rPr lang="en-US" sz="1200" dirty="0">
                          <a:effectLst/>
                        </a:rPr>
                        <a:t>respect </a:t>
                      </a:r>
                      <a:r>
                        <a:rPr lang="en-US" sz="1200" spc="-5" dirty="0">
                          <a:effectLst/>
                        </a:rPr>
                        <a:t>for</a:t>
                      </a:r>
                      <a:r>
                        <a:rPr lang="en-US" sz="1200" dirty="0">
                          <a:effectLst/>
                        </a:rPr>
                        <a:t> </a:t>
                      </a:r>
                      <a:r>
                        <a:rPr lang="en-US" sz="1200" spc="-5" dirty="0" smtClean="0">
                          <a:effectLst/>
                        </a:rPr>
                        <a:t>others </a:t>
                      </a:r>
                    </a:p>
                    <a:p>
                      <a:pPr marL="171450" marR="83820" lvl="0" indent="-171450">
                        <a:spcAft>
                          <a:spcPts val="0"/>
                        </a:spcAft>
                        <a:buSzPts val="900"/>
                        <a:buFont typeface="Wingdings" panose="05000000000000000000" pitchFamily="2" charset="2"/>
                        <a:buChar char="Ø"/>
                        <a:tabLst>
                          <a:tab pos="292100" algn="l"/>
                        </a:tabLst>
                      </a:pPr>
                      <a:endParaRPr lang="en-US" sz="1200" spc="-5" dirty="0" smtClean="0">
                        <a:effectLst/>
                      </a:endParaRPr>
                    </a:p>
                    <a:p>
                      <a:pPr marL="171450" marR="83820" lvl="0" indent="-171450">
                        <a:spcAft>
                          <a:spcPts val="0"/>
                        </a:spcAft>
                        <a:buSzPts val="900"/>
                        <a:buFont typeface="Wingdings" panose="05000000000000000000" pitchFamily="2" charset="2"/>
                        <a:buChar char="Ø"/>
                        <a:tabLst>
                          <a:tab pos="292100" algn="l"/>
                        </a:tabLst>
                      </a:pPr>
                      <a:r>
                        <a:rPr lang="en-US" sz="1200" spc="-5" dirty="0" smtClean="0">
                          <a:effectLst/>
                        </a:rPr>
                        <a:t>Increased confidence of</a:t>
                      </a:r>
                      <a:r>
                        <a:rPr lang="en-US" sz="1200" spc="-5" baseline="0" dirty="0" smtClean="0">
                          <a:effectLst/>
                        </a:rPr>
                        <a:t> being listened to and taken seriously by others</a:t>
                      </a:r>
                      <a:endParaRPr lang="en-US" sz="1200" spc="-5" dirty="0" smtClean="0">
                        <a:effectLst/>
                      </a:endParaRPr>
                    </a:p>
                    <a:p>
                      <a:pPr marL="171450" marR="83820" lvl="0" indent="-171450">
                        <a:spcAft>
                          <a:spcPts val="0"/>
                        </a:spcAft>
                        <a:buSzPts val="900"/>
                        <a:buFont typeface="Wingdings" panose="05000000000000000000" pitchFamily="2" charset="2"/>
                        <a:buChar char="Ø"/>
                        <a:tabLst>
                          <a:tab pos="292100" algn="l"/>
                        </a:tabLst>
                      </a:pPr>
                      <a:endParaRPr lang="en-US" sz="1200" spc="-5" dirty="0" smtClean="0">
                        <a:effectLst/>
                      </a:endParaRPr>
                    </a:p>
                    <a:p>
                      <a:pPr marL="171450" marR="83820" lvl="0" indent="-171450">
                        <a:spcAft>
                          <a:spcPts val="0"/>
                        </a:spcAft>
                        <a:buSzPts val="900"/>
                        <a:buFont typeface="Wingdings" panose="05000000000000000000" pitchFamily="2" charset="2"/>
                        <a:buChar char="Ø"/>
                        <a:tabLst>
                          <a:tab pos="292100" algn="l"/>
                        </a:tabLst>
                      </a:pPr>
                      <a:r>
                        <a:rPr lang="en-US" sz="1200" spc="-5" dirty="0" smtClean="0">
                          <a:effectLst/>
                        </a:rPr>
                        <a:t>Increased</a:t>
                      </a:r>
                      <a:r>
                        <a:rPr lang="en-US" sz="1200" spc="-5" baseline="0" dirty="0" smtClean="0">
                          <a:effectLst/>
                        </a:rPr>
                        <a:t> levels of hope and happiness</a:t>
                      </a:r>
                    </a:p>
                    <a:p>
                      <a:pPr marL="171450" marR="83820" lvl="0" indent="-171450">
                        <a:spcAft>
                          <a:spcPts val="0"/>
                        </a:spcAft>
                        <a:buSzPts val="900"/>
                        <a:buFont typeface="Wingdings" panose="05000000000000000000" pitchFamily="2" charset="2"/>
                        <a:buChar char="Ø"/>
                        <a:tabLst>
                          <a:tab pos="292100" algn="l"/>
                        </a:tabLst>
                      </a:pPr>
                      <a:endParaRPr lang="en-US" sz="1200" spc="-5" dirty="0" smtClean="0">
                        <a:effectLst/>
                      </a:endParaRPr>
                    </a:p>
                    <a:p>
                      <a:pPr marL="171450" marR="83820" lvl="0" indent="-171450">
                        <a:spcAft>
                          <a:spcPts val="0"/>
                        </a:spcAft>
                        <a:buSzPts val="900"/>
                        <a:buFont typeface="Wingdings" panose="05000000000000000000" pitchFamily="2" charset="2"/>
                        <a:buChar char="Ø"/>
                        <a:tabLst>
                          <a:tab pos="292100" algn="l"/>
                        </a:tabLst>
                      </a:pPr>
                      <a:r>
                        <a:rPr lang="en-US" sz="1200" spc="-5" baseline="0" dirty="0" smtClean="0">
                          <a:effectLst/>
                        </a:rPr>
                        <a:t>Improved ability to express opinions and views in a positive way</a:t>
                      </a:r>
                      <a:endParaRPr lang="en-US" sz="1200" spc="-10" dirty="0" smtClean="0">
                        <a:effectLst/>
                      </a:endParaRPr>
                    </a:p>
                    <a:p>
                      <a:pPr marL="0" marR="83820" lvl="0" indent="0">
                        <a:spcAft>
                          <a:spcPts val="0"/>
                        </a:spcAft>
                        <a:buSzPts val="900"/>
                        <a:buFont typeface="Wingdings" panose="05000000000000000000" pitchFamily="2" charset="2"/>
                        <a:buNone/>
                        <a:tabLst>
                          <a:tab pos="292100" algn="l"/>
                        </a:tabLst>
                      </a:pPr>
                      <a:endParaRPr lang="en-US" sz="1400" spc="-10" dirty="0" smtClean="0">
                        <a:effectLst/>
                      </a:endParaRPr>
                    </a:p>
                  </a:txBody>
                  <a:tcPr marL="0" marR="0" marT="0" marB="0">
                    <a:solidFill>
                      <a:srgbClr val="FF9933"/>
                    </a:solidFill>
                  </a:tcPr>
                </a:tc>
              </a:tr>
            </a:tbl>
          </a:graphicData>
        </a:graphic>
      </p:graphicFrame>
    </p:spTree>
    <p:extLst>
      <p:ext uri="{BB962C8B-B14F-4D97-AF65-F5344CB8AC3E}">
        <p14:creationId xmlns:p14="http://schemas.microsoft.com/office/powerpoint/2010/main" val="252802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620000" cy="1143000"/>
          </a:xfrm>
        </p:spPr>
        <p:txBody>
          <a:bodyPr/>
          <a:lstStyle/>
          <a:p>
            <a:r>
              <a:rPr lang="en-GB" sz="4800" dirty="0" smtClean="0"/>
              <a:t>improved outcomes…</a:t>
            </a:r>
            <a:endParaRPr lang="en-GB" sz="4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3450151"/>
              </p:ext>
            </p:extLst>
          </p:nvPr>
        </p:nvGraphicFramePr>
        <p:xfrm>
          <a:off x="914400" y="1447800"/>
          <a:ext cx="6477000" cy="4754880"/>
        </p:xfrm>
        <a:graphic>
          <a:graphicData uri="http://schemas.openxmlformats.org/drawingml/2006/table">
            <a:tbl>
              <a:tblPr firstRow="1" firstCol="1" lastRow="1" lastCol="1" bandRow="1" bandCol="1">
                <a:tableStyleId>{5C22544A-7EE6-4342-B048-85BDC9FD1C3A}</a:tableStyleId>
              </a:tblPr>
              <a:tblGrid>
                <a:gridCol w="2590320"/>
                <a:gridCol w="3886680"/>
              </a:tblGrid>
              <a:tr h="2438400">
                <a:tc>
                  <a:txBody>
                    <a:bodyPr/>
                    <a:lstStyle/>
                    <a:p>
                      <a:pPr>
                        <a:spcAft>
                          <a:spcPts val="0"/>
                        </a:spcAft>
                      </a:pPr>
                      <a:r>
                        <a:rPr lang="en-US" sz="1100" dirty="0">
                          <a:effectLst/>
                        </a:rPr>
                        <a:t> </a:t>
                      </a:r>
                      <a:r>
                        <a:rPr lang="en-US" sz="4000" dirty="0" smtClean="0">
                          <a:effectLst/>
                        </a:rPr>
                        <a:t>responsible</a:t>
                      </a:r>
                      <a:endParaRPr lang="en-GB" sz="4000" dirty="0">
                        <a:effectLst/>
                        <a:latin typeface="Calibri"/>
                        <a:ea typeface="Calibri"/>
                        <a:cs typeface="Times New Roman"/>
                      </a:endParaRPr>
                    </a:p>
                  </a:txBody>
                  <a:tcPr marL="0" marR="0" marT="0" marB="0">
                    <a:solidFill>
                      <a:srgbClr val="FF0000"/>
                    </a:solidFill>
                  </a:tcPr>
                </a:tc>
                <a:tc>
                  <a:txBody>
                    <a:bodyPr/>
                    <a:lstStyle/>
                    <a:p>
                      <a:pPr marL="171450" marR="90170" lvl="0" indent="-171450">
                        <a:spcAft>
                          <a:spcPts val="0"/>
                        </a:spcAft>
                        <a:buSzPts val="900"/>
                        <a:buFont typeface="Wingdings" panose="05000000000000000000" pitchFamily="2" charset="2"/>
                        <a:buChar char="Ø"/>
                        <a:tabLst>
                          <a:tab pos="292100" algn="l"/>
                        </a:tabLst>
                      </a:pPr>
                      <a:endParaRPr lang="en-US" sz="1200" spc="-5" dirty="0" smtClean="0">
                        <a:effectLst/>
                      </a:endParaRPr>
                    </a:p>
                    <a:p>
                      <a:pPr marL="171450" marR="90170" lvl="0" indent="-171450">
                        <a:spcAft>
                          <a:spcPts val="0"/>
                        </a:spcAft>
                        <a:buSzPts val="900"/>
                        <a:buFont typeface="Wingdings" panose="05000000000000000000" pitchFamily="2" charset="2"/>
                        <a:buChar char="Ø"/>
                        <a:tabLst>
                          <a:tab pos="292100" algn="l"/>
                        </a:tabLst>
                      </a:pPr>
                      <a:r>
                        <a:rPr lang="en-US" sz="1200" dirty="0" smtClean="0">
                          <a:effectLst/>
                        </a:rPr>
                        <a:t>Increased</a:t>
                      </a:r>
                      <a:r>
                        <a:rPr lang="en-US" sz="1200" baseline="0" dirty="0" smtClean="0">
                          <a:effectLst/>
                        </a:rPr>
                        <a:t> p</a:t>
                      </a:r>
                      <a:r>
                        <a:rPr lang="en-US" sz="1200" dirty="0" smtClean="0">
                          <a:effectLst/>
                        </a:rPr>
                        <a:t>articipation</a:t>
                      </a:r>
                      <a:r>
                        <a:rPr lang="en-US" sz="1200" baseline="0" dirty="0" smtClean="0">
                          <a:effectLst/>
                        </a:rPr>
                        <a:t> in decisions about future plans</a:t>
                      </a:r>
                    </a:p>
                    <a:p>
                      <a:pPr marL="171450" marR="90170" lvl="0" indent="-171450">
                        <a:spcAft>
                          <a:spcPts val="0"/>
                        </a:spcAft>
                        <a:buSzPts val="900"/>
                        <a:buFont typeface="Wingdings" panose="05000000000000000000" pitchFamily="2" charset="2"/>
                        <a:buChar char="Ø"/>
                        <a:tabLst>
                          <a:tab pos="292100" algn="l"/>
                        </a:tabLst>
                      </a:pPr>
                      <a:endParaRPr lang="en-US" sz="1200" baseline="0" dirty="0" smtClean="0">
                        <a:effectLst/>
                      </a:endParaRPr>
                    </a:p>
                    <a:p>
                      <a:pPr marL="171450" marR="90170" lvl="0" indent="-171450">
                        <a:spcAft>
                          <a:spcPts val="0"/>
                        </a:spcAft>
                        <a:buSzPts val="900"/>
                        <a:buFont typeface="Wingdings" panose="05000000000000000000" pitchFamily="2" charset="2"/>
                        <a:buChar char="Ø"/>
                        <a:tabLst>
                          <a:tab pos="292100" algn="l"/>
                        </a:tabLst>
                      </a:pPr>
                      <a:r>
                        <a:rPr lang="en-US" sz="1200" baseline="0" dirty="0" smtClean="0">
                          <a:effectLst/>
                        </a:rPr>
                        <a:t>Improved ability to t</a:t>
                      </a:r>
                      <a:r>
                        <a:rPr lang="en-US" sz="1200" dirty="0" smtClean="0">
                          <a:effectLst/>
                        </a:rPr>
                        <a:t>ake </a:t>
                      </a:r>
                      <a:r>
                        <a:rPr lang="en-US" sz="1200" spc="-5" dirty="0">
                          <a:effectLst/>
                        </a:rPr>
                        <a:t>responsibility </a:t>
                      </a:r>
                      <a:r>
                        <a:rPr lang="en-US" sz="1200" dirty="0">
                          <a:effectLst/>
                        </a:rPr>
                        <a:t>for</a:t>
                      </a:r>
                      <a:r>
                        <a:rPr lang="en-US" sz="1200" spc="-5" dirty="0">
                          <a:effectLst/>
                        </a:rPr>
                        <a:t> </a:t>
                      </a:r>
                      <a:r>
                        <a:rPr lang="en-US" sz="1200" spc="0" dirty="0" smtClean="0">
                          <a:effectLst/>
                        </a:rPr>
                        <a:t>personal</a:t>
                      </a:r>
                      <a:r>
                        <a:rPr lang="en-US" sz="1200" spc="145" dirty="0" smtClean="0">
                          <a:effectLst/>
                        </a:rPr>
                        <a:t> </a:t>
                      </a:r>
                      <a:r>
                        <a:rPr lang="en-US" sz="1200" spc="-5" dirty="0" smtClean="0">
                          <a:effectLst/>
                        </a:rPr>
                        <a:t>choices</a:t>
                      </a:r>
                    </a:p>
                    <a:p>
                      <a:pPr marL="171450" marR="90170" lvl="0" indent="-171450">
                        <a:spcAft>
                          <a:spcPts val="0"/>
                        </a:spcAft>
                        <a:buSzPts val="900"/>
                        <a:buFont typeface="Wingdings" panose="05000000000000000000" pitchFamily="2" charset="2"/>
                        <a:buChar char="Ø"/>
                        <a:tabLst>
                          <a:tab pos="292100" algn="l"/>
                        </a:tabLst>
                      </a:pPr>
                      <a:endParaRPr lang="en-US" sz="1200" spc="-5" dirty="0" smtClean="0">
                        <a:effectLst/>
                      </a:endParaRPr>
                    </a:p>
                    <a:p>
                      <a:pPr marL="171450" marR="90170" lvl="0" indent="-171450">
                        <a:spcAft>
                          <a:spcPts val="0"/>
                        </a:spcAft>
                        <a:buSzPts val="900"/>
                        <a:buFont typeface="Wingdings" panose="05000000000000000000" pitchFamily="2" charset="2"/>
                        <a:buChar char="Ø"/>
                        <a:tabLst>
                          <a:tab pos="292100" algn="l"/>
                        </a:tabLst>
                      </a:pPr>
                      <a:r>
                        <a:rPr lang="en-US" sz="1200" spc="-5" dirty="0" smtClean="0">
                          <a:effectLst/>
                        </a:rPr>
                        <a:t>Improved ability to understand consequences for actions and</a:t>
                      </a:r>
                      <a:r>
                        <a:rPr lang="en-US" sz="1200" spc="-5" baseline="0" dirty="0" smtClean="0">
                          <a:effectLst/>
                        </a:rPr>
                        <a:t> be empathic</a:t>
                      </a:r>
                    </a:p>
                    <a:p>
                      <a:pPr marL="171450" marR="90170" lvl="0" indent="-171450">
                        <a:spcAft>
                          <a:spcPts val="0"/>
                        </a:spcAft>
                        <a:buSzPts val="900"/>
                        <a:buFont typeface="Wingdings" panose="05000000000000000000" pitchFamily="2" charset="2"/>
                        <a:buChar char="Ø"/>
                        <a:tabLst>
                          <a:tab pos="292100" algn="l"/>
                        </a:tabLst>
                      </a:pPr>
                      <a:endParaRPr lang="en-US" sz="1200" spc="-5" dirty="0" smtClean="0">
                        <a:effectLst/>
                      </a:endParaRPr>
                    </a:p>
                    <a:p>
                      <a:pPr marL="171450" marR="90170" lvl="0" indent="-171450">
                        <a:spcAft>
                          <a:spcPts val="0"/>
                        </a:spcAft>
                        <a:buSzPts val="900"/>
                        <a:buFont typeface="Wingdings" panose="05000000000000000000" pitchFamily="2" charset="2"/>
                        <a:buChar char="Ø"/>
                        <a:tabLst>
                          <a:tab pos="292100" algn="l"/>
                        </a:tabLst>
                      </a:pPr>
                      <a:r>
                        <a:rPr lang="en-US" sz="1200" spc="-5" dirty="0" smtClean="0">
                          <a:effectLst/>
                        </a:rPr>
                        <a:t>Increased ability to exercise self control over emotions and behaviour</a:t>
                      </a:r>
                    </a:p>
                    <a:p>
                      <a:pPr marL="171450" marR="90170" lvl="0" indent="-171450">
                        <a:spcAft>
                          <a:spcPts val="0"/>
                        </a:spcAft>
                        <a:buSzPts val="900"/>
                        <a:buFont typeface="Wingdings" panose="05000000000000000000" pitchFamily="2" charset="2"/>
                        <a:buChar char="Ø"/>
                        <a:tabLst>
                          <a:tab pos="292100" algn="l"/>
                        </a:tabLst>
                      </a:pPr>
                      <a:endParaRPr lang="en-US" sz="1200" spc="-5" dirty="0" smtClean="0">
                        <a:effectLst/>
                      </a:endParaRPr>
                    </a:p>
                    <a:p>
                      <a:pPr marL="171450" marR="90170" lvl="0" indent="-171450">
                        <a:spcAft>
                          <a:spcPts val="0"/>
                        </a:spcAft>
                        <a:buSzPts val="900"/>
                        <a:buFont typeface="Wingdings" panose="05000000000000000000" pitchFamily="2" charset="2"/>
                        <a:buChar char="Ø"/>
                        <a:tabLst>
                          <a:tab pos="292100" algn="l"/>
                        </a:tabLst>
                      </a:pPr>
                      <a:r>
                        <a:rPr lang="en-US" sz="1200" spc="-5" dirty="0" smtClean="0">
                          <a:effectLst/>
                        </a:rPr>
                        <a:t>Improved</a:t>
                      </a:r>
                      <a:r>
                        <a:rPr lang="en-US" sz="1200" spc="-5" baseline="0" dirty="0" smtClean="0">
                          <a:effectLst/>
                        </a:rPr>
                        <a:t> ability to use positive strategies for minimizing risk to self and others</a:t>
                      </a:r>
                      <a:endParaRPr lang="en-US" sz="1200" spc="-5" dirty="0" smtClean="0">
                        <a:effectLst/>
                      </a:endParaRPr>
                    </a:p>
                    <a:p>
                      <a:pPr marL="171450" marR="90170" lvl="0" indent="-171450">
                        <a:spcAft>
                          <a:spcPts val="0"/>
                        </a:spcAft>
                        <a:buSzPts val="900"/>
                        <a:buFont typeface="Wingdings" panose="05000000000000000000" pitchFamily="2" charset="2"/>
                        <a:buChar char="Ø"/>
                        <a:tabLst>
                          <a:tab pos="292100" algn="l"/>
                        </a:tabLst>
                      </a:pPr>
                      <a:endParaRPr lang="en-US" sz="1200" spc="-5" dirty="0" smtClean="0">
                        <a:effectLst/>
                        <a:latin typeface="Calibri"/>
                        <a:ea typeface="Symbol"/>
                        <a:cs typeface="Times New Roman"/>
                      </a:endParaRPr>
                    </a:p>
                  </a:txBody>
                  <a:tcPr marL="0" marR="0" marT="0" marB="0">
                    <a:solidFill>
                      <a:srgbClr val="FF0000"/>
                    </a:solidFill>
                  </a:tcPr>
                </a:tc>
              </a:tr>
              <a:tr h="1691577">
                <a:tc>
                  <a:txBody>
                    <a:bodyPr/>
                    <a:lstStyle/>
                    <a:p>
                      <a:pPr marL="62865">
                        <a:lnSpc>
                          <a:spcPts val="1810"/>
                        </a:lnSpc>
                        <a:spcAft>
                          <a:spcPts val="0"/>
                        </a:spcAft>
                      </a:pPr>
                      <a:endParaRPr lang="en-US" sz="1600" spc="-5" dirty="0" smtClean="0">
                        <a:effectLst/>
                      </a:endParaRPr>
                    </a:p>
                    <a:p>
                      <a:pPr marL="62865">
                        <a:lnSpc>
                          <a:spcPts val="1810"/>
                        </a:lnSpc>
                        <a:spcAft>
                          <a:spcPts val="0"/>
                        </a:spcAft>
                      </a:pPr>
                      <a:endParaRPr lang="en-US" sz="1600" spc="-5" dirty="0" smtClean="0">
                        <a:effectLst/>
                      </a:endParaRPr>
                    </a:p>
                    <a:p>
                      <a:pPr marL="62865">
                        <a:lnSpc>
                          <a:spcPts val="1810"/>
                        </a:lnSpc>
                        <a:spcAft>
                          <a:spcPts val="0"/>
                        </a:spcAft>
                      </a:pPr>
                      <a:r>
                        <a:rPr lang="en-US" sz="4000" spc="-5" dirty="0" smtClean="0">
                          <a:effectLst/>
                        </a:rPr>
                        <a:t>included</a:t>
                      </a:r>
                      <a:endParaRPr lang="en-GB" sz="4000" dirty="0">
                        <a:effectLst/>
                        <a:latin typeface="Calibri"/>
                        <a:ea typeface="Calibri"/>
                        <a:cs typeface="Times New Roman"/>
                      </a:endParaRPr>
                    </a:p>
                  </a:txBody>
                  <a:tcPr marL="0" marR="0" marT="0" marB="0">
                    <a:solidFill>
                      <a:srgbClr val="A50021"/>
                    </a:solidFill>
                  </a:tcPr>
                </a:tc>
                <a:tc>
                  <a:txBody>
                    <a:bodyPr/>
                    <a:lstStyle/>
                    <a:p>
                      <a:pPr marL="342900" marR="83820" lvl="0" indent="-342900">
                        <a:spcAft>
                          <a:spcPts val="0"/>
                        </a:spcAft>
                        <a:buSzPts val="900"/>
                        <a:buFont typeface="Symbol"/>
                        <a:buChar char=""/>
                        <a:tabLst>
                          <a:tab pos="292100" algn="l"/>
                        </a:tabLst>
                      </a:pPr>
                      <a:endParaRPr lang="en-US" sz="1200" spc="-5" dirty="0" smtClean="0">
                        <a:effectLst/>
                      </a:endParaRPr>
                    </a:p>
                    <a:p>
                      <a:pPr marL="171450" marR="83820" lvl="0" indent="-171450" algn="l" defTabSz="914400" rtl="0" eaLnBrk="1" fontAlgn="auto" latinLnBrk="0" hangingPunct="1">
                        <a:lnSpc>
                          <a:spcPct val="100000"/>
                        </a:lnSpc>
                        <a:spcBef>
                          <a:spcPts val="0"/>
                        </a:spcBef>
                        <a:spcAft>
                          <a:spcPts val="0"/>
                        </a:spcAft>
                        <a:buClrTx/>
                        <a:buSzPts val="900"/>
                        <a:buFont typeface="Wingdings" panose="05000000000000000000" pitchFamily="2" charset="2"/>
                        <a:buChar char="Ø"/>
                        <a:tabLst>
                          <a:tab pos="292100" algn="l"/>
                        </a:tabLst>
                        <a:defRPr/>
                      </a:pPr>
                      <a:r>
                        <a:rPr lang="en-US" sz="1200" spc="-5" baseline="0" dirty="0" smtClean="0">
                          <a:effectLst/>
                        </a:rPr>
                        <a:t>Improved awareness of </a:t>
                      </a:r>
                      <a:r>
                        <a:rPr lang="en-US" sz="1200" dirty="0" smtClean="0">
                          <a:effectLst/>
                        </a:rPr>
                        <a:t>life circumstances</a:t>
                      </a:r>
                      <a:r>
                        <a:rPr lang="en-US" sz="1200" spc="-10" dirty="0" smtClean="0">
                          <a:effectLst/>
                        </a:rPr>
                        <a:t> </a:t>
                      </a:r>
                      <a:r>
                        <a:rPr lang="en-US" sz="1200" spc="-5" dirty="0" smtClean="0">
                          <a:effectLst/>
                        </a:rPr>
                        <a:t>that</a:t>
                      </a:r>
                      <a:r>
                        <a:rPr lang="en-US" sz="1200" spc="135" dirty="0" smtClean="0">
                          <a:effectLst/>
                        </a:rPr>
                        <a:t> </a:t>
                      </a:r>
                      <a:r>
                        <a:rPr lang="en-US" sz="1200" dirty="0" smtClean="0">
                          <a:effectLst/>
                        </a:rPr>
                        <a:t>may</a:t>
                      </a:r>
                      <a:r>
                        <a:rPr lang="en-US" sz="1200" spc="-10" dirty="0" smtClean="0">
                          <a:effectLst/>
                        </a:rPr>
                        <a:t> </a:t>
                      </a:r>
                      <a:r>
                        <a:rPr lang="en-US" sz="1200" spc="-5" dirty="0" smtClean="0">
                          <a:effectLst/>
                        </a:rPr>
                        <a:t>have</a:t>
                      </a:r>
                      <a:r>
                        <a:rPr lang="en-US" sz="1200" dirty="0" smtClean="0">
                          <a:effectLst/>
                        </a:rPr>
                        <a:t> </a:t>
                      </a:r>
                      <a:r>
                        <a:rPr lang="en-US" sz="1200" spc="-5" dirty="0" smtClean="0">
                          <a:effectLst/>
                        </a:rPr>
                        <a:t>resulted</a:t>
                      </a:r>
                      <a:r>
                        <a:rPr lang="en-US" sz="1200" spc="-10" dirty="0" smtClean="0">
                          <a:effectLst/>
                        </a:rPr>
                        <a:t> </a:t>
                      </a:r>
                      <a:r>
                        <a:rPr lang="en-US" sz="1200" dirty="0" smtClean="0">
                          <a:effectLst/>
                        </a:rPr>
                        <a:t>in</a:t>
                      </a:r>
                      <a:r>
                        <a:rPr lang="en-US" sz="1200" spc="-10" dirty="0" smtClean="0">
                          <a:effectLst/>
                        </a:rPr>
                        <a:t> </a:t>
                      </a:r>
                      <a:r>
                        <a:rPr lang="en-US" sz="1200" spc="-5" dirty="0" smtClean="0">
                          <a:effectLst/>
                        </a:rPr>
                        <a:t>social</a:t>
                      </a:r>
                      <a:r>
                        <a:rPr lang="en-US" sz="1200" spc="135" dirty="0" smtClean="0">
                          <a:effectLst/>
                        </a:rPr>
                        <a:t> </a:t>
                      </a:r>
                      <a:r>
                        <a:rPr lang="en-US" sz="1200" spc="-5" dirty="0" smtClean="0">
                          <a:effectLst/>
                        </a:rPr>
                        <a:t>exclusion</a:t>
                      </a:r>
                      <a:endParaRPr lang="en-GB" sz="1200" spc="0" dirty="0" smtClean="0">
                        <a:effectLst/>
                      </a:endParaRPr>
                    </a:p>
                    <a:p>
                      <a:pPr marL="171450" marR="83820" lvl="0" indent="-171450" algn="l" defTabSz="914400" rtl="0" eaLnBrk="1" fontAlgn="auto" latinLnBrk="0" hangingPunct="1">
                        <a:lnSpc>
                          <a:spcPct val="100000"/>
                        </a:lnSpc>
                        <a:spcBef>
                          <a:spcPts val="0"/>
                        </a:spcBef>
                        <a:spcAft>
                          <a:spcPts val="0"/>
                        </a:spcAft>
                        <a:buClrTx/>
                        <a:buSzPts val="900"/>
                        <a:buFont typeface="Wingdings" panose="05000000000000000000" pitchFamily="2" charset="2"/>
                        <a:buChar char="Ø"/>
                        <a:tabLst>
                          <a:tab pos="292100" algn="l"/>
                        </a:tabLst>
                        <a:defRPr/>
                      </a:pPr>
                      <a:endParaRPr lang="en-GB" sz="1200" spc="0" dirty="0" smtClean="0">
                        <a:effectLst/>
                      </a:endParaRPr>
                    </a:p>
                    <a:p>
                      <a:pPr marL="171450" marR="83820" lvl="0" indent="-171450" algn="l" defTabSz="914400" rtl="0" eaLnBrk="1" fontAlgn="auto" latinLnBrk="0" hangingPunct="1">
                        <a:lnSpc>
                          <a:spcPct val="100000"/>
                        </a:lnSpc>
                        <a:spcBef>
                          <a:spcPts val="0"/>
                        </a:spcBef>
                        <a:spcAft>
                          <a:spcPts val="0"/>
                        </a:spcAft>
                        <a:buClrTx/>
                        <a:buSzPts val="900"/>
                        <a:buFont typeface="Wingdings" panose="05000000000000000000" pitchFamily="2" charset="2"/>
                        <a:buChar char="Ø"/>
                        <a:tabLst>
                          <a:tab pos="292100" algn="l"/>
                        </a:tabLst>
                        <a:defRPr/>
                      </a:pPr>
                      <a:r>
                        <a:rPr lang="en-US" sz="1200" spc="-5" dirty="0" smtClean="0">
                          <a:effectLst/>
                        </a:rPr>
                        <a:t>Improved</a:t>
                      </a:r>
                      <a:r>
                        <a:rPr lang="en-US" sz="1200" spc="-5" baseline="0" dirty="0" smtClean="0">
                          <a:effectLst/>
                        </a:rPr>
                        <a:t> </a:t>
                      </a:r>
                      <a:r>
                        <a:rPr lang="en-US" sz="1200" spc="-5" dirty="0" smtClean="0">
                          <a:effectLst/>
                        </a:rPr>
                        <a:t>social</a:t>
                      </a:r>
                      <a:r>
                        <a:rPr lang="en-US" sz="1200" dirty="0" smtClean="0">
                          <a:effectLst/>
                        </a:rPr>
                        <a:t> </a:t>
                      </a:r>
                      <a:r>
                        <a:rPr lang="en-US" sz="1200" spc="-5" dirty="0" smtClean="0">
                          <a:effectLst/>
                        </a:rPr>
                        <a:t>skills</a:t>
                      </a:r>
                      <a:r>
                        <a:rPr lang="en-US" sz="1200" spc="-5" baseline="0" dirty="0" smtClean="0">
                          <a:effectLst/>
                        </a:rPr>
                        <a:t> and participation in group and community initiatives</a:t>
                      </a:r>
                    </a:p>
                    <a:p>
                      <a:pPr marL="171450" marR="83820" lvl="0" indent="-171450" algn="l" defTabSz="914400" rtl="0" eaLnBrk="1" fontAlgn="auto" latinLnBrk="0" hangingPunct="1">
                        <a:lnSpc>
                          <a:spcPct val="100000"/>
                        </a:lnSpc>
                        <a:spcBef>
                          <a:spcPts val="0"/>
                        </a:spcBef>
                        <a:spcAft>
                          <a:spcPts val="0"/>
                        </a:spcAft>
                        <a:buClrTx/>
                        <a:buSzPts val="900"/>
                        <a:buFont typeface="Wingdings" panose="05000000000000000000" pitchFamily="2" charset="2"/>
                        <a:buChar char="Ø"/>
                        <a:tabLst>
                          <a:tab pos="292100" algn="l"/>
                        </a:tabLst>
                        <a:defRPr/>
                      </a:pPr>
                      <a:endParaRPr lang="en-US" sz="1200" spc="-5" baseline="0" dirty="0" smtClean="0">
                        <a:effectLst/>
                      </a:endParaRPr>
                    </a:p>
                    <a:p>
                      <a:pPr marL="171450" marR="83820" lvl="0" indent="-171450" algn="l" defTabSz="914400" rtl="0" eaLnBrk="1" fontAlgn="auto" latinLnBrk="0" hangingPunct="1">
                        <a:lnSpc>
                          <a:spcPct val="100000"/>
                        </a:lnSpc>
                        <a:spcBef>
                          <a:spcPts val="0"/>
                        </a:spcBef>
                        <a:spcAft>
                          <a:spcPts val="0"/>
                        </a:spcAft>
                        <a:buClrTx/>
                        <a:buSzPts val="900"/>
                        <a:buFont typeface="Wingdings" panose="05000000000000000000" pitchFamily="2" charset="2"/>
                        <a:buChar char="Ø"/>
                        <a:tabLst>
                          <a:tab pos="292100" algn="l"/>
                        </a:tabLst>
                        <a:defRPr/>
                      </a:pPr>
                      <a:r>
                        <a:rPr lang="en-US" sz="1200" spc="-5" baseline="0" dirty="0" smtClean="0">
                          <a:effectLst/>
                        </a:rPr>
                        <a:t>Increased ability to express wishes and make decisions in relation to personal health and wellbeing</a:t>
                      </a:r>
                    </a:p>
                    <a:p>
                      <a:pPr marL="171450" marR="83820" lvl="0" indent="-171450">
                        <a:spcAft>
                          <a:spcPts val="0"/>
                        </a:spcAft>
                        <a:buSzPts val="900"/>
                        <a:buFont typeface="Wingdings" panose="05000000000000000000" pitchFamily="2" charset="2"/>
                        <a:buChar char="Ø"/>
                        <a:tabLst>
                          <a:tab pos="292100" algn="l"/>
                        </a:tabLst>
                      </a:pPr>
                      <a:endParaRPr lang="en-US" sz="1200" spc="-5" baseline="0" dirty="0" smtClean="0">
                        <a:effectLst/>
                      </a:endParaRPr>
                    </a:p>
                    <a:p>
                      <a:pPr>
                        <a:spcBef>
                          <a:spcPts val="5"/>
                        </a:spcBef>
                        <a:spcAft>
                          <a:spcPts val="0"/>
                        </a:spcAft>
                      </a:pPr>
                      <a:r>
                        <a:rPr lang="en-US" sz="1200" dirty="0">
                          <a:effectLst/>
                        </a:rPr>
                        <a:t> </a:t>
                      </a:r>
                      <a:endParaRPr lang="en-GB" sz="1200" dirty="0">
                        <a:effectLst/>
                      </a:endParaRPr>
                    </a:p>
                  </a:txBody>
                  <a:tcPr marL="0" marR="0" marT="0" marB="0">
                    <a:solidFill>
                      <a:srgbClr val="A50021"/>
                    </a:solidFill>
                  </a:tcPr>
                </a:tc>
              </a:tr>
            </a:tbl>
          </a:graphicData>
        </a:graphic>
      </p:graphicFrame>
    </p:spTree>
    <p:extLst>
      <p:ext uri="{BB962C8B-B14F-4D97-AF65-F5344CB8AC3E}">
        <p14:creationId xmlns:p14="http://schemas.microsoft.com/office/powerpoint/2010/main" val="3591946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694637" y="1477489"/>
            <a:ext cx="7886700" cy="1718198"/>
          </a:xfrm>
        </p:spPr>
        <p:txBody>
          <a:bodyPr>
            <a:normAutofit/>
          </a:bodyPr>
          <a:lstStyle/>
          <a:p>
            <a:r>
              <a:rPr lang="en-GB" dirty="0" smtClean="0"/>
              <a:t>Young People’s Voices</a:t>
            </a:r>
            <a:endParaRPr lang="en-GB" dirty="0"/>
          </a:p>
        </p:txBody>
      </p:sp>
      <p:sp>
        <p:nvSpPr>
          <p:cNvPr id="4" name="Content Placeholder 3"/>
          <p:cNvSpPr>
            <a:spLocks noGrp="1"/>
          </p:cNvSpPr>
          <p:nvPr>
            <p:ph idx="1"/>
          </p:nvPr>
        </p:nvSpPr>
        <p:spPr>
          <a:xfrm>
            <a:off x="685211" y="2919134"/>
            <a:ext cx="7886700" cy="2501279"/>
          </a:xfrm>
        </p:spPr>
        <p:txBody>
          <a:bodyPr/>
          <a:lstStyle/>
          <a:p>
            <a:pPr marL="0" indent="0" algn="ctr">
              <a:buNone/>
            </a:pPr>
            <a:r>
              <a:rPr lang="en-GB" dirty="0" smtClean="0"/>
              <a:t>Who Cares? Scotland</a:t>
            </a:r>
          </a:p>
          <a:p>
            <a:pPr marL="0" indent="0" algn="ctr">
              <a:buNone/>
            </a:pPr>
            <a:r>
              <a:rPr lang="en-GB" dirty="0" smtClean="0"/>
              <a:t>Cheryl-Ann Cruickshank &amp; Laura Beveridge</a:t>
            </a:r>
            <a:endParaRPr lang="en-GB"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2798657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GB" altLang="en-US" smtClean="0"/>
              <a:t/>
            </a:r>
            <a:br>
              <a:rPr lang="en-GB" altLang="en-US" smtClean="0"/>
            </a:br>
            <a:r>
              <a:rPr lang="en-GB" altLang="en-US" smtClean="0"/>
              <a:t/>
            </a:r>
            <a:br>
              <a:rPr lang="en-GB" altLang="en-US" smtClean="0"/>
            </a:br>
            <a:r>
              <a:rPr lang="en-GB" altLang="en-US" smtClean="0"/>
              <a:t>Cheryl-Ann Cruickshank</a:t>
            </a:r>
            <a:br>
              <a:rPr lang="en-GB" altLang="en-US" smtClean="0"/>
            </a:br>
            <a:r>
              <a:rPr lang="en-GB" altLang="en-US" smtClean="0"/>
              <a:t>Director of Innovation and Development</a:t>
            </a:r>
          </a:p>
        </p:txBody>
      </p:sp>
      <p:pic>
        <p:nvPicPr>
          <p:cNvPr id="205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4763"/>
            <a:ext cx="2460625"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2" name="Group 9"/>
          <p:cNvGrpSpPr>
            <a:grpSpLocks/>
          </p:cNvGrpSpPr>
          <p:nvPr/>
        </p:nvGrpSpPr>
        <p:grpSpPr bwMode="auto">
          <a:xfrm>
            <a:off x="0" y="5445125"/>
            <a:ext cx="9144000" cy="1412875"/>
            <a:chOff x="0" y="5445224"/>
            <a:chExt cx="9144000" cy="1412776"/>
          </a:xfrm>
        </p:grpSpPr>
        <p:sp>
          <p:nvSpPr>
            <p:cNvPr id="6" name="Rectangle 5"/>
            <p:cNvSpPr/>
            <p:nvPr/>
          </p:nvSpPr>
          <p:spPr>
            <a:xfrm>
              <a:off x="0" y="5445224"/>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white"/>
                </a:solidFill>
              </a:endParaRPr>
            </a:p>
          </p:txBody>
        </p:sp>
        <p:sp>
          <p:nvSpPr>
            <p:cNvPr id="2054" name="TextBox 7"/>
            <p:cNvSpPr txBox="1">
              <a:spLocks noChangeArrowheads="1"/>
            </p:cNvSpPr>
            <p:nvPr/>
          </p:nvSpPr>
          <p:spPr bwMode="auto">
            <a:xfrm>
              <a:off x="467544" y="5721433"/>
              <a:ext cx="8136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4400" b="1" smtClean="0">
                  <a:solidFill>
                    <a:prstClr val="white"/>
                  </a:solidFill>
                  <a:cs typeface="Arial" pitchFamily="34" charset="0"/>
                </a:rPr>
                <a:t>[LISTEN]   [ACT]    [UNITE]</a:t>
              </a:r>
            </a:p>
          </p:txBody>
        </p:sp>
      </p:grpSp>
    </p:spTree>
    <p:extLst>
      <p:ext uri="{BB962C8B-B14F-4D97-AF65-F5344CB8AC3E}">
        <p14:creationId xmlns:p14="http://schemas.microsoft.com/office/powerpoint/2010/main" val="114933790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GB" altLang="en-US" smtClean="0"/>
              <a:t/>
            </a:r>
            <a:br>
              <a:rPr lang="en-GB" altLang="en-US" smtClean="0"/>
            </a:br>
            <a:r>
              <a:rPr lang="en-GB" altLang="en-US" smtClean="0"/>
              <a:t/>
            </a:r>
            <a:br>
              <a:rPr lang="en-GB" altLang="en-US" smtClean="0"/>
            </a:br>
            <a:r>
              <a:rPr lang="en-GB" altLang="en-US" smtClean="0"/>
              <a:t>(2006) Consultation Project designed to achieve better outcomes for young people in Secure Services (BOSS)</a:t>
            </a:r>
          </a:p>
        </p:txBody>
      </p:sp>
      <p:pic>
        <p:nvPicPr>
          <p:cNvPr id="30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4763"/>
            <a:ext cx="2460625"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9"/>
          <p:cNvGrpSpPr>
            <a:grpSpLocks/>
          </p:cNvGrpSpPr>
          <p:nvPr/>
        </p:nvGrpSpPr>
        <p:grpSpPr bwMode="auto">
          <a:xfrm>
            <a:off x="0" y="5445125"/>
            <a:ext cx="9144000" cy="1412875"/>
            <a:chOff x="0" y="5445224"/>
            <a:chExt cx="9144000" cy="1412776"/>
          </a:xfrm>
        </p:grpSpPr>
        <p:sp>
          <p:nvSpPr>
            <p:cNvPr id="6" name="Rectangle 5"/>
            <p:cNvSpPr/>
            <p:nvPr/>
          </p:nvSpPr>
          <p:spPr>
            <a:xfrm>
              <a:off x="0" y="5445224"/>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white"/>
                </a:solidFill>
              </a:endParaRPr>
            </a:p>
          </p:txBody>
        </p:sp>
        <p:sp>
          <p:nvSpPr>
            <p:cNvPr id="3078" name="TextBox 7"/>
            <p:cNvSpPr txBox="1">
              <a:spLocks noChangeArrowheads="1"/>
            </p:cNvSpPr>
            <p:nvPr/>
          </p:nvSpPr>
          <p:spPr bwMode="auto">
            <a:xfrm>
              <a:off x="467544" y="5721433"/>
              <a:ext cx="8136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4400" b="1" smtClean="0">
                  <a:solidFill>
                    <a:prstClr val="white"/>
                  </a:solidFill>
                  <a:cs typeface="Arial" pitchFamily="34" charset="0"/>
                </a:rPr>
                <a:t>[LISTEN]   [ACT]    [UNITE]</a:t>
              </a:r>
            </a:p>
          </p:txBody>
        </p:sp>
      </p:grpSp>
    </p:spTree>
    <p:extLst>
      <p:ext uri="{BB962C8B-B14F-4D97-AF65-F5344CB8AC3E}">
        <p14:creationId xmlns:p14="http://schemas.microsoft.com/office/powerpoint/2010/main" val="193919983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573463" y="2701925"/>
            <a:ext cx="5259387" cy="2743200"/>
          </a:xfrm>
        </p:spPr>
        <p:txBody>
          <a:bodyPr/>
          <a:lstStyle/>
          <a:p>
            <a:pPr algn="l" eaLnBrk="1" hangingPunct="1">
              <a:defRPr/>
            </a:pPr>
            <a:r>
              <a:rPr lang="en-GB" altLang="en-US" dirty="0"/>
              <a:t/>
            </a:r>
            <a:br>
              <a:rPr lang="en-GB" altLang="en-US" dirty="0"/>
            </a:br>
            <a:r>
              <a:rPr lang="en-US" altLang="en-US" sz="2200" b="1" dirty="0">
                <a:solidFill>
                  <a:srgbClr val="000000"/>
                </a:solidFill>
                <a:latin typeface="+mn-lt"/>
                <a:cs typeface="Arial" panose="020B0604020202020204" pitchFamily="34" charset="0"/>
                <a:sym typeface="Arial" panose="020B0604020202020204" pitchFamily="34" charset="0"/>
              </a:rPr>
              <a:t>The report maps young people’s journey from admission to discharge, including the transition from secure care and what they feel assists them in that transition. </a:t>
            </a:r>
            <a:r>
              <a:rPr lang="en-US" altLang="en-US" sz="2200" b="1" dirty="0">
                <a:solidFill>
                  <a:srgbClr val="000000"/>
                </a:solidFill>
                <a:latin typeface="+mn-lt"/>
                <a:sym typeface="Arial" panose="020B0604020202020204" pitchFamily="34" charset="0"/>
              </a:rPr>
              <a:t/>
            </a:r>
            <a:br>
              <a:rPr lang="en-US" altLang="en-US" sz="2200" b="1" dirty="0">
                <a:solidFill>
                  <a:srgbClr val="000000"/>
                </a:solidFill>
                <a:latin typeface="+mn-lt"/>
                <a:sym typeface="Arial" panose="020B0604020202020204" pitchFamily="34" charset="0"/>
              </a:rPr>
            </a:br>
            <a:r>
              <a:rPr lang="en-US" altLang="en-US" sz="2200" b="1" dirty="0">
                <a:solidFill>
                  <a:srgbClr val="000000"/>
                </a:solidFill>
                <a:latin typeface="+mn-lt"/>
                <a:sym typeface="Arial" panose="020B0604020202020204" pitchFamily="34" charset="0"/>
              </a:rPr>
              <a:t/>
            </a:r>
            <a:br>
              <a:rPr lang="en-US" altLang="en-US" sz="2200" b="1" dirty="0">
                <a:solidFill>
                  <a:srgbClr val="000000"/>
                </a:solidFill>
                <a:latin typeface="+mn-lt"/>
                <a:sym typeface="Arial" panose="020B0604020202020204" pitchFamily="34" charset="0"/>
              </a:rPr>
            </a:br>
            <a:r>
              <a:rPr lang="en-US" altLang="en-US" sz="2200" b="1" dirty="0">
                <a:solidFill>
                  <a:srgbClr val="000000"/>
                </a:solidFill>
                <a:latin typeface="+mn-lt"/>
                <a:cs typeface="Arial" panose="020B0604020202020204" pitchFamily="34" charset="0"/>
                <a:sym typeface="Arial" panose="020B0604020202020204" pitchFamily="34" charset="0"/>
              </a:rPr>
              <a:t>It outlines their advice to other young people coming into secure care and changes they would like to see.</a:t>
            </a:r>
            <a:r>
              <a:rPr lang="en-US" altLang="en-US" dirty="0">
                <a:solidFill>
                  <a:srgbClr val="000000"/>
                </a:solidFill>
                <a:latin typeface="Arial" panose="020B0604020202020204" pitchFamily="34" charset="0"/>
                <a:sym typeface="Arial" panose="020B0604020202020204" pitchFamily="34" charset="0"/>
              </a:rPr>
              <a:t/>
            </a:r>
            <a:br>
              <a:rPr lang="en-US" altLang="en-US" dirty="0">
                <a:solidFill>
                  <a:srgbClr val="000000"/>
                </a:solidFill>
                <a:latin typeface="Arial" panose="020B0604020202020204" pitchFamily="34" charset="0"/>
                <a:sym typeface="Arial" panose="020B0604020202020204" pitchFamily="34" charset="0"/>
              </a:rPr>
            </a:br>
            <a:r>
              <a:rPr lang="en-GB" altLang="en-US" dirty="0"/>
              <a:t/>
            </a:r>
            <a:br>
              <a:rPr lang="en-GB" altLang="en-US" dirty="0"/>
            </a:br>
            <a:endParaRPr lang="en-GB" altLang="en-US" dirty="0"/>
          </a:p>
        </p:txBody>
      </p:sp>
      <p:pic>
        <p:nvPicPr>
          <p:cNvPr id="409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147638"/>
            <a:ext cx="1957387"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9"/>
          <p:cNvGrpSpPr>
            <a:grpSpLocks/>
          </p:cNvGrpSpPr>
          <p:nvPr/>
        </p:nvGrpSpPr>
        <p:grpSpPr bwMode="auto">
          <a:xfrm>
            <a:off x="0" y="5445125"/>
            <a:ext cx="9144000" cy="1412875"/>
            <a:chOff x="0" y="5445224"/>
            <a:chExt cx="9144000" cy="1412776"/>
          </a:xfrm>
        </p:grpSpPr>
        <p:sp>
          <p:nvSpPr>
            <p:cNvPr id="6" name="Rectangle 5"/>
            <p:cNvSpPr/>
            <p:nvPr/>
          </p:nvSpPr>
          <p:spPr>
            <a:xfrm>
              <a:off x="0" y="5445224"/>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white"/>
                </a:solidFill>
              </a:endParaRPr>
            </a:p>
          </p:txBody>
        </p:sp>
        <p:sp>
          <p:nvSpPr>
            <p:cNvPr id="4103" name="TextBox 7"/>
            <p:cNvSpPr txBox="1">
              <a:spLocks noChangeArrowheads="1"/>
            </p:cNvSpPr>
            <p:nvPr/>
          </p:nvSpPr>
          <p:spPr bwMode="auto">
            <a:xfrm>
              <a:off x="467544" y="5721433"/>
              <a:ext cx="8136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4400" b="1" smtClean="0">
                  <a:solidFill>
                    <a:prstClr val="white"/>
                  </a:solidFill>
                  <a:cs typeface="Arial" pitchFamily="34" charset="0"/>
                </a:rPr>
                <a:t>[LISTEN]   [ACT]    [UNITE]</a:t>
              </a:r>
            </a:p>
          </p:txBody>
        </p:sp>
      </p:grpSp>
      <p:pic>
        <p:nvPicPr>
          <p:cNvPr id="410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t="523" b="545"/>
          <a:stretch>
            <a:fillRect/>
          </a:stretch>
        </p:blipFill>
        <p:spPr bwMode="auto">
          <a:xfrm>
            <a:off x="107950" y="201613"/>
            <a:ext cx="3465513"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0750057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GB" altLang="en-US" smtClean="0"/>
              <a:t/>
            </a:r>
            <a:br>
              <a:rPr lang="en-GB" altLang="en-US" smtClean="0"/>
            </a:br>
            <a:r>
              <a:rPr lang="en-GB" altLang="en-US" smtClean="0"/>
              <a:t/>
            </a:r>
            <a:br>
              <a:rPr lang="en-GB" altLang="en-US" smtClean="0"/>
            </a:br>
            <a:r>
              <a:rPr lang="en-GB" altLang="en-US" smtClean="0"/>
              <a:t>76 individual young people</a:t>
            </a:r>
            <a:br>
              <a:rPr lang="en-GB" altLang="en-US" smtClean="0"/>
            </a:br>
            <a:r>
              <a:rPr lang="en-GB" altLang="en-US" smtClean="0"/>
              <a:t>over a 2 year period from 2006 to 2008</a:t>
            </a:r>
          </a:p>
        </p:txBody>
      </p:sp>
      <p:pic>
        <p:nvPicPr>
          <p:cNvPr id="51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4763"/>
            <a:ext cx="2460625"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p:cNvGrpSpPr>
            <a:grpSpLocks/>
          </p:cNvGrpSpPr>
          <p:nvPr/>
        </p:nvGrpSpPr>
        <p:grpSpPr bwMode="auto">
          <a:xfrm>
            <a:off x="0" y="5445125"/>
            <a:ext cx="9144000" cy="1412875"/>
            <a:chOff x="0" y="5445224"/>
            <a:chExt cx="9144000" cy="1412776"/>
          </a:xfrm>
        </p:grpSpPr>
        <p:sp>
          <p:nvSpPr>
            <p:cNvPr id="6" name="Rectangle 5"/>
            <p:cNvSpPr/>
            <p:nvPr/>
          </p:nvSpPr>
          <p:spPr>
            <a:xfrm>
              <a:off x="0" y="5445224"/>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white"/>
                </a:solidFill>
              </a:endParaRPr>
            </a:p>
          </p:txBody>
        </p:sp>
        <p:sp>
          <p:nvSpPr>
            <p:cNvPr id="5126" name="TextBox 7"/>
            <p:cNvSpPr txBox="1">
              <a:spLocks noChangeArrowheads="1"/>
            </p:cNvSpPr>
            <p:nvPr/>
          </p:nvSpPr>
          <p:spPr bwMode="auto">
            <a:xfrm>
              <a:off x="467544" y="5721433"/>
              <a:ext cx="8136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4400" b="1" smtClean="0">
                  <a:solidFill>
                    <a:prstClr val="white"/>
                  </a:solidFill>
                  <a:cs typeface="Arial" pitchFamily="34" charset="0"/>
                </a:rPr>
                <a:t>[LISTEN]   [ACT]    [UNITE]</a:t>
              </a:r>
            </a:p>
          </p:txBody>
        </p:sp>
      </p:grpSp>
    </p:spTree>
    <p:extLst>
      <p:ext uri="{BB962C8B-B14F-4D97-AF65-F5344CB8AC3E}">
        <p14:creationId xmlns:p14="http://schemas.microsoft.com/office/powerpoint/2010/main" val="3650026865"/>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r>
              <a:rPr lang="en-GB" altLang="en-US" smtClean="0"/>
              <a:t/>
            </a:r>
            <a:br>
              <a:rPr lang="en-GB" altLang="en-US" smtClean="0"/>
            </a:br>
            <a:r>
              <a:rPr lang="en-GB" altLang="en-US" smtClean="0"/>
              <a:t/>
            </a:r>
            <a:br>
              <a:rPr lang="en-GB" altLang="en-US" smtClean="0"/>
            </a:br>
            <a:r>
              <a:rPr lang="en-GB" altLang="en-US" smtClean="0"/>
              <a:t>“Do what they ask you to do and you’ll get out faster” (Female 15)</a:t>
            </a:r>
          </a:p>
        </p:txBody>
      </p:sp>
      <p:pic>
        <p:nvPicPr>
          <p:cNvPr id="61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4763"/>
            <a:ext cx="2460625"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9"/>
          <p:cNvGrpSpPr>
            <a:grpSpLocks/>
          </p:cNvGrpSpPr>
          <p:nvPr/>
        </p:nvGrpSpPr>
        <p:grpSpPr bwMode="auto">
          <a:xfrm>
            <a:off x="0" y="5445125"/>
            <a:ext cx="9144000" cy="1412875"/>
            <a:chOff x="0" y="5445224"/>
            <a:chExt cx="9144000" cy="1412776"/>
          </a:xfrm>
        </p:grpSpPr>
        <p:sp>
          <p:nvSpPr>
            <p:cNvPr id="6" name="Rectangle 5"/>
            <p:cNvSpPr/>
            <p:nvPr/>
          </p:nvSpPr>
          <p:spPr>
            <a:xfrm>
              <a:off x="0" y="5445224"/>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white"/>
                </a:solidFill>
              </a:endParaRPr>
            </a:p>
          </p:txBody>
        </p:sp>
        <p:sp>
          <p:nvSpPr>
            <p:cNvPr id="6150" name="TextBox 7"/>
            <p:cNvSpPr txBox="1">
              <a:spLocks noChangeArrowheads="1"/>
            </p:cNvSpPr>
            <p:nvPr/>
          </p:nvSpPr>
          <p:spPr bwMode="auto">
            <a:xfrm>
              <a:off x="467544" y="5721433"/>
              <a:ext cx="8136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4400" b="1" smtClean="0">
                  <a:solidFill>
                    <a:prstClr val="white"/>
                  </a:solidFill>
                  <a:cs typeface="Arial" pitchFamily="34" charset="0"/>
                </a:rPr>
                <a:t>[LISTEN]   [ACT]    [UNITE]</a:t>
              </a:r>
            </a:p>
          </p:txBody>
        </p:sp>
      </p:grpSp>
    </p:spTree>
    <p:extLst>
      <p:ext uri="{BB962C8B-B14F-4D97-AF65-F5344CB8AC3E}">
        <p14:creationId xmlns:p14="http://schemas.microsoft.com/office/powerpoint/2010/main" val="359609200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87338" y="2276475"/>
            <a:ext cx="8569325" cy="1470025"/>
          </a:xfrm>
        </p:spPr>
        <p:txBody>
          <a:bodyPr/>
          <a:lstStyle/>
          <a:p>
            <a:pPr algn="l" eaLnBrk="1" hangingPunct="1"/>
            <a:r>
              <a:rPr lang="en-GB" altLang="en-US" smtClean="0"/>
              <a:t/>
            </a:r>
            <a:br>
              <a:rPr lang="en-GB" altLang="en-US" smtClean="0"/>
            </a:br>
            <a:r>
              <a:rPr lang="en-GB" altLang="en-US" b="1" smtClean="0"/>
              <a:t>Key Messages</a:t>
            </a:r>
            <a:r>
              <a:rPr lang="en-GB" altLang="en-US" sz="3200" smtClean="0"/>
              <a:t/>
            </a:r>
            <a:br>
              <a:rPr lang="en-GB" altLang="en-US" sz="3200" smtClean="0"/>
            </a:br>
            <a:r>
              <a:rPr lang="en-GB" altLang="en-US" sz="2800" smtClean="0"/>
              <a:t>Importance of loving, stable relationships</a:t>
            </a:r>
            <a:br>
              <a:rPr lang="en-GB" altLang="en-US" sz="2800" smtClean="0"/>
            </a:br>
            <a:r>
              <a:rPr lang="en-GB" altLang="en-US" sz="2800" smtClean="0"/>
              <a:t/>
            </a:r>
            <a:br>
              <a:rPr lang="en-GB" altLang="en-US" sz="2800" smtClean="0"/>
            </a:br>
            <a:r>
              <a:rPr lang="en-GB" altLang="en-US" sz="2800" smtClean="0"/>
              <a:t>Importance of support to overcome Trauma, instead of being labelled the bad kid</a:t>
            </a:r>
            <a:br>
              <a:rPr lang="en-GB" altLang="en-US" sz="2800" smtClean="0"/>
            </a:br>
            <a:r>
              <a:rPr lang="en-GB" altLang="en-US" sz="2800" smtClean="0"/>
              <a:t/>
            </a:r>
            <a:br>
              <a:rPr lang="en-GB" altLang="en-US" sz="2800" smtClean="0"/>
            </a:br>
            <a:r>
              <a:rPr lang="en-GB" altLang="en-US" sz="2800" smtClean="0"/>
              <a:t>Importance of appropriate care placements and moving on support inc. continuing care and return to care</a:t>
            </a:r>
          </a:p>
        </p:txBody>
      </p:sp>
      <p:pic>
        <p:nvPicPr>
          <p:cNvPr id="717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36513"/>
            <a:ext cx="18891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Group 9"/>
          <p:cNvGrpSpPr>
            <a:grpSpLocks/>
          </p:cNvGrpSpPr>
          <p:nvPr/>
        </p:nvGrpSpPr>
        <p:grpSpPr bwMode="auto">
          <a:xfrm>
            <a:off x="0" y="5445125"/>
            <a:ext cx="9144000" cy="1412875"/>
            <a:chOff x="0" y="5445224"/>
            <a:chExt cx="9144000" cy="1412776"/>
          </a:xfrm>
        </p:grpSpPr>
        <p:sp>
          <p:nvSpPr>
            <p:cNvPr id="6" name="Rectangle 5"/>
            <p:cNvSpPr/>
            <p:nvPr/>
          </p:nvSpPr>
          <p:spPr>
            <a:xfrm>
              <a:off x="0" y="5445224"/>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white"/>
                </a:solidFill>
              </a:endParaRPr>
            </a:p>
          </p:txBody>
        </p:sp>
        <p:sp>
          <p:nvSpPr>
            <p:cNvPr id="7174" name="TextBox 7"/>
            <p:cNvSpPr txBox="1">
              <a:spLocks noChangeArrowheads="1"/>
            </p:cNvSpPr>
            <p:nvPr/>
          </p:nvSpPr>
          <p:spPr bwMode="auto">
            <a:xfrm>
              <a:off x="467544" y="5721433"/>
              <a:ext cx="8136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4400" b="1" smtClean="0">
                  <a:solidFill>
                    <a:prstClr val="white"/>
                  </a:solidFill>
                  <a:cs typeface="Arial" pitchFamily="34" charset="0"/>
                </a:rPr>
                <a:t>[LISTEN]   [ACT]    [UNITE]</a:t>
              </a:r>
            </a:p>
          </p:txBody>
        </p:sp>
      </p:grpSp>
    </p:spTree>
    <p:extLst>
      <p:ext uri="{BB962C8B-B14F-4D97-AF65-F5344CB8AC3E}">
        <p14:creationId xmlns:p14="http://schemas.microsoft.com/office/powerpoint/2010/main" val="195151411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0571" t="11198" r="9004" b="9375"/>
          <a:stretch/>
        </p:blipFill>
        <p:spPr>
          <a:xfrm>
            <a:off x="1343028" y="1123950"/>
            <a:ext cx="6331517" cy="5353050"/>
          </a:xfrm>
          <a:prstGeom prst="rect">
            <a:avLst/>
          </a:prstGeom>
        </p:spPr>
      </p:pic>
      <p:sp>
        <p:nvSpPr>
          <p:cNvPr id="9" name="Rectangle 8"/>
          <p:cNvSpPr/>
          <p:nvPr/>
        </p:nvSpPr>
        <p:spPr>
          <a:xfrm>
            <a:off x="2057401" y="2"/>
            <a:ext cx="5400675" cy="646331"/>
          </a:xfrm>
          <a:prstGeom prst="rect">
            <a:avLst/>
          </a:prstGeom>
        </p:spPr>
        <p:txBody>
          <a:bodyPr wrap="square">
            <a:spAutoFit/>
          </a:bodyPr>
          <a:lstStyle/>
          <a:p>
            <a:r>
              <a:rPr lang="en-GB" sz="3600" b="1" dirty="0" smtClean="0">
                <a:solidFill>
                  <a:prstClr val="black"/>
                </a:solidFill>
              </a:rPr>
              <a:t>Trends in the use of secure </a:t>
            </a:r>
            <a:endParaRPr lang="en-GB" sz="3600" dirty="0">
              <a:solidFill>
                <a:prstClr val="black"/>
              </a:solidFill>
            </a:endParaRPr>
          </a:p>
        </p:txBody>
      </p:sp>
    </p:spTree>
    <p:extLst>
      <p:ext uri="{BB962C8B-B14F-4D97-AF65-F5344CB8AC3E}">
        <p14:creationId xmlns:p14="http://schemas.microsoft.com/office/powerpoint/2010/main" val="37708948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r>
              <a:rPr lang="en-GB" altLang="en-US" smtClean="0"/>
              <a:t/>
            </a:r>
            <a:br>
              <a:rPr lang="en-GB" altLang="en-US" smtClean="0"/>
            </a:br>
            <a:r>
              <a:rPr lang="en-GB" altLang="en-US" smtClean="0"/>
              <a:t/>
            </a:r>
            <a:br>
              <a:rPr lang="en-GB" altLang="en-US" smtClean="0"/>
            </a:br>
            <a:r>
              <a:rPr lang="en-GB" altLang="en-US" smtClean="0"/>
              <a:t>Laura Beveridge</a:t>
            </a:r>
            <a:br>
              <a:rPr lang="en-GB" altLang="en-US" smtClean="0"/>
            </a:br>
            <a:r>
              <a:rPr lang="en-GB" altLang="en-US" smtClean="0"/>
              <a:t>Development Officer</a:t>
            </a:r>
            <a:br>
              <a:rPr lang="en-GB" altLang="en-US" smtClean="0"/>
            </a:br>
            <a:r>
              <a:rPr lang="en-GB" altLang="en-US" smtClean="0"/>
              <a:t>&amp;</a:t>
            </a:r>
            <a:br>
              <a:rPr lang="en-GB" altLang="en-US" smtClean="0"/>
            </a:br>
            <a:r>
              <a:rPr lang="en-GB" altLang="en-US" smtClean="0"/>
              <a:t>Care Leaver</a:t>
            </a:r>
          </a:p>
        </p:txBody>
      </p:sp>
      <p:pic>
        <p:nvPicPr>
          <p:cNvPr id="81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4763"/>
            <a:ext cx="2460625"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9"/>
          <p:cNvGrpSpPr>
            <a:grpSpLocks/>
          </p:cNvGrpSpPr>
          <p:nvPr/>
        </p:nvGrpSpPr>
        <p:grpSpPr bwMode="auto">
          <a:xfrm>
            <a:off x="0" y="5445125"/>
            <a:ext cx="9144000" cy="1412875"/>
            <a:chOff x="0" y="5445224"/>
            <a:chExt cx="9144000" cy="1412776"/>
          </a:xfrm>
        </p:grpSpPr>
        <p:sp>
          <p:nvSpPr>
            <p:cNvPr id="6" name="Rectangle 5"/>
            <p:cNvSpPr/>
            <p:nvPr/>
          </p:nvSpPr>
          <p:spPr>
            <a:xfrm>
              <a:off x="0" y="5445224"/>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white"/>
                </a:solidFill>
              </a:endParaRPr>
            </a:p>
          </p:txBody>
        </p:sp>
        <p:sp>
          <p:nvSpPr>
            <p:cNvPr id="8198" name="TextBox 7"/>
            <p:cNvSpPr txBox="1">
              <a:spLocks noChangeArrowheads="1"/>
            </p:cNvSpPr>
            <p:nvPr/>
          </p:nvSpPr>
          <p:spPr bwMode="auto">
            <a:xfrm>
              <a:off x="467544" y="5721433"/>
              <a:ext cx="8136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4400" b="1" smtClean="0">
                  <a:solidFill>
                    <a:prstClr val="white"/>
                  </a:solidFill>
                  <a:cs typeface="Arial" pitchFamily="34" charset="0"/>
                </a:rPr>
                <a:t>[LISTEN]   [ACT]    [UNITE]</a:t>
              </a:r>
            </a:p>
          </p:txBody>
        </p:sp>
      </p:grpSp>
    </p:spTree>
    <p:extLst>
      <p:ext uri="{BB962C8B-B14F-4D97-AF65-F5344CB8AC3E}">
        <p14:creationId xmlns:p14="http://schemas.microsoft.com/office/powerpoint/2010/main" val="1966889006"/>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0163"/>
            <a:ext cx="24606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9"/>
          <p:cNvGrpSpPr>
            <a:grpSpLocks/>
          </p:cNvGrpSpPr>
          <p:nvPr/>
        </p:nvGrpSpPr>
        <p:grpSpPr bwMode="auto">
          <a:xfrm>
            <a:off x="0" y="5445125"/>
            <a:ext cx="9144000" cy="1412875"/>
            <a:chOff x="0" y="5445224"/>
            <a:chExt cx="9144000" cy="1412776"/>
          </a:xfrm>
        </p:grpSpPr>
        <p:sp>
          <p:nvSpPr>
            <p:cNvPr id="7" name="Rectangle 6"/>
            <p:cNvSpPr/>
            <p:nvPr/>
          </p:nvSpPr>
          <p:spPr>
            <a:xfrm>
              <a:off x="0" y="5445224"/>
              <a:ext cx="9144000"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white"/>
                </a:solidFill>
              </a:endParaRPr>
            </a:p>
          </p:txBody>
        </p:sp>
        <p:sp>
          <p:nvSpPr>
            <p:cNvPr id="24582" name="TextBox 7"/>
            <p:cNvSpPr txBox="1">
              <a:spLocks noChangeArrowheads="1"/>
            </p:cNvSpPr>
            <p:nvPr/>
          </p:nvSpPr>
          <p:spPr bwMode="auto">
            <a:xfrm>
              <a:off x="467544" y="5721433"/>
              <a:ext cx="8136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4400" b="1" smtClean="0">
                  <a:solidFill>
                    <a:prstClr val="white"/>
                  </a:solidFill>
                  <a:cs typeface="Arial" pitchFamily="34" charset="0"/>
                </a:rPr>
                <a:t>[LISTEN]   [ACT]    [UNITE]</a:t>
              </a:r>
            </a:p>
          </p:txBody>
        </p:sp>
      </p:grpSp>
      <p:sp>
        <p:nvSpPr>
          <p:cNvPr id="24580" name="TextBox 2"/>
          <p:cNvSpPr txBox="1">
            <a:spLocks noChangeArrowheads="1"/>
          </p:cNvSpPr>
          <p:nvPr/>
        </p:nvSpPr>
        <p:spPr bwMode="auto">
          <a:xfrm>
            <a:off x="2711450" y="1474788"/>
            <a:ext cx="6037263"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GB" altLang="en-US" sz="5400" smtClean="0">
                <a:solidFill>
                  <a:prstClr val="black"/>
                </a:solidFill>
                <a:cs typeface="Arial" pitchFamily="34" charset="0"/>
              </a:rPr>
              <a:t>Reflections;</a:t>
            </a:r>
          </a:p>
          <a:p>
            <a:pPr eaLnBrk="0" fontAlgn="base" hangingPunct="0">
              <a:spcBef>
                <a:spcPct val="0"/>
              </a:spcBef>
              <a:spcAft>
                <a:spcPct val="0"/>
              </a:spcAft>
              <a:buFontTx/>
              <a:buNone/>
            </a:pPr>
            <a:endParaRPr lang="en-GB" altLang="en-US" sz="1800" smtClean="0">
              <a:solidFill>
                <a:prstClr val="black"/>
              </a:solidFill>
              <a:latin typeface="Antique Olive Roman"/>
              <a:cs typeface="Arial" pitchFamily="34" charset="0"/>
            </a:endParaRPr>
          </a:p>
          <a:p>
            <a:pPr eaLnBrk="0" fontAlgn="base" hangingPunct="0">
              <a:spcBef>
                <a:spcPct val="0"/>
              </a:spcBef>
              <a:spcAft>
                <a:spcPct val="0"/>
              </a:spcAft>
              <a:buFontTx/>
              <a:buNone/>
            </a:pPr>
            <a:r>
              <a:rPr lang="en-GB" altLang="en-US" sz="2400" smtClean="0">
                <a:solidFill>
                  <a:prstClr val="black"/>
                </a:solidFill>
                <a:latin typeface="Antique Olive Roman"/>
                <a:cs typeface="Arial" pitchFamily="34" charset="0"/>
              </a:rPr>
              <a:t>Importance of Relationships, Attachments, Love &amp; Hope</a:t>
            </a:r>
          </a:p>
          <a:p>
            <a:pPr eaLnBrk="0" fontAlgn="base" hangingPunct="0">
              <a:spcBef>
                <a:spcPct val="0"/>
              </a:spcBef>
              <a:spcAft>
                <a:spcPct val="0"/>
              </a:spcAft>
              <a:buFontTx/>
              <a:buNone/>
            </a:pPr>
            <a:endParaRPr lang="en-GB" altLang="en-US" sz="2400" smtClean="0">
              <a:solidFill>
                <a:prstClr val="black"/>
              </a:solidFill>
              <a:latin typeface="Antique Olive Roman"/>
              <a:cs typeface="Arial" pitchFamily="34" charset="0"/>
            </a:endParaRPr>
          </a:p>
          <a:p>
            <a:pPr eaLnBrk="0" fontAlgn="base" hangingPunct="0">
              <a:spcBef>
                <a:spcPct val="0"/>
              </a:spcBef>
              <a:spcAft>
                <a:spcPct val="0"/>
              </a:spcAft>
              <a:buFontTx/>
              <a:buNone/>
            </a:pPr>
            <a:r>
              <a:rPr lang="en-GB" altLang="en-US" sz="2400" smtClean="0">
                <a:solidFill>
                  <a:prstClr val="black"/>
                </a:solidFill>
                <a:latin typeface="Antique Olive Roman"/>
                <a:cs typeface="Arial" pitchFamily="34" charset="0"/>
              </a:rPr>
              <a:t>Importance of support to overcome Trauma</a:t>
            </a:r>
          </a:p>
          <a:p>
            <a:pPr eaLnBrk="0" fontAlgn="base" hangingPunct="0">
              <a:spcBef>
                <a:spcPct val="0"/>
              </a:spcBef>
              <a:spcAft>
                <a:spcPct val="0"/>
              </a:spcAft>
              <a:buFontTx/>
              <a:buNone/>
            </a:pPr>
            <a:endParaRPr lang="en-GB" altLang="en-US" sz="2400" smtClean="0">
              <a:solidFill>
                <a:prstClr val="black"/>
              </a:solidFill>
              <a:latin typeface="Antique Olive Roman"/>
              <a:cs typeface="Arial" pitchFamily="34" charset="0"/>
            </a:endParaRPr>
          </a:p>
          <a:p>
            <a:pPr eaLnBrk="0" fontAlgn="base" hangingPunct="0">
              <a:spcBef>
                <a:spcPct val="0"/>
              </a:spcBef>
              <a:spcAft>
                <a:spcPct val="0"/>
              </a:spcAft>
              <a:buFontTx/>
              <a:buNone/>
            </a:pPr>
            <a:r>
              <a:rPr lang="en-GB" altLang="en-US" sz="2400" smtClean="0">
                <a:solidFill>
                  <a:prstClr val="black"/>
                </a:solidFill>
                <a:latin typeface="Antique Olive Roman"/>
                <a:cs typeface="Arial" pitchFamily="34" charset="0"/>
              </a:rPr>
              <a:t>Importance of appropriate placements and moving on support</a:t>
            </a:r>
            <a:endParaRPr lang="en-GB" altLang="en-US" sz="1800" smtClean="0">
              <a:solidFill>
                <a:prstClr val="black"/>
              </a:solidFill>
              <a:cs typeface="Arial" pitchFamily="34" charset="0"/>
            </a:endParaRPr>
          </a:p>
          <a:p>
            <a:pPr eaLnBrk="0" fontAlgn="base" hangingPunct="0">
              <a:spcBef>
                <a:spcPct val="0"/>
              </a:spcBef>
              <a:spcAft>
                <a:spcPct val="0"/>
              </a:spcAft>
              <a:buFontTx/>
              <a:buNone/>
            </a:pPr>
            <a:endParaRPr lang="en-GB" altLang="en-US" sz="1800" smtClean="0">
              <a:solidFill>
                <a:prstClr val="black"/>
              </a:solidFill>
              <a:cs typeface="Arial" pitchFamily="34" charset="0"/>
            </a:endParaRPr>
          </a:p>
        </p:txBody>
      </p:sp>
    </p:spTree>
    <p:extLst>
      <p:ext uri="{BB962C8B-B14F-4D97-AF65-F5344CB8AC3E}">
        <p14:creationId xmlns:p14="http://schemas.microsoft.com/office/powerpoint/2010/main" val="2395192183"/>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694637" y="1477489"/>
            <a:ext cx="7886700" cy="1718198"/>
          </a:xfrm>
        </p:spPr>
        <p:txBody>
          <a:bodyPr>
            <a:normAutofit/>
          </a:bodyPr>
          <a:lstStyle/>
          <a:p>
            <a:r>
              <a:rPr lang="en-GB" dirty="0" smtClean="0"/>
              <a:t>Secure Care National Project: Early Reflections</a:t>
            </a:r>
            <a:endParaRPr lang="en-GB" dirty="0"/>
          </a:p>
        </p:txBody>
      </p:sp>
      <p:sp>
        <p:nvSpPr>
          <p:cNvPr id="4" name="Content Placeholder 3"/>
          <p:cNvSpPr>
            <a:spLocks noGrp="1"/>
          </p:cNvSpPr>
          <p:nvPr>
            <p:ph idx="1"/>
          </p:nvPr>
        </p:nvSpPr>
        <p:spPr>
          <a:xfrm>
            <a:off x="685211" y="3126530"/>
            <a:ext cx="7886700" cy="2501279"/>
          </a:xfrm>
        </p:spPr>
        <p:txBody>
          <a:bodyPr/>
          <a:lstStyle/>
          <a:p>
            <a:pPr marL="0" indent="0" algn="ctr">
              <a:buNone/>
            </a:pPr>
            <a:r>
              <a:rPr lang="en-GB" dirty="0" smtClean="0"/>
              <a:t>Alison Gough, Secure Care National Adviser, CYCJ</a:t>
            </a:r>
            <a:endParaRPr lang="en-GB"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2086640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2" y="1204141"/>
            <a:ext cx="7920880" cy="5105180"/>
          </a:xfrm>
        </p:spPr>
        <p:txBody>
          <a:bodyPr>
            <a:noAutofit/>
          </a:bodyPr>
          <a:lstStyle/>
          <a:p>
            <a:pPr algn="l"/>
            <a:r>
              <a:rPr lang="en-GB" sz="2400" b="1" dirty="0" smtClean="0">
                <a:solidFill>
                  <a:srgbClr val="0086A8"/>
                </a:solidFill>
              </a:rPr>
              <a:t>brief overview of the remit and approach of the secure care national project  </a:t>
            </a:r>
          </a:p>
          <a:p>
            <a:pPr algn="l"/>
            <a:endParaRPr lang="en-GB" sz="2400" b="1" dirty="0" smtClean="0">
              <a:solidFill>
                <a:srgbClr val="951B81"/>
              </a:solidFill>
            </a:endParaRPr>
          </a:p>
          <a:p>
            <a:pPr algn="l"/>
            <a:r>
              <a:rPr lang="en-GB" sz="2400" b="1" dirty="0" smtClean="0">
                <a:solidFill>
                  <a:srgbClr val="951B81"/>
                </a:solidFill>
              </a:rPr>
              <a:t>Reflections on stakeholders’ perspectives about the current </a:t>
            </a:r>
          </a:p>
          <a:p>
            <a:pPr marL="342900" indent="-342900" algn="l">
              <a:buFont typeface="Arial" panose="020B0604020202020204" pitchFamily="34" charset="0"/>
              <a:buChar char="•"/>
            </a:pPr>
            <a:r>
              <a:rPr lang="en-GB" sz="2400" b="1" dirty="0" smtClean="0">
                <a:solidFill>
                  <a:srgbClr val="951B81"/>
                </a:solidFill>
              </a:rPr>
              <a:t>achievements </a:t>
            </a:r>
          </a:p>
          <a:p>
            <a:pPr marL="342900" indent="-342900" algn="l">
              <a:buFont typeface="Arial" panose="020B0604020202020204" pitchFamily="34" charset="0"/>
              <a:buChar char="•"/>
            </a:pPr>
            <a:r>
              <a:rPr lang="en-GB" sz="2400" b="1" dirty="0" smtClean="0">
                <a:solidFill>
                  <a:srgbClr val="951B81"/>
                </a:solidFill>
              </a:rPr>
              <a:t>risks and challenges </a:t>
            </a:r>
          </a:p>
          <a:p>
            <a:pPr marL="342900" indent="-342900" algn="l">
              <a:buFont typeface="Arial" panose="020B0604020202020204" pitchFamily="34" charset="0"/>
              <a:buChar char="•"/>
            </a:pPr>
            <a:r>
              <a:rPr lang="en-GB" sz="2400" b="1" dirty="0" smtClean="0">
                <a:solidFill>
                  <a:srgbClr val="951B81"/>
                </a:solidFill>
              </a:rPr>
              <a:t>opportunities </a:t>
            </a:r>
          </a:p>
          <a:p>
            <a:pPr algn="l"/>
            <a:r>
              <a:rPr lang="en-GB" sz="2400" b="1" dirty="0" smtClean="0">
                <a:solidFill>
                  <a:srgbClr val="951B81"/>
                </a:solidFill>
              </a:rPr>
              <a:t>in relation to secure care and young people with high risk, high vulnerability </a:t>
            </a:r>
          </a:p>
          <a:p>
            <a:pPr algn="l"/>
            <a:endParaRPr lang="en-GB" sz="2400" b="1" dirty="0" smtClean="0">
              <a:solidFill>
                <a:srgbClr val="951B81"/>
              </a:solidFill>
            </a:endParaRPr>
          </a:p>
          <a:p>
            <a:pPr algn="l"/>
            <a:r>
              <a:rPr lang="en-GB" sz="2400" b="1" dirty="0" smtClean="0">
                <a:solidFill>
                  <a:srgbClr val="0086A8"/>
                </a:solidFill>
              </a:rPr>
              <a:t>Looking ahead - Where next?   </a:t>
            </a:r>
          </a:p>
          <a:p>
            <a:pPr algn="l"/>
            <a:endParaRPr lang="en-GB" sz="2400" b="1" dirty="0">
              <a:solidFill>
                <a:srgbClr val="951B81"/>
              </a:solidFill>
            </a:endParaRPr>
          </a:p>
          <a:p>
            <a:pPr algn="l"/>
            <a:r>
              <a:rPr lang="en-GB" sz="2400" b="1" dirty="0" smtClean="0">
                <a:solidFill>
                  <a:srgbClr val="951B81"/>
                </a:solidFill>
              </a:rPr>
              <a:t>  </a:t>
            </a:r>
            <a:endParaRPr lang="en-GB" sz="2400" b="1" dirty="0">
              <a:solidFill>
                <a:srgbClr val="951B8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88647"/>
            <a:ext cx="1512168" cy="1015501"/>
          </a:xfrm>
          <a:prstGeom prst="rect">
            <a:avLst/>
          </a:prstGeom>
        </p:spPr>
      </p:pic>
      <p:sp>
        <p:nvSpPr>
          <p:cNvPr id="6" name="TextBox 5"/>
          <p:cNvSpPr txBox="1"/>
          <p:nvPr/>
        </p:nvSpPr>
        <p:spPr>
          <a:xfrm>
            <a:off x="323530" y="6453348"/>
            <a:ext cx="2016224" cy="307777"/>
          </a:xfrm>
          <a:prstGeom prst="rect">
            <a:avLst/>
          </a:prstGeom>
          <a:noFill/>
        </p:spPr>
        <p:txBody>
          <a:bodyPr wrap="square" rtlCol="0">
            <a:spAutoFit/>
          </a:bodyPr>
          <a:lstStyle/>
          <a:p>
            <a:r>
              <a:rPr lang="en-GB" sz="1400" dirty="0" smtClean="0">
                <a:solidFill>
                  <a:srgbClr val="778085"/>
                </a:solidFill>
              </a:rPr>
              <a:t>www.cycj.org.uk</a:t>
            </a:r>
            <a:endParaRPr lang="en-GB" sz="1400" dirty="0">
              <a:solidFill>
                <a:srgbClr val="778085"/>
              </a:solidFill>
            </a:endParaRPr>
          </a:p>
        </p:txBody>
      </p:sp>
      <p:sp>
        <p:nvSpPr>
          <p:cNvPr id="7" name="TextBox 6"/>
          <p:cNvSpPr txBox="1"/>
          <p:nvPr/>
        </p:nvSpPr>
        <p:spPr>
          <a:xfrm>
            <a:off x="4788024" y="6453348"/>
            <a:ext cx="4283968" cy="307777"/>
          </a:xfrm>
          <a:prstGeom prst="rect">
            <a:avLst/>
          </a:prstGeom>
          <a:noFill/>
        </p:spPr>
        <p:txBody>
          <a:bodyPr wrap="square" rtlCol="0">
            <a:spAutoFit/>
          </a:bodyPr>
          <a:lstStyle/>
          <a:p>
            <a:r>
              <a:rPr lang="en-GB" sz="1400" dirty="0">
                <a:solidFill>
                  <a:srgbClr val="778085"/>
                </a:solidFill>
              </a:rPr>
              <a:t>d</a:t>
            </a:r>
            <a:r>
              <a:rPr lang="en-GB" sz="1400" dirty="0" smtClean="0">
                <a:solidFill>
                  <a:srgbClr val="778085"/>
                </a:solidFill>
              </a:rPr>
              <a:t>eveloping, supporting &amp; understanding youth justice</a:t>
            </a:r>
            <a:endParaRPr lang="en-GB" sz="1400" dirty="0">
              <a:solidFill>
                <a:srgbClr val="778085"/>
              </a:solidFill>
            </a:endParaRPr>
          </a:p>
        </p:txBody>
      </p:sp>
      <p:sp>
        <p:nvSpPr>
          <p:cNvPr id="8" name="Rectangle 7"/>
          <p:cNvSpPr/>
          <p:nvPr/>
        </p:nvSpPr>
        <p:spPr>
          <a:xfrm>
            <a:off x="2881317" y="343331"/>
            <a:ext cx="4210967" cy="461665"/>
          </a:xfrm>
          <a:prstGeom prst="rect">
            <a:avLst/>
          </a:prstGeom>
        </p:spPr>
        <p:txBody>
          <a:bodyPr wrap="square">
            <a:spAutoFit/>
          </a:bodyPr>
          <a:lstStyle/>
          <a:p>
            <a:r>
              <a:rPr lang="en-GB" sz="2400" b="1" dirty="0">
                <a:solidFill>
                  <a:srgbClr val="951B81"/>
                </a:solidFill>
              </a:rPr>
              <a:t>In the next 15 minutes…</a:t>
            </a:r>
            <a:r>
              <a:rPr lang="en-GB" sz="2400" b="1" dirty="0">
                <a:solidFill>
                  <a:srgbClr val="0086A8"/>
                </a:solidFill>
              </a:rPr>
              <a:t> </a:t>
            </a:r>
            <a:endParaRPr lang="en-GB" dirty="0">
              <a:solidFill>
                <a:prstClr val="black"/>
              </a:solidFill>
            </a:endParaRPr>
          </a:p>
        </p:txBody>
      </p:sp>
    </p:spTree>
    <p:extLst>
      <p:ext uri="{BB962C8B-B14F-4D97-AF65-F5344CB8AC3E}">
        <p14:creationId xmlns:p14="http://schemas.microsoft.com/office/powerpoint/2010/main" val="4266959633"/>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891480"/>
            <a:ext cx="6696744" cy="2550145"/>
          </a:xfrm>
        </p:spPr>
        <p:txBody>
          <a:bodyPr>
            <a:normAutofit/>
          </a:bodyPr>
          <a:lstStyle/>
          <a:p>
            <a:r>
              <a:rPr lang="en-GB" sz="2400" b="1" dirty="0" smtClean="0">
                <a:solidFill>
                  <a:srgbClr val="951B81"/>
                </a:solidFill>
              </a:rPr>
              <a:t/>
            </a:r>
            <a:br>
              <a:rPr lang="en-GB" sz="2400" b="1" dirty="0" smtClean="0">
                <a:solidFill>
                  <a:srgbClr val="951B81"/>
                </a:solidFill>
              </a:rPr>
            </a:br>
            <a:r>
              <a:rPr lang="en-GB" sz="2400" b="1" dirty="0" smtClean="0">
                <a:solidFill>
                  <a:srgbClr val="951B81"/>
                </a:solidFill>
              </a:rPr>
              <a:t>Secure care national project </a:t>
            </a:r>
            <a:endParaRPr lang="en-GB" sz="2400" dirty="0"/>
          </a:p>
        </p:txBody>
      </p:sp>
      <p:sp>
        <p:nvSpPr>
          <p:cNvPr id="3" name="Subtitle 2"/>
          <p:cNvSpPr>
            <a:spLocks noGrp="1"/>
          </p:cNvSpPr>
          <p:nvPr>
            <p:ph type="subTitle" idx="1"/>
          </p:nvPr>
        </p:nvSpPr>
        <p:spPr>
          <a:xfrm>
            <a:off x="611562" y="1204144"/>
            <a:ext cx="7920880" cy="1648795"/>
          </a:xfrm>
        </p:spPr>
        <p:txBody>
          <a:bodyPr>
            <a:noAutofit/>
          </a:bodyPr>
          <a:lstStyle/>
          <a:p>
            <a:pPr algn="l"/>
            <a:endParaRPr lang="en-GB" sz="2000" b="1" dirty="0" smtClean="0">
              <a:solidFill>
                <a:srgbClr val="951B81"/>
              </a:solidFill>
            </a:endParaRPr>
          </a:p>
          <a:p>
            <a:pPr algn="l"/>
            <a:r>
              <a:rPr lang="en-GB" sz="2000" b="1" dirty="0" smtClean="0">
                <a:solidFill>
                  <a:srgbClr val="951B81"/>
                </a:solidFill>
              </a:rPr>
              <a:t>Scottish Government website </a:t>
            </a:r>
            <a:r>
              <a:rPr lang="en-GB" sz="2000" b="1" dirty="0">
                <a:solidFill>
                  <a:srgbClr val="951B81"/>
                </a:solidFill>
              </a:rPr>
              <a:t>says</a:t>
            </a:r>
            <a:r>
              <a:rPr lang="en-GB" sz="2000" b="1" dirty="0" smtClean="0">
                <a:solidFill>
                  <a:srgbClr val="951B81"/>
                </a:solidFill>
              </a:rPr>
              <a:t>:</a:t>
            </a:r>
          </a:p>
          <a:p>
            <a:pPr algn="l"/>
            <a:endParaRPr lang="en-GB" sz="2000" b="1" dirty="0" smtClean="0">
              <a:solidFill>
                <a:srgbClr val="951B81"/>
              </a:solidFill>
            </a:endParaRPr>
          </a:p>
          <a:p>
            <a:r>
              <a:rPr lang="en-GB" sz="2000" b="1" dirty="0">
                <a:solidFill>
                  <a:srgbClr val="951B81"/>
                </a:solidFill>
              </a:rPr>
              <a:t>‘’ This is an independent, analytical, practice focused and strategic role which will give </a:t>
            </a:r>
            <a:r>
              <a:rPr lang="en-GB" sz="2000" b="1" dirty="0" smtClean="0">
                <a:solidFill>
                  <a:srgbClr val="951B81"/>
                </a:solidFill>
              </a:rPr>
              <a:t>the </a:t>
            </a:r>
            <a:r>
              <a:rPr lang="en-GB" sz="2000" b="1" dirty="0">
                <a:solidFill>
                  <a:srgbClr val="951B81"/>
                </a:solidFill>
              </a:rPr>
              <a:t>opportunity to work with sector leads and other partners to ensure the effective delivery of service to children in secure care, to review current trends, achievements and risks and to make recommendations to partners about future configuration of the secure estate</a:t>
            </a:r>
            <a:r>
              <a:rPr lang="en-GB" sz="2000" b="1" dirty="0" smtClean="0">
                <a:solidFill>
                  <a:srgbClr val="951B81"/>
                </a:solidFill>
              </a:rPr>
              <a:t>.’’</a:t>
            </a:r>
          </a:p>
          <a:p>
            <a:endParaRPr lang="en-GB" sz="2000" b="1" dirty="0">
              <a:solidFill>
                <a:srgbClr val="951B81"/>
              </a:solidFill>
            </a:endParaRPr>
          </a:p>
          <a:p>
            <a:r>
              <a:rPr lang="en-GB" sz="1800" b="1" dirty="0">
                <a:solidFill>
                  <a:srgbClr val="951B81"/>
                </a:solidFill>
                <a:hlinkClick r:id="rId3"/>
              </a:rPr>
              <a:t>http://</a:t>
            </a:r>
            <a:r>
              <a:rPr lang="en-GB" sz="1800" b="1" dirty="0" smtClean="0">
                <a:solidFill>
                  <a:srgbClr val="951B81"/>
                </a:solidFill>
                <a:hlinkClick r:id="rId3"/>
              </a:rPr>
              <a:t>www.gov.scot/Topics/Justice/policies/young-offending/secure-care</a:t>
            </a:r>
            <a:endParaRPr lang="en-GB" sz="1800" b="1" dirty="0" smtClean="0">
              <a:solidFill>
                <a:srgbClr val="951B81"/>
              </a:solidFill>
            </a:endParaRPr>
          </a:p>
          <a:p>
            <a:endParaRPr lang="en-GB" sz="1800" b="1" dirty="0" smtClean="0">
              <a:solidFill>
                <a:srgbClr val="951B81"/>
              </a:solidFill>
            </a:endParaRPr>
          </a:p>
          <a:p>
            <a:endParaRPr lang="en-GB" sz="1800" b="1" dirty="0">
              <a:solidFill>
                <a:srgbClr val="951B81"/>
              </a:solidFill>
            </a:endParaRPr>
          </a:p>
          <a:p>
            <a:endParaRPr lang="en-GB" sz="2000" b="1" dirty="0" smtClean="0">
              <a:solidFill>
                <a:srgbClr val="951B8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188647"/>
            <a:ext cx="1512168" cy="1015501"/>
          </a:xfrm>
          <a:prstGeom prst="rect">
            <a:avLst/>
          </a:prstGeom>
        </p:spPr>
      </p:pic>
      <p:sp>
        <p:nvSpPr>
          <p:cNvPr id="6" name="TextBox 5"/>
          <p:cNvSpPr txBox="1"/>
          <p:nvPr/>
        </p:nvSpPr>
        <p:spPr>
          <a:xfrm>
            <a:off x="323530" y="6453348"/>
            <a:ext cx="2016224" cy="307777"/>
          </a:xfrm>
          <a:prstGeom prst="rect">
            <a:avLst/>
          </a:prstGeom>
          <a:noFill/>
        </p:spPr>
        <p:txBody>
          <a:bodyPr wrap="square" rtlCol="0">
            <a:spAutoFit/>
          </a:bodyPr>
          <a:lstStyle/>
          <a:p>
            <a:r>
              <a:rPr lang="en-GB" sz="1400" dirty="0" smtClean="0">
                <a:solidFill>
                  <a:srgbClr val="778085"/>
                </a:solidFill>
              </a:rPr>
              <a:t>www.cycj.org.uk</a:t>
            </a:r>
            <a:endParaRPr lang="en-GB" sz="1400" dirty="0">
              <a:solidFill>
                <a:srgbClr val="778085"/>
              </a:solidFill>
            </a:endParaRPr>
          </a:p>
        </p:txBody>
      </p:sp>
      <p:sp>
        <p:nvSpPr>
          <p:cNvPr id="7" name="TextBox 6"/>
          <p:cNvSpPr txBox="1"/>
          <p:nvPr/>
        </p:nvSpPr>
        <p:spPr>
          <a:xfrm>
            <a:off x="4788024" y="6453348"/>
            <a:ext cx="4283968" cy="307777"/>
          </a:xfrm>
          <a:prstGeom prst="rect">
            <a:avLst/>
          </a:prstGeom>
          <a:noFill/>
        </p:spPr>
        <p:txBody>
          <a:bodyPr wrap="square" rtlCol="0">
            <a:spAutoFit/>
          </a:bodyPr>
          <a:lstStyle/>
          <a:p>
            <a:r>
              <a:rPr lang="en-GB" sz="1400" dirty="0">
                <a:solidFill>
                  <a:srgbClr val="778085"/>
                </a:solidFill>
              </a:rPr>
              <a:t>d</a:t>
            </a:r>
            <a:r>
              <a:rPr lang="en-GB" sz="1400" dirty="0" smtClean="0">
                <a:solidFill>
                  <a:srgbClr val="778085"/>
                </a:solidFill>
              </a:rPr>
              <a:t>eveloping, supporting &amp; understanding youth justice</a:t>
            </a:r>
            <a:endParaRPr lang="en-GB" sz="1400" dirty="0">
              <a:solidFill>
                <a:srgbClr val="778085"/>
              </a:solidFill>
            </a:endParaRPr>
          </a:p>
        </p:txBody>
      </p:sp>
    </p:spTree>
    <p:extLst>
      <p:ext uri="{BB962C8B-B14F-4D97-AF65-F5344CB8AC3E}">
        <p14:creationId xmlns:p14="http://schemas.microsoft.com/office/powerpoint/2010/main" val="80862572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260652"/>
            <a:ext cx="6332240" cy="943493"/>
          </a:xfrm>
        </p:spPr>
        <p:txBody>
          <a:bodyPr>
            <a:normAutofit/>
          </a:bodyPr>
          <a:lstStyle/>
          <a:p>
            <a:r>
              <a:rPr lang="en-GB" sz="2400" b="1" dirty="0" smtClean="0">
                <a:solidFill>
                  <a:srgbClr val="951B81"/>
                </a:solidFill>
              </a:rPr>
              <a:t>Secure care national project </a:t>
            </a:r>
            <a:endParaRPr lang="en-GB" sz="2400" dirty="0"/>
          </a:p>
        </p:txBody>
      </p:sp>
      <p:sp>
        <p:nvSpPr>
          <p:cNvPr id="3" name="Subtitle 2"/>
          <p:cNvSpPr>
            <a:spLocks noGrp="1"/>
          </p:cNvSpPr>
          <p:nvPr>
            <p:ph type="subTitle" idx="1"/>
          </p:nvPr>
        </p:nvSpPr>
        <p:spPr>
          <a:xfrm>
            <a:off x="467544" y="1204144"/>
            <a:ext cx="8136904" cy="5177187"/>
          </a:xfrm>
        </p:spPr>
        <p:txBody>
          <a:bodyPr>
            <a:noAutofit/>
          </a:bodyPr>
          <a:lstStyle/>
          <a:p>
            <a:pPr algn="l"/>
            <a:r>
              <a:rPr lang="en-GB" sz="1800" b="1" dirty="0" smtClean="0">
                <a:solidFill>
                  <a:srgbClr val="0086A8"/>
                </a:solidFill>
              </a:rPr>
              <a:t>Project vision:</a:t>
            </a:r>
          </a:p>
          <a:p>
            <a:pPr algn="l"/>
            <a:r>
              <a:rPr lang="en-GB" sz="1800" b="1" dirty="0" smtClean="0">
                <a:solidFill>
                  <a:srgbClr val="0086A8"/>
                </a:solidFill>
              </a:rPr>
              <a:t>For those children and young people in Scotland for whom placement in secure care is necessary to keep them and/or their communities safe, they experience secure, nurturing, high quality care, where their needs and rights are recognised, understood and met and there is a positive impact on their immediate and longer term safety and wellbeing. </a:t>
            </a:r>
          </a:p>
          <a:p>
            <a:pPr marL="342900" indent="-342900" algn="l">
              <a:buFont typeface="Arial" panose="020B0604020202020204" pitchFamily="34" charset="0"/>
              <a:buChar char="•"/>
            </a:pPr>
            <a:endParaRPr lang="en-GB" sz="1800" b="1" dirty="0" smtClean="0">
              <a:solidFill>
                <a:srgbClr val="0086A8"/>
              </a:solidFill>
            </a:endParaRPr>
          </a:p>
          <a:p>
            <a:pPr algn="l"/>
            <a:r>
              <a:rPr lang="en-GB" sz="1800" b="1" dirty="0" smtClean="0">
                <a:solidFill>
                  <a:srgbClr val="0086A8"/>
                </a:solidFill>
              </a:rPr>
              <a:t>Six Outcomes</a:t>
            </a:r>
          </a:p>
          <a:p>
            <a:pPr algn="l"/>
            <a:endParaRPr lang="en-GB" sz="1800" b="1" dirty="0" smtClean="0">
              <a:solidFill>
                <a:srgbClr val="0086A8"/>
              </a:solidFill>
            </a:endParaRPr>
          </a:p>
          <a:p>
            <a:pPr algn="l"/>
            <a:r>
              <a:rPr lang="en-GB" sz="1800" b="1" dirty="0" smtClean="0">
                <a:solidFill>
                  <a:srgbClr val="0086A8"/>
                </a:solidFill>
              </a:rPr>
              <a:t>Key Deliverables</a:t>
            </a:r>
          </a:p>
          <a:p>
            <a:pPr algn="l"/>
            <a:r>
              <a:rPr lang="en-GB" sz="1800" b="1" dirty="0" smtClean="0">
                <a:solidFill>
                  <a:srgbClr val="0086A8"/>
                </a:solidFill>
              </a:rPr>
              <a:t>Project approach:		Inquiry (listening to and understanding the lived 				experience and practice evidence) </a:t>
            </a:r>
          </a:p>
          <a:p>
            <a:pPr algn="l"/>
            <a:r>
              <a:rPr lang="en-GB" sz="1800" b="1" dirty="0">
                <a:solidFill>
                  <a:srgbClr val="0086A8"/>
                </a:solidFill>
              </a:rPr>
              <a:t>	</a:t>
            </a:r>
            <a:r>
              <a:rPr lang="en-GB" sz="1800" b="1" dirty="0" smtClean="0">
                <a:solidFill>
                  <a:srgbClr val="0086A8"/>
                </a:solidFill>
              </a:rPr>
              <a:t>	= 	HIGHLIGHTING STRENGTHS</a:t>
            </a:r>
          </a:p>
          <a:p>
            <a:pPr algn="l"/>
            <a:r>
              <a:rPr lang="en-GB" sz="1800" b="1" dirty="0">
                <a:solidFill>
                  <a:srgbClr val="0086A8"/>
                </a:solidFill>
              </a:rPr>
              <a:t>	</a:t>
            </a:r>
            <a:r>
              <a:rPr lang="en-GB" sz="1800" b="1" dirty="0" smtClean="0">
                <a:solidFill>
                  <a:srgbClr val="0086A8"/>
                </a:solidFill>
              </a:rPr>
              <a:t>	+	IDENTIFYING GAPS AND FLAWS</a:t>
            </a:r>
          </a:p>
          <a:p>
            <a:pPr algn="l"/>
            <a:r>
              <a:rPr lang="en-GB" sz="1800" b="1" dirty="0">
                <a:solidFill>
                  <a:srgbClr val="0086A8"/>
                </a:solidFill>
              </a:rPr>
              <a:t>	</a:t>
            </a:r>
            <a:r>
              <a:rPr lang="en-GB" sz="1800" b="1" dirty="0" smtClean="0">
                <a:solidFill>
                  <a:srgbClr val="0086A8"/>
                </a:solidFill>
              </a:rPr>
              <a:t>	+	EXPLORING SOLUTIONS</a:t>
            </a:r>
          </a:p>
          <a:p>
            <a:pPr algn="l"/>
            <a:r>
              <a:rPr lang="en-GB" sz="1800" b="1" dirty="0" smtClean="0">
                <a:solidFill>
                  <a:srgbClr val="0086A8"/>
                </a:solidFill>
              </a:rPr>
              <a:t>		=	Outputs – Project as Inquiry and Intervention 				towards realising some of outcomes </a:t>
            </a:r>
          </a:p>
          <a:p>
            <a:pPr algn="l"/>
            <a:r>
              <a:rPr lang="en-GB" sz="1800" dirty="0" smtClean="0">
                <a:solidFill>
                  <a:srgbClr val="0086A8"/>
                </a:solidFill>
              </a:rPr>
              <a:t>  </a:t>
            </a:r>
          </a:p>
          <a:p>
            <a:pPr algn="l"/>
            <a:endParaRPr lang="en-GB" sz="2000" dirty="0" smtClean="0">
              <a:solidFill>
                <a:srgbClr val="0086A8"/>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88647"/>
            <a:ext cx="1512168" cy="1015501"/>
          </a:xfrm>
          <a:prstGeom prst="rect">
            <a:avLst/>
          </a:prstGeom>
        </p:spPr>
      </p:pic>
      <p:sp>
        <p:nvSpPr>
          <p:cNvPr id="6" name="TextBox 5"/>
          <p:cNvSpPr txBox="1"/>
          <p:nvPr/>
        </p:nvSpPr>
        <p:spPr>
          <a:xfrm>
            <a:off x="323530" y="6453348"/>
            <a:ext cx="2016224" cy="307777"/>
          </a:xfrm>
          <a:prstGeom prst="rect">
            <a:avLst/>
          </a:prstGeom>
          <a:noFill/>
        </p:spPr>
        <p:txBody>
          <a:bodyPr wrap="square" rtlCol="0">
            <a:spAutoFit/>
          </a:bodyPr>
          <a:lstStyle/>
          <a:p>
            <a:r>
              <a:rPr lang="en-GB" sz="1400" dirty="0" smtClean="0">
                <a:solidFill>
                  <a:srgbClr val="778085"/>
                </a:solidFill>
              </a:rPr>
              <a:t>www.cycj.org.uk</a:t>
            </a:r>
            <a:endParaRPr lang="en-GB" sz="1400" dirty="0">
              <a:solidFill>
                <a:srgbClr val="778085"/>
              </a:solidFill>
            </a:endParaRPr>
          </a:p>
        </p:txBody>
      </p:sp>
      <p:sp>
        <p:nvSpPr>
          <p:cNvPr id="7" name="TextBox 6"/>
          <p:cNvSpPr txBox="1"/>
          <p:nvPr/>
        </p:nvSpPr>
        <p:spPr>
          <a:xfrm>
            <a:off x="4788024" y="6453348"/>
            <a:ext cx="4283968" cy="307777"/>
          </a:xfrm>
          <a:prstGeom prst="rect">
            <a:avLst/>
          </a:prstGeom>
          <a:noFill/>
        </p:spPr>
        <p:txBody>
          <a:bodyPr wrap="square" rtlCol="0">
            <a:spAutoFit/>
          </a:bodyPr>
          <a:lstStyle/>
          <a:p>
            <a:r>
              <a:rPr lang="en-GB" sz="1400" dirty="0">
                <a:solidFill>
                  <a:srgbClr val="778085"/>
                </a:solidFill>
              </a:rPr>
              <a:t>d</a:t>
            </a:r>
            <a:r>
              <a:rPr lang="en-GB" sz="1400" dirty="0" smtClean="0">
                <a:solidFill>
                  <a:srgbClr val="778085"/>
                </a:solidFill>
              </a:rPr>
              <a:t>eveloping, supporting &amp; understanding youth justice</a:t>
            </a:r>
            <a:endParaRPr lang="en-GB" sz="1400" dirty="0">
              <a:solidFill>
                <a:srgbClr val="778085"/>
              </a:solidFill>
            </a:endParaRPr>
          </a:p>
        </p:txBody>
      </p:sp>
      <p:cxnSp>
        <p:nvCxnSpPr>
          <p:cNvPr id="11" name="Straight Arrow Connector 10"/>
          <p:cNvCxnSpPr/>
          <p:nvPr/>
        </p:nvCxnSpPr>
        <p:spPr>
          <a:xfrm>
            <a:off x="1495193" y="29969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95193" y="364502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055573"/>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3"/>
            <a:ext cx="7772400" cy="864095"/>
          </a:xfrm>
        </p:spPr>
        <p:txBody>
          <a:bodyPr>
            <a:normAutofit/>
          </a:bodyPr>
          <a:lstStyle/>
          <a:p>
            <a:r>
              <a:rPr lang="en-GB" sz="2400" b="1" dirty="0" smtClean="0">
                <a:solidFill>
                  <a:srgbClr val="951B81"/>
                </a:solidFill>
              </a:rPr>
              <a:t>Secure care national project outcomes</a:t>
            </a:r>
            <a:endParaRPr lang="en-GB" sz="2400" dirty="0"/>
          </a:p>
        </p:txBody>
      </p:sp>
      <p:sp>
        <p:nvSpPr>
          <p:cNvPr id="3" name="Subtitle 2"/>
          <p:cNvSpPr>
            <a:spLocks noGrp="1"/>
          </p:cNvSpPr>
          <p:nvPr>
            <p:ph type="subTitle" idx="1"/>
          </p:nvPr>
        </p:nvSpPr>
        <p:spPr>
          <a:xfrm>
            <a:off x="611562" y="1204142"/>
            <a:ext cx="7920880" cy="5249195"/>
          </a:xfrm>
        </p:spPr>
        <p:txBody>
          <a:bodyPr>
            <a:noAutofit/>
          </a:bodyPr>
          <a:lstStyle/>
          <a:p>
            <a:pPr marL="342900" indent="-342900" algn="l">
              <a:buFont typeface="+mj-lt"/>
              <a:buAutoNum type="arabicPeriod"/>
            </a:pPr>
            <a:r>
              <a:rPr lang="en-GB" sz="1600" b="1" dirty="0" smtClean="0">
                <a:solidFill>
                  <a:srgbClr val="0086A8"/>
                </a:solidFill>
              </a:rPr>
              <a:t>There </a:t>
            </a:r>
            <a:r>
              <a:rPr lang="en-GB" sz="1600" b="1" dirty="0">
                <a:solidFill>
                  <a:srgbClr val="0086A8"/>
                </a:solidFill>
              </a:rPr>
              <a:t>is a shared vision for and understanding of what is meant by high quality secure care and that this may be the best option to keep some children and young people and/or their communities safe.</a:t>
            </a:r>
          </a:p>
          <a:p>
            <a:pPr marL="342900" indent="-342900" algn="l">
              <a:buFont typeface="+mj-lt"/>
              <a:buAutoNum type="arabicPeriod"/>
            </a:pPr>
            <a:r>
              <a:rPr lang="en-GB" sz="1600" b="1" dirty="0" smtClean="0">
                <a:solidFill>
                  <a:srgbClr val="0086A8"/>
                </a:solidFill>
              </a:rPr>
              <a:t>There </a:t>
            </a:r>
            <a:r>
              <a:rPr lang="en-GB" sz="1600" b="1" dirty="0">
                <a:solidFill>
                  <a:srgbClr val="0086A8"/>
                </a:solidFill>
              </a:rPr>
              <a:t>is a clear strategy in place nationally and locally across Scotland ensuring access to the right kind and timing of needs led support and intervention focused on prevention, early intervention and enablement.  Young people are diverted from secure care and custody wherever this is appropriate and possible.</a:t>
            </a:r>
          </a:p>
          <a:p>
            <a:pPr marL="342900" indent="-342900" algn="l">
              <a:buFont typeface="+mj-lt"/>
              <a:buAutoNum type="arabicPeriod"/>
            </a:pPr>
            <a:r>
              <a:rPr lang="en-GB" sz="1600" b="1" dirty="0" smtClean="0">
                <a:solidFill>
                  <a:srgbClr val="0086A8"/>
                </a:solidFill>
              </a:rPr>
              <a:t>There </a:t>
            </a:r>
            <a:r>
              <a:rPr lang="en-GB" sz="1600" b="1" dirty="0">
                <a:solidFill>
                  <a:srgbClr val="0086A8"/>
                </a:solidFill>
              </a:rPr>
              <a:t>are clear pathways for children and young people in secure care, ensuring effective transition support and experiences before, during and after their placement in secure care. </a:t>
            </a:r>
          </a:p>
          <a:p>
            <a:pPr marL="342900" indent="-342900" algn="l">
              <a:buFont typeface="+mj-lt"/>
              <a:buAutoNum type="arabicPeriod"/>
            </a:pPr>
            <a:r>
              <a:rPr lang="en-GB" sz="1600" b="1" dirty="0" smtClean="0">
                <a:solidFill>
                  <a:srgbClr val="0086A8"/>
                </a:solidFill>
              </a:rPr>
              <a:t>Young </a:t>
            </a:r>
            <a:r>
              <a:rPr lang="en-GB" sz="1600" b="1" dirty="0">
                <a:solidFill>
                  <a:srgbClr val="0086A8"/>
                </a:solidFill>
              </a:rPr>
              <a:t>people in secure care, including those with mental and emotional health problems, receive the appropriate universal and specialist health services wherever they may be placed and there is continuum of care.   </a:t>
            </a:r>
          </a:p>
          <a:p>
            <a:pPr marL="342900" indent="-342900" algn="l">
              <a:buFont typeface="+mj-lt"/>
              <a:buAutoNum type="arabicPeriod"/>
            </a:pPr>
            <a:r>
              <a:rPr lang="en-GB" sz="1600" b="1" dirty="0" smtClean="0">
                <a:solidFill>
                  <a:srgbClr val="0086A8"/>
                </a:solidFill>
              </a:rPr>
              <a:t>There </a:t>
            </a:r>
            <a:r>
              <a:rPr lang="en-GB" sz="1600" b="1" dirty="0">
                <a:solidFill>
                  <a:srgbClr val="0086A8"/>
                </a:solidFill>
              </a:rPr>
              <a:t>is a national sustainability programme in place, including a fair system for capital projects in relation to the secure care ‘’estate’’, enabling Scottish Government, secure care providers, local authorities, Scotland Excel and other responsible partners to effectively maintain, develop and improve quality across the physical environments. </a:t>
            </a:r>
          </a:p>
          <a:p>
            <a:pPr marL="342900" indent="-342900" algn="l">
              <a:buFont typeface="+mj-lt"/>
              <a:buAutoNum type="arabicPeriod"/>
            </a:pPr>
            <a:r>
              <a:rPr lang="en-GB" sz="1600" b="1" dirty="0" smtClean="0">
                <a:solidFill>
                  <a:srgbClr val="0086A8"/>
                </a:solidFill>
              </a:rPr>
              <a:t>Wherever </a:t>
            </a:r>
            <a:r>
              <a:rPr lang="en-GB" sz="1600" b="1" dirty="0">
                <a:solidFill>
                  <a:srgbClr val="0086A8"/>
                </a:solidFill>
              </a:rPr>
              <a:t>secure care services are delivered, staff are highly skilled and trained and are valued and well supported to effectively care for young people who have experienced significant trauma and loss.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88647"/>
            <a:ext cx="1512168" cy="1015501"/>
          </a:xfrm>
          <a:prstGeom prst="rect">
            <a:avLst/>
          </a:prstGeom>
        </p:spPr>
      </p:pic>
      <p:sp>
        <p:nvSpPr>
          <p:cNvPr id="6" name="TextBox 5"/>
          <p:cNvSpPr txBox="1"/>
          <p:nvPr/>
        </p:nvSpPr>
        <p:spPr>
          <a:xfrm>
            <a:off x="323530" y="6453348"/>
            <a:ext cx="2016224" cy="307777"/>
          </a:xfrm>
          <a:prstGeom prst="rect">
            <a:avLst/>
          </a:prstGeom>
          <a:noFill/>
        </p:spPr>
        <p:txBody>
          <a:bodyPr wrap="square" rtlCol="0">
            <a:spAutoFit/>
          </a:bodyPr>
          <a:lstStyle/>
          <a:p>
            <a:r>
              <a:rPr lang="en-GB" sz="1400" dirty="0" smtClean="0">
                <a:solidFill>
                  <a:srgbClr val="778085"/>
                </a:solidFill>
              </a:rPr>
              <a:t>www.cycj.org.uk</a:t>
            </a:r>
            <a:endParaRPr lang="en-GB" sz="1400" dirty="0">
              <a:solidFill>
                <a:srgbClr val="778085"/>
              </a:solidFill>
            </a:endParaRPr>
          </a:p>
        </p:txBody>
      </p:sp>
      <p:sp>
        <p:nvSpPr>
          <p:cNvPr id="7" name="TextBox 6"/>
          <p:cNvSpPr txBox="1"/>
          <p:nvPr/>
        </p:nvSpPr>
        <p:spPr>
          <a:xfrm>
            <a:off x="4788024" y="6453348"/>
            <a:ext cx="4283968" cy="307777"/>
          </a:xfrm>
          <a:prstGeom prst="rect">
            <a:avLst/>
          </a:prstGeom>
          <a:noFill/>
        </p:spPr>
        <p:txBody>
          <a:bodyPr wrap="square" rtlCol="0">
            <a:spAutoFit/>
          </a:bodyPr>
          <a:lstStyle/>
          <a:p>
            <a:r>
              <a:rPr lang="en-GB" sz="1400" dirty="0">
                <a:solidFill>
                  <a:srgbClr val="778085"/>
                </a:solidFill>
              </a:rPr>
              <a:t>d</a:t>
            </a:r>
            <a:r>
              <a:rPr lang="en-GB" sz="1400" dirty="0" smtClean="0">
                <a:solidFill>
                  <a:srgbClr val="778085"/>
                </a:solidFill>
              </a:rPr>
              <a:t>eveloping, supporting &amp; understanding youth justice</a:t>
            </a:r>
            <a:endParaRPr lang="en-GB" sz="1400" dirty="0">
              <a:solidFill>
                <a:srgbClr val="778085"/>
              </a:solidFill>
            </a:endParaRPr>
          </a:p>
        </p:txBody>
      </p:sp>
    </p:spTree>
    <p:extLst>
      <p:ext uri="{BB962C8B-B14F-4D97-AF65-F5344CB8AC3E}">
        <p14:creationId xmlns:p14="http://schemas.microsoft.com/office/powerpoint/2010/main" val="3093520526"/>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97053"/>
            <a:ext cx="6548264" cy="1368151"/>
          </a:xfrm>
        </p:spPr>
        <p:txBody>
          <a:bodyPr>
            <a:normAutofit/>
          </a:bodyPr>
          <a:lstStyle/>
          <a:p>
            <a:r>
              <a:rPr lang="en-GB" sz="2400" b="1" dirty="0" smtClean="0">
                <a:solidFill>
                  <a:srgbClr val="951B81"/>
                </a:solidFill>
              </a:rPr>
              <a:t> </a:t>
            </a:r>
            <a:endParaRPr lang="en-GB" sz="2400" b="1" dirty="0">
              <a:solidFill>
                <a:srgbClr val="951B81"/>
              </a:solidFill>
            </a:endParaRPr>
          </a:p>
        </p:txBody>
      </p:sp>
      <p:sp>
        <p:nvSpPr>
          <p:cNvPr id="3" name="Subtitle 2"/>
          <p:cNvSpPr>
            <a:spLocks noGrp="1"/>
          </p:cNvSpPr>
          <p:nvPr>
            <p:ph type="subTitle" idx="1"/>
          </p:nvPr>
        </p:nvSpPr>
        <p:spPr>
          <a:xfrm>
            <a:off x="683568" y="1204142"/>
            <a:ext cx="7920880" cy="5403083"/>
          </a:xfrm>
        </p:spPr>
        <p:txBody>
          <a:bodyPr>
            <a:noAutofit/>
          </a:bodyPr>
          <a:lstStyle/>
          <a:p>
            <a:pPr algn="l"/>
            <a:r>
              <a:rPr lang="en-GB" sz="1800" b="1" dirty="0" smtClean="0">
                <a:solidFill>
                  <a:srgbClr val="0086A8"/>
                </a:solidFill>
              </a:rPr>
              <a:t>The Scottish Government remit, combined with initial stakeholder fact finding, informed the development of the working vision, outcome areas and linked key deliverables.  Conversations and focus sessions have been held across three ‘themes’ taken from the six outcomes:</a:t>
            </a:r>
          </a:p>
          <a:p>
            <a:pPr marL="285750" indent="-285750" algn="l">
              <a:buFont typeface="Arial" panose="020B0604020202020204" pitchFamily="34" charset="0"/>
              <a:buChar char="•"/>
            </a:pPr>
            <a:r>
              <a:rPr lang="en-GB" sz="2000" b="1" dirty="0" smtClean="0">
                <a:solidFill>
                  <a:schemeClr val="tx1"/>
                </a:solidFill>
              </a:rPr>
              <a:t>Transitions</a:t>
            </a:r>
            <a:r>
              <a:rPr lang="en-GB" sz="2000" b="1" dirty="0" smtClean="0">
                <a:solidFill>
                  <a:srgbClr val="0086A8"/>
                </a:solidFill>
              </a:rPr>
              <a:t> </a:t>
            </a:r>
            <a:r>
              <a:rPr lang="en-GB" sz="2000" b="1" dirty="0" smtClean="0">
                <a:solidFill>
                  <a:srgbClr val="951B81"/>
                </a:solidFill>
              </a:rPr>
              <a:t>High risk and vulnerability – supporting young people effectively and complementary services - Routes into secure care, admission process and experience, planning with and for young people, transitions through secure care, moving on and aftercare    </a:t>
            </a:r>
          </a:p>
          <a:p>
            <a:pPr marL="285750" indent="-285750" algn="l">
              <a:buFont typeface="Arial" panose="020B0604020202020204" pitchFamily="34" charset="0"/>
              <a:buChar char="•"/>
            </a:pPr>
            <a:r>
              <a:rPr lang="en-GB" sz="2000" b="1" dirty="0" smtClean="0">
                <a:solidFill>
                  <a:schemeClr val="tx1"/>
                </a:solidFill>
              </a:rPr>
              <a:t>Mental and emotional health and wellbeing  </a:t>
            </a:r>
            <a:r>
              <a:rPr lang="en-GB" sz="2000" b="1" dirty="0" smtClean="0">
                <a:solidFill>
                  <a:srgbClr val="951B81"/>
                </a:solidFill>
              </a:rPr>
              <a:t>Reflecting on the impact of trauma and loss, meeting emotional and mental wellbeing needs in the secure setting, the role of universal and specialist services, in-reach and continuity of care, support and training for staff and carers </a:t>
            </a:r>
          </a:p>
          <a:p>
            <a:pPr marL="285750" indent="-285750" algn="l">
              <a:buFont typeface="Arial" panose="020B0604020202020204" pitchFamily="34" charset="0"/>
              <a:buChar char="•"/>
            </a:pPr>
            <a:r>
              <a:rPr lang="en-GB" sz="2000" b="1" dirty="0" smtClean="0">
                <a:solidFill>
                  <a:schemeClr val="tx1"/>
                </a:solidFill>
              </a:rPr>
              <a:t>Strategy for Sustainability </a:t>
            </a:r>
            <a:r>
              <a:rPr lang="en-GB" sz="2000" b="1" dirty="0" smtClean="0">
                <a:solidFill>
                  <a:srgbClr val="951B81"/>
                </a:solidFill>
              </a:rPr>
              <a:t>Thinking about the future, planning for the future , key challenges and issues, the business models, national contract framework, the physical estate, ensuring effective skills and knowledge exchange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88647"/>
            <a:ext cx="1512168" cy="1015501"/>
          </a:xfrm>
          <a:prstGeom prst="rect">
            <a:avLst/>
          </a:prstGeom>
        </p:spPr>
      </p:pic>
      <p:sp>
        <p:nvSpPr>
          <p:cNvPr id="6" name="TextBox 5"/>
          <p:cNvSpPr txBox="1"/>
          <p:nvPr/>
        </p:nvSpPr>
        <p:spPr>
          <a:xfrm>
            <a:off x="323530" y="6453348"/>
            <a:ext cx="2016224" cy="307777"/>
          </a:xfrm>
          <a:prstGeom prst="rect">
            <a:avLst/>
          </a:prstGeom>
          <a:noFill/>
        </p:spPr>
        <p:txBody>
          <a:bodyPr wrap="square" rtlCol="0">
            <a:spAutoFit/>
          </a:bodyPr>
          <a:lstStyle/>
          <a:p>
            <a:r>
              <a:rPr lang="en-GB" sz="1400" dirty="0" smtClean="0">
                <a:solidFill>
                  <a:srgbClr val="778085"/>
                </a:solidFill>
              </a:rPr>
              <a:t>www.cycj.</a:t>
            </a:r>
            <a:endParaRPr lang="en-GB" sz="1400" dirty="0">
              <a:solidFill>
                <a:srgbClr val="778085"/>
              </a:solidFill>
            </a:endParaRPr>
          </a:p>
        </p:txBody>
      </p:sp>
      <p:sp>
        <p:nvSpPr>
          <p:cNvPr id="7" name="TextBox 6"/>
          <p:cNvSpPr txBox="1"/>
          <p:nvPr/>
        </p:nvSpPr>
        <p:spPr>
          <a:xfrm>
            <a:off x="4788024" y="6453348"/>
            <a:ext cx="4283968" cy="307777"/>
          </a:xfrm>
          <a:prstGeom prst="rect">
            <a:avLst/>
          </a:prstGeom>
          <a:noFill/>
        </p:spPr>
        <p:txBody>
          <a:bodyPr wrap="square" rtlCol="0">
            <a:spAutoFit/>
          </a:bodyPr>
          <a:lstStyle/>
          <a:p>
            <a:r>
              <a:rPr lang="en-GB" sz="1400" dirty="0">
                <a:solidFill>
                  <a:srgbClr val="778085"/>
                </a:solidFill>
              </a:rPr>
              <a:t>d</a:t>
            </a:r>
            <a:r>
              <a:rPr lang="en-GB" sz="1400" dirty="0" smtClean="0">
                <a:solidFill>
                  <a:srgbClr val="778085"/>
                </a:solidFill>
              </a:rPr>
              <a:t>eveloping, supporting &amp; understanding youth justice</a:t>
            </a:r>
            <a:endParaRPr lang="en-GB" sz="1400" dirty="0">
              <a:solidFill>
                <a:srgbClr val="778085"/>
              </a:solidFill>
            </a:endParaRPr>
          </a:p>
        </p:txBody>
      </p:sp>
      <p:sp>
        <p:nvSpPr>
          <p:cNvPr id="8" name="TextBox 7"/>
          <p:cNvSpPr txBox="1"/>
          <p:nvPr/>
        </p:nvSpPr>
        <p:spPr>
          <a:xfrm>
            <a:off x="2123728" y="548680"/>
            <a:ext cx="5904656" cy="369332"/>
          </a:xfrm>
          <a:prstGeom prst="rect">
            <a:avLst/>
          </a:prstGeom>
          <a:noFill/>
        </p:spPr>
        <p:txBody>
          <a:bodyPr wrap="square" rtlCol="0">
            <a:spAutoFit/>
          </a:bodyPr>
          <a:lstStyle/>
          <a:p>
            <a:endParaRPr lang="en-GB" dirty="0">
              <a:solidFill>
                <a:prstClr val="black"/>
              </a:solidFill>
            </a:endParaRPr>
          </a:p>
        </p:txBody>
      </p:sp>
      <p:sp>
        <p:nvSpPr>
          <p:cNvPr id="9" name="TextBox 8"/>
          <p:cNvSpPr txBox="1"/>
          <p:nvPr/>
        </p:nvSpPr>
        <p:spPr>
          <a:xfrm>
            <a:off x="2123728" y="620700"/>
            <a:ext cx="5904656" cy="461665"/>
          </a:xfrm>
          <a:prstGeom prst="rect">
            <a:avLst/>
          </a:prstGeom>
          <a:noFill/>
        </p:spPr>
        <p:txBody>
          <a:bodyPr wrap="square" rtlCol="0">
            <a:spAutoFit/>
          </a:bodyPr>
          <a:lstStyle/>
          <a:p>
            <a:r>
              <a:rPr lang="en-GB" sz="2400" b="1" dirty="0" smtClean="0">
                <a:solidFill>
                  <a:srgbClr val="951B81"/>
                </a:solidFill>
              </a:rPr>
              <a:t>Gathering stakeholder perspectives </a:t>
            </a:r>
            <a:endParaRPr lang="en-GB" sz="2400" b="1" dirty="0">
              <a:solidFill>
                <a:srgbClr val="951B81"/>
              </a:solidFill>
            </a:endParaRPr>
          </a:p>
        </p:txBody>
      </p:sp>
    </p:spTree>
    <p:extLst>
      <p:ext uri="{BB962C8B-B14F-4D97-AF65-F5344CB8AC3E}">
        <p14:creationId xmlns:p14="http://schemas.microsoft.com/office/powerpoint/2010/main" val="4024872106"/>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97053"/>
            <a:ext cx="6548264" cy="1368151"/>
          </a:xfrm>
        </p:spPr>
        <p:txBody>
          <a:bodyPr>
            <a:normAutofit/>
          </a:bodyPr>
          <a:lstStyle/>
          <a:p>
            <a:r>
              <a:rPr lang="en-GB" sz="2400" b="1" dirty="0" smtClean="0">
                <a:solidFill>
                  <a:srgbClr val="951B81"/>
                </a:solidFill>
              </a:rPr>
              <a:t> </a:t>
            </a:r>
            <a:endParaRPr lang="en-GB" sz="2400" b="1" dirty="0">
              <a:solidFill>
                <a:srgbClr val="951B81"/>
              </a:solidFill>
            </a:endParaRPr>
          </a:p>
        </p:txBody>
      </p:sp>
      <p:sp>
        <p:nvSpPr>
          <p:cNvPr id="3" name="Subtitle 2"/>
          <p:cNvSpPr>
            <a:spLocks noGrp="1"/>
          </p:cNvSpPr>
          <p:nvPr>
            <p:ph type="subTitle" idx="1"/>
          </p:nvPr>
        </p:nvSpPr>
        <p:spPr>
          <a:xfrm>
            <a:off x="683568" y="1204142"/>
            <a:ext cx="7920880" cy="5403083"/>
          </a:xfrm>
        </p:spPr>
        <p:txBody>
          <a:bodyPr>
            <a:noAutofit/>
          </a:bodyPr>
          <a:lstStyle/>
          <a:p>
            <a:pPr algn="l"/>
            <a:r>
              <a:rPr lang="en-GB" sz="2000" b="1" dirty="0">
                <a:solidFill>
                  <a:srgbClr val="0086A8"/>
                </a:solidFill>
              </a:rPr>
              <a:t>‘’ I wasn’t in school for 3 years before coming here – I didn’t have a clue what to do – came into education and thought what can I do? But they’ve (education staff) been good – I’m managing to learn’’</a:t>
            </a:r>
          </a:p>
          <a:p>
            <a:pPr algn="l"/>
            <a:endParaRPr lang="en-GB" sz="2000" b="1" dirty="0" smtClean="0">
              <a:solidFill>
                <a:srgbClr val="0086A8"/>
              </a:solidFill>
            </a:endParaRPr>
          </a:p>
          <a:p>
            <a:r>
              <a:rPr lang="en-GB" sz="2000" b="1" dirty="0">
                <a:solidFill>
                  <a:schemeClr val="tx1"/>
                </a:solidFill>
              </a:rPr>
              <a:t>‘’it’s really been the best thing for me.  I came in here a dafty but I’ve changed in here.  I’ll think twice and do things differently out there.’’ </a:t>
            </a:r>
          </a:p>
          <a:p>
            <a:r>
              <a:rPr lang="en-GB" sz="2000" b="1" dirty="0">
                <a:solidFill>
                  <a:schemeClr val="tx1"/>
                </a:solidFill>
              </a:rPr>
              <a:t> </a:t>
            </a:r>
          </a:p>
          <a:p>
            <a:r>
              <a:rPr lang="en-GB" sz="2000" b="1" dirty="0">
                <a:solidFill>
                  <a:srgbClr val="951B81"/>
                </a:solidFill>
              </a:rPr>
              <a:t>(programmes) ‘’have helped. Like you do get to think about things that happened before and how you’d do things different.  Like consequential thinking and reflecting on stuff – I’ll use that my whole life’’</a:t>
            </a:r>
          </a:p>
          <a:p>
            <a:r>
              <a:rPr lang="en-GB" sz="2000" b="1" dirty="0">
                <a:solidFill>
                  <a:srgbClr val="951B81"/>
                </a:solidFill>
              </a:rPr>
              <a:t> </a:t>
            </a:r>
          </a:p>
          <a:p>
            <a:r>
              <a:rPr lang="en-GB" sz="2000" b="1" dirty="0">
                <a:solidFill>
                  <a:schemeClr val="tx1"/>
                </a:solidFill>
              </a:rPr>
              <a:t>‘’If I hadn’t come in here I wouldn’t be here.’’ (alive) ‘’I’d be dead or in jail.’’ </a:t>
            </a:r>
          </a:p>
          <a:p>
            <a:pPr algn="l"/>
            <a:endParaRPr lang="en-GB" sz="2000" b="1" dirty="0" smtClean="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88647"/>
            <a:ext cx="1512168" cy="1015501"/>
          </a:xfrm>
          <a:prstGeom prst="rect">
            <a:avLst/>
          </a:prstGeom>
        </p:spPr>
      </p:pic>
      <p:sp>
        <p:nvSpPr>
          <p:cNvPr id="6" name="TextBox 5"/>
          <p:cNvSpPr txBox="1"/>
          <p:nvPr/>
        </p:nvSpPr>
        <p:spPr>
          <a:xfrm>
            <a:off x="323530" y="6453348"/>
            <a:ext cx="2016224" cy="307777"/>
          </a:xfrm>
          <a:prstGeom prst="rect">
            <a:avLst/>
          </a:prstGeom>
          <a:noFill/>
        </p:spPr>
        <p:txBody>
          <a:bodyPr wrap="square" rtlCol="0">
            <a:spAutoFit/>
          </a:bodyPr>
          <a:lstStyle/>
          <a:p>
            <a:r>
              <a:rPr lang="en-GB" sz="1400" dirty="0" smtClean="0">
                <a:solidFill>
                  <a:srgbClr val="778085"/>
                </a:solidFill>
              </a:rPr>
              <a:t>www.cycj.</a:t>
            </a:r>
            <a:endParaRPr lang="en-GB" sz="1400" dirty="0">
              <a:solidFill>
                <a:srgbClr val="778085"/>
              </a:solidFill>
            </a:endParaRPr>
          </a:p>
        </p:txBody>
      </p:sp>
      <p:sp>
        <p:nvSpPr>
          <p:cNvPr id="7" name="TextBox 6"/>
          <p:cNvSpPr txBox="1"/>
          <p:nvPr/>
        </p:nvSpPr>
        <p:spPr>
          <a:xfrm>
            <a:off x="4788024" y="6453348"/>
            <a:ext cx="4283968" cy="307777"/>
          </a:xfrm>
          <a:prstGeom prst="rect">
            <a:avLst/>
          </a:prstGeom>
          <a:noFill/>
        </p:spPr>
        <p:txBody>
          <a:bodyPr wrap="square" rtlCol="0">
            <a:spAutoFit/>
          </a:bodyPr>
          <a:lstStyle/>
          <a:p>
            <a:r>
              <a:rPr lang="en-GB" sz="1400" dirty="0">
                <a:solidFill>
                  <a:srgbClr val="778085"/>
                </a:solidFill>
              </a:rPr>
              <a:t>d</a:t>
            </a:r>
            <a:r>
              <a:rPr lang="en-GB" sz="1400" dirty="0" smtClean="0">
                <a:solidFill>
                  <a:srgbClr val="778085"/>
                </a:solidFill>
              </a:rPr>
              <a:t>eveloping, supporting &amp; understanding youth justice</a:t>
            </a:r>
            <a:endParaRPr lang="en-GB" sz="1400" dirty="0">
              <a:solidFill>
                <a:srgbClr val="778085"/>
              </a:solidFill>
            </a:endParaRPr>
          </a:p>
        </p:txBody>
      </p:sp>
      <p:sp>
        <p:nvSpPr>
          <p:cNvPr id="8" name="TextBox 7"/>
          <p:cNvSpPr txBox="1"/>
          <p:nvPr/>
        </p:nvSpPr>
        <p:spPr>
          <a:xfrm>
            <a:off x="2123728" y="548680"/>
            <a:ext cx="5904656" cy="369332"/>
          </a:xfrm>
          <a:prstGeom prst="rect">
            <a:avLst/>
          </a:prstGeom>
          <a:noFill/>
        </p:spPr>
        <p:txBody>
          <a:bodyPr wrap="square" rtlCol="0">
            <a:spAutoFit/>
          </a:bodyPr>
          <a:lstStyle/>
          <a:p>
            <a:endParaRPr lang="en-GB" dirty="0">
              <a:solidFill>
                <a:prstClr val="black"/>
              </a:solidFill>
            </a:endParaRPr>
          </a:p>
        </p:txBody>
      </p:sp>
      <p:sp>
        <p:nvSpPr>
          <p:cNvPr id="9" name="TextBox 8"/>
          <p:cNvSpPr txBox="1"/>
          <p:nvPr/>
        </p:nvSpPr>
        <p:spPr>
          <a:xfrm>
            <a:off x="2123728" y="620700"/>
            <a:ext cx="5904656" cy="461665"/>
          </a:xfrm>
          <a:prstGeom prst="rect">
            <a:avLst/>
          </a:prstGeom>
          <a:noFill/>
        </p:spPr>
        <p:txBody>
          <a:bodyPr wrap="square" rtlCol="0">
            <a:spAutoFit/>
          </a:bodyPr>
          <a:lstStyle/>
          <a:p>
            <a:r>
              <a:rPr lang="en-GB" sz="2400" b="1" dirty="0" smtClean="0">
                <a:solidFill>
                  <a:srgbClr val="951B81"/>
                </a:solidFill>
              </a:rPr>
              <a:t>Looking Forward: Achievements </a:t>
            </a:r>
            <a:endParaRPr lang="en-GB" sz="2400" b="1" dirty="0">
              <a:solidFill>
                <a:srgbClr val="951B81"/>
              </a:solidFill>
            </a:endParaRPr>
          </a:p>
        </p:txBody>
      </p:sp>
    </p:spTree>
    <p:extLst>
      <p:ext uri="{BB962C8B-B14F-4D97-AF65-F5344CB8AC3E}">
        <p14:creationId xmlns:p14="http://schemas.microsoft.com/office/powerpoint/2010/main" val="2521625635"/>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97053"/>
            <a:ext cx="6548264" cy="1368151"/>
          </a:xfrm>
        </p:spPr>
        <p:txBody>
          <a:bodyPr>
            <a:normAutofit/>
          </a:bodyPr>
          <a:lstStyle/>
          <a:p>
            <a:r>
              <a:rPr lang="en-GB" sz="2400" b="1" dirty="0" smtClean="0">
                <a:solidFill>
                  <a:srgbClr val="951B81"/>
                </a:solidFill>
              </a:rPr>
              <a:t> </a:t>
            </a:r>
            <a:endParaRPr lang="en-GB" sz="2400" b="1" dirty="0">
              <a:solidFill>
                <a:srgbClr val="951B81"/>
              </a:solidFill>
            </a:endParaRPr>
          </a:p>
        </p:txBody>
      </p:sp>
      <p:sp>
        <p:nvSpPr>
          <p:cNvPr id="3" name="Subtitle 2"/>
          <p:cNvSpPr>
            <a:spLocks noGrp="1"/>
          </p:cNvSpPr>
          <p:nvPr>
            <p:ph type="subTitle" idx="1"/>
          </p:nvPr>
        </p:nvSpPr>
        <p:spPr>
          <a:xfrm>
            <a:off x="323528" y="1082353"/>
            <a:ext cx="8640960" cy="5678760"/>
          </a:xfrm>
        </p:spPr>
        <p:txBody>
          <a:bodyPr>
            <a:noAutofit/>
          </a:bodyPr>
          <a:lstStyle/>
          <a:p>
            <a:r>
              <a:rPr lang="en-GB" sz="2000" b="1" dirty="0">
                <a:solidFill>
                  <a:schemeClr val="tx1"/>
                </a:solidFill>
              </a:rPr>
              <a:t>‘’ </a:t>
            </a:r>
            <a:r>
              <a:rPr lang="en-GB" sz="2000" b="1" dirty="0" smtClean="0">
                <a:solidFill>
                  <a:schemeClr val="tx1"/>
                </a:solidFill>
              </a:rPr>
              <a:t>I </a:t>
            </a:r>
            <a:r>
              <a:rPr lang="en-GB" sz="2000" b="1" dirty="0">
                <a:solidFill>
                  <a:schemeClr val="tx1"/>
                </a:solidFill>
              </a:rPr>
              <a:t>didn’t know I was going to be locked away from my pals and family - I had no idea – all I was told was to come down </a:t>
            </a:r>
            <a:r>
              <a:rPr lang="en-GB" sz="2000" b="1" dirty="0" smtClean="0">
                <a:solidFill>
                  <a:schemeClr val="tx1"/>
                </a:solidFill>
              </a:rPr>
              <a:t>stairs…they hand </a:t>
            </a:r>
            <a:r>
              <a:rPr lang="en-GB" sz="2000" b="1" dirty="0">
                <a:solidFill>
                  <a:schemeClr val="tx1"/>
                </a:solidFill>
              </a:rPr>
              <a:t>cuffed me and put me in a motor and then said you are now going in secure’’ </a:t>
            </a:r>
          </a:p>
          <a:p>
            <a:pPr algn="l"/>
            <a:endParaRPr lang="en-GB" sz="2000" b="1" dirty="0" smtClean="0">
              <a:solidFill>
                <a:srgbClr val="951B81"/>
              </a:solidFill>
            </a:endParaRPr>
          </a:p>
          <a:p>
            <a:r>
              <a:rPr lang="en-GB" sz="2000" b="1" dirty="0">
                <a:solidFill>
                  <a:srgbClr val="0086A8"/>
                </a:solidFill>
              </a:rPr>
              <a:t>‘’secure care is still seen as being for young people who are in trouble – I haven’t done anything wrong but I was in with someone who had set fire to another person – but then I guess that young person might have had bad things happen to them – we’re blaming young people instead of the adults who’ve hurt them and let them down’’  </a:t>
            </a:r>
          </a:p>
          <a:p>
            <a:r>
              <a:rPr lang="en-GB" sz="2000" b="1" dirty="0">
                <a:solidFill>
                  <a:srgbClr val="0086A8"/>
                </a:solidFill>
              </a:rPr>
              <a:t> </a:t>
            </a:r>
          </a:p>
          <a:p>
            <a:r>
              <a:rPr lang="en-GB" sz="2000" b="1" dirty="0">
                <a:solidFill>
                  <a:srgbClr val="951B81"/>
                </a:solidFill>
              </a:rPr>
              <a:t>‘’It’s really sad that for some young people they don’t feel safe anywhere cos of what happened to them and they’ll do anything to get back into jail or secure – there should be more routine and safety in the open residential </a:t>
            </a:r>
            <a:r>
              <a:rPr lang="en-GB" sz="2000" b="1" dirty="0" smtClean="0">
                <a:solidFill>
                  <a:srgbClr val="951B81"/>
                </a:solidFill>
              </a:rPr>
              <a:t>units…. </a:t>
            </a:r>
            <a:r>
              <a:rPr lang="en-GB" sz="2000" b="1" dirty="0">
                <a:solidFill>
                  <a:srgbClr val="951B81"/>
                </a:solidFill>
              </a:rPr>
              <a:t>having the staff here has been brilliant – they’re like family – I trust them more than my own family, they give you a boost, you can drop in or call them up and ask daft questions and just get advice and reassurance’’ </a:t>
            </a:r>
          </a:p>
          <a:p>
            <a:r>
              <a:rPr lang="en-GB" sz="2000" b="1" dirty="0" smtClean="0">
                <a:solidFill>
                  <a:srgbClr val="951B81"/>
                </a:solidFill>
              </a:rPr>
              <a:t>   </a:t>
            </a:r>
            <a:endParaRPr lang="en-GB" sz="2000" b="1" dirty="0">
              <a:solidFill>
                <a:srgbClr val="951B81"/>
              </a:solidFill>
            </a:endParaRPr>
          </a:p>
          <a:p>
            <a:endParaRPr lang="en-GB" sz="2000" b="1" dirty="0" smtClean="0">
              <a:solidFill>
                <a:srgbClr val="951B8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88647"/>
            <a:ext cx="1512168" cy="1015501"/>
          </a:xfrm>
          <a:prstGeom prst="rect">
            <a:avLst/>
          </a:prstGeom>
        </p:spPr>
      </p:pic>
      <p:sp>
        <p:nvSpPr>
          <p:cNvPr id="6" name="TextBox 5"/>
          <p:cNvSpPr txBox="1"/>
          <p:nvPr/>
        </p:nvSpPr>
        <p:spPr>
          <a:xfrm>
            <a:off x="323530" y="6453348"/>
            <a:ext cx="2016224" cy="307777"/>
          </a:xfrm>
          <a:prstGeom prst="rect">
            <a:avLst/>
          </a:prstGeom>
          <a:noFill/>
        </p:spPr>
        <p:txBody>
          <a:bodyPr wrap="square" rtlCol="0">
            <a:spAutoFit/>
          </a:bodyPr>
          <a:lstStyle/>
          <a:p>
            <a:r>
              <a:rPr lang="en-GB" sz="1400" dirty="0" smtClean="0">
                <a:solidFill>
                  <a:srgbClr val="778085"/>
                </a:solidFill>
              </a:rPr>
              <a:t>www.cycj.</a:t>
            </a:r>
            <a:endParaRPr lang="en-GB" sz="1400" dirty="0">
              <a:solidFill>
                <a:srgbClr val="778085"/>
              </a:solidFill>
            </a:endParaRPr>
          </a:p>
        </p:txBody>
      </p:sp>
      <p:sp>
        <p:nvSpPr>
          <p:cNvPr id="7" name="TextBox 6"/>
          <p:cNvSpPr txBox="1"/>
          <p:nvPr/>
        </p:nvSpPr>
        <p:spPr>
          <a:xfrm>
            <a:off x="4788024" y="6453348"/>
            <a:ext cx="4283968" cy="307777"/>
          </a:xfrm>
          <a:prstGeom prst="rect">
            <a:avLst/>
          </a:prstGeom>
          <a:noFill/>
        </p:spPr>
        <p:txBody>
          <a:bodyPr wrap="square" rtlCol="0">
            <a:spAutoFit/>
          </a:bodyPr>
          <a:lstStyle/>
          <a:p>
            <a:r>
              <a:rPr lang="en-GB" sz="1400" dirty="0">
                <a:solidFill>
                  <a:srgbClr val="778085"/>
                </a:solidFill>
              </a:rPr>
              <a:t>d</a:t>
            </a:r>
            <a:r>
              <a:rPr lang="en-GB" sz="1400" dirty="0" smtClean="0">
                <a:solidFill>
                  <a:srgbClr val="778085"/>
                </a:solidFill>
              </a:rPr>
              <a:t>eveloping, supporting &amp; understanding youth justice</a:t>
            </a:r>
            <a:endParaRPr lang="en-GB" sz="1400" dirty="0">
              <a:solidFill>
                <a:srgbClr val="778085"/>
              </a:solidFill>
            </a:endParaRPr>
          </a:p>
        </p:txBody>
      </p:sp>
      <p:sp>
        <p:nvSpPr>
          <p:cNvPr id="8" name="TextBox 7"/>
          <p:cNvSpPr txBox="1"/>
          <p:nvPr/>
        </p:nvSpPr>
        <p:spPr>
          <a:xfrm>
            <a:off x="2123728" y="548680"/>
            <a:ext cx="5904656" cy="369332"/>
          </a:xfrm>
          <a:prstGeom prst="rect">
            <a:avLst/>
          </a:prstGeom>
          <a:noFill/>
        </p:spPr>
        <p:txBody>
          <a:bodyPr wrap="square" rtlCol="0">
            <a:spAutoFit/>
          </a:bodyPr>
          <a:lstStyle/>
          <a:p>
            <a:endParaRPr lang="en-GB" dirty="0">
              <a:solidFill>
                <a:prstClr val="black"/>
              </a:solidFill>
            </a:endParaRPr>
          </a:p>
        </p:txBody>
      </p:sp>
      <p:sp>
        <p:nvSpPr>
          <p:cNvPr id="9" name="TextBox 8"/>
          <p:cNvSpPr txBox="1"/>
          <p:nvPr/>
        </p:nvSpPr>
        <p:spPr>
          <a:xfrm>
            <a:off x="2123728" y="620700"/>
            <a:ext cx="5904656" cy="461665"/>
          </a:xfrm>
          <a:prstGeom prst="rect">
            <a:avLst/>
          </a:prstGeom>
          <a:noFill/>
        </p:spPr>
        <p:txBody>
          <a:bodyPr wrap="square" rtlCol="0">
            <a:spAutoFit/>
          </a:bodyPr>
          <a:lstStyle/>
          <a:p>
            <a:r>
              <a:rPr lang="en-GB" sz="2400" b="1" dirty="0" smtClean="0">
                <a:solidFill>
                  <a:srgbClr val="951B81"/>
                </a:solidFill>
              </a:rPr>
              <a:t>Looking Forward: Challenges and Risks  </a:t>
            </a:r>
            <a:endParaRPr lang="en-GB" sz="2400" b="1" dirty="0">
              <a:solidFill>
                <a:srgbClr val="951B81"/>
              </a:solidFill>
            </a:endParaRPr>
          </a:p>
        </p:txBody>
      </p:sp>
    </p:spTree>
    <p:extLst>
      <p:ext uri="{BB962C8B-B14F-4D97-AF65-F5344CB8AC3E}">
        <p14:creationId xmlns:p14="http://schemas.microsoft.com/office/powerpoint/2010/main" val="9317756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157" t="15105" r="10322" b="11717"/>
          <a:stretch/>
        </p:blipFill>
        <p:spPr>
          <a:xfrm>
            <a:off x="1428750" y="1116420"/>
            <a:ext cx="6529388" cy="5227230"/>
          </a:xfrm>
          <a:prstGeom prst="rect">
            <a:avLst/>
          </a:prstGeom>
        </p:spPr>
      </p:pic>
      <p:sp>
        <p:nvSpPr>
          <p:cNvPr id="5" name="Rectangle 4"/>
          <p:cNvSpPr/>
          <p:nvPr/>
        </p:nvSpPr>
        <p:spPr>
          <a:xfrm>
            <a:off x="2057401" y="2"/>
            <a:ext cx="5400675" cy="1200329"/>
          </a:xfrm>
          <a:prstGeom prst="rect">
            <a:avLst/>
          </a:prstGeom>
        </p:spPr>
        <p:txBody>
          <a:bodyPr wrap="square">
            <a:spAutoFit/>
          </a:bodyPr>
          <a:lstStyle/>
          <a:p>
            <a:r>
              <a:rPr lang="en-GB" sz="3600" b="1" dirty="0" smtClean="0">
                <a:solidFill>
                  <a:prstClr val="black"/>
                </a:solidFill>
              </a:rPr>
              <a:t>Secure Trends/Reduction in costs</a:t>
            </a:r>
            <a:endParaRPr lang="en-GB" sz="3600" dirty="0">
              <a:solidFill>
                <a:prstClr val="black"/>
              </a:solidFill>
            </a:endParaRPr>
          </a:p>
        </p:txBody>
      </p:sp>
      <p:sp>
        <p:nvSpPr>
          <p:cNvPr id="6" name="Rectangle 5"/>
          <p:cNvSpPr/>
          <p:nvPr/>
        </p:nvSpPr>
        <p:spPr>
          <a:xfrm>
            <a:off x="1206631" y="6290522"/>
            <a:ext cx="6956981" cy="461665"/>
          </a:xfrm>
          <a:prstGeom prst="rect">
            <a:avLst/>
          </a:prstGeom>
        </p:spPr>
        <p:txBody>
          <a:bodyPr wrap="square">
            <a:spAutoFit/>
          </a:bodyPr>
          <a:lstStyle/>
          <a:p>
            <a:r>
              <a:rPr lang="en-GB" sz="2400" dirty="0" smtClean="0">
                <a:solidFill>
                  <a:prstClr val="black"/>
                </a:solidFill>
              </a:rPr>
              <a:t>Costs reduced from £3.5 Million to £1.75 Million</a:t>
            </a:r>
            <a:endParaRPr lang="en-GB" sz="2400" dirty="0">
              <a:solidFill>
                <a:prstClr val="black"/>
              </a:solidFill>
            </a:endParaRPr>
          </a:p>
        </p:txBody>
      </p:sp>
    </p:spTree>
    <p:extLst>
      <p:ext uri="{BB962C8B-B14F-4D97-AF65-F5344CB8AC3E}">
        <p14:creationId xmlns:p14="http://schemas.microsoft.com/office/powerpoint/2010/main" val="1943897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97053"/>
            <a:ext cx="6548264" cy="1368151"/>
          </a:xfrm>
        </p:spPr>
        <p:txBody>
          <a:bodyPr>
            <a:normAutofit/>
          </a:bodyPr>
          <a:lstStyle/>
          <a:p>
            <a:r>
              <a:rPr lang="en-GB" sz="2400" b="1" dirty="0" smtClean="0">
                <a:solidFill>
                  <a:srgbClr val="951B81"/>
                </a:solidFill>
              </a:rPr>
              <a:t> </a:t>
            </a:r>
            <a:endParaRPr lang="en-GB" sz="2400" b="1" dirty="0">
              <a:solidFill>
                <a:srgbClr val="951B81"/>
              </a:solidFill>
            </a:endParaRPr>
          </a:p>
        </p:txBody>
      </p:sp>
      <p:sp>
        <p:nvSpPr>
          <p:cNvPr id="3" name="Subtitle 2"/>
          <p:cNvSpPr>
            <a:spLocks noGrp="1"/>
          </p:cNvSpPr>
          <p:nvPr>
            <p:ph type="subTitle" idx="1"/>
          </p:nvPr>
        </p:nvSpPr>
        <p:spPr>
          <a:xfrm>
            <a:off x="683568" y="1204142"/>
            <a:ext cx="7920880" cy="5403083"/>
          </a:xfrm>
        </p:spPr>
        <p:txBody>
          <a:bodyPr>
            <a:noAutofit/>
          </a:bodyPr>
          <a:lstStyle/>
          <a:p>
            <a:endParaRPr lang="en-GB" sz="2000" b="1" dirty="0" smtClean="0">
              <a:solidFill>
                <a:srgbClr val="0086A8"/>
              </a:solidFill>
            </a:endParaRPr>
          </a:p>
          <a:p>
            <a:r>
              <a:rPr lang="en-GB" sz="2000" b="1" dirty="0" smtClean="0">
                <a:solidFill>
                  <a:srgbClr val="0086A8"/>
                </a:solidFill>
              </a:rPr>
              <a:t>‘</a:t>
            </a:r>
            <a:r>
              <a:rPr lang="en-GB" sz="2000" b="1" dirty="0">
                <a:solidFill>
                  <a:srgbClr val="0086A8"/>
                </a:solidFill>
              </a:rPr>
              <a:t>’They should bottle Alison House and how things work here – every young person who gets secured should have the same kind of through care support to make sure they get help and support to move on and make something of their life – look at what we’ve all achieved despite everything we’ve been through – they should listen to young people who’ve been through it and step in our shoes’’. </a:t>
            </a:r>
            <a:endParaRPr lang="en-GB" sz="2000" b="1" dirty="0" smtClean="0">
              <a:solidFill>
                <a:srgbClr val="0086A8"/>
              </a:solidFill>
            </a:endParaRPr>
          </a:p>
          <a:p>
            <a:r>
              <a:rPr lang="en-GB" sz="2000" b="1" dirty="0" smtClean="0">
                <a:solidFill>
                  <a:srgbClr val="0086A8"/>
                </a:solidFill>
              </a:rPr>
              <a:t>      </a:t>
            </a:r>
            <a:endParaRPr lang="en-GB" sz="2000" b="1" dirty="0">
              <a:solidFill>
                <a:srgbClr val="0086A8"/>
              </a:solidFill>
            </a:endParaRPr>
          </a:p>
          <a:p>
            <a:r>
              <a:rPr lang="en-GB" sz="2000" b="1" dirty="0">
                <a:solidFill>
                  <a:schemeClr val="tx1"/>
                </a:solidFill>
              </a:rPr>
              <a:t>‘’It’s up to you isn’t it? I mean they (staff and social workers) can tell you how it is and you can do all these programmes and stuff but at the end of the day, I can tell them what they want to hear or I can decide how things are going to be when I get out of here’’ </a:t>
            </a:r>
            <a:endParaRPr lang="en-GB" sz="2000" b="1" dirty="0" smtClean="0">
              <a:solidFill>
                <a:schemeClr val="tx1"/>
              </a:solidFill>
            </a:endParaRPr>
          </a:p>
          <a:p>
            <a:r>
              <a:rPr lang="en-GB" sz="2000" b="1" dirty="0">
                <a:solidFill>
                  <a:schemeClr val="tx1"/>
                </a:solidFill>
              </a:rPr>
              <a:t> </a:t>
            </a:r>
          </a:p>
          <a:p>
            <a:r>
              <a:rPr lang="en-GB" sz="2000" b="1" dirty="0">
                <a:solidFill>
                  <a:srgbClr val="951B81"/>
                </a:solidFill>
              </a:rPr>
              <a:t>‘’at the end of the day some of these staff have genuinely changed my life and changed me for good in different ways….they really have’’  </a:t>
            </a:r>
          </a:p>
          <a:p>
            <a:endParaRPr lang="en-GB" sz="2000" b="1" dirty="0">
              <a:solidFill>
                <a:srgbClr val="951B81"/>
              </a:solidFill>
            </a:endParaRPr>
          </a:p>
          <a:p>
            <a:pPr algn="l"/>
            <a:endParaRPr lang="en-GB" sz="2000" b="1" dirty="0" smtClean="0">
              <a:solidFill>
                <a:srgbClr val="951B8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88647"/>
            <a:ext cx="1512168" cy="1015501"/>
          </a:xfrm>
          <a:prstGeom prst="rect">
            <a:avLst/>
          </a:prstGeom>
        </p:spPr>
      </p:pic>
      <p:sp>
        <p:nvSpPr>
          <p:cNvPr id="6" name="TextBox 5"/>
          <p:cNvSpPr txBox="1"/>
          <p:nvPr/>
        </p:nvSpPr>
        <p:spPr>
          <a:xfrm>
            <a:off x="323530" y="6453348"/>
            <a:ext cx="2016224" cy="307777"/>
          </a:xfrm>
          <a:prstGeom prst="rect">
            <a:avLst/>
          </a:prstGeom>
          <a:noFill/>
        </p:spPr>
        <p:txBody>
          <a:bodyPr wrap="square" rtlCol="0">
            <a:spAutoFit/>
          </a:bodyPr>
          <a:lstStyle/>
          <a:p>
            <a:r>
              <a:rPr lang="en-GB" sz="1400" dirty="0" smtClean="0">
                <a:solidFill>
                  <a:srgbClr val="778085"/>
                </a:solidFill>
              </a:rPr>
              <a:t>www.cycj.</a:t>
            </a:r>
            <a:endParaRPr lang="en-GB" sz="1400" dirty="0">
              <a:solidFill>
                <a:srgbClr val="778085"/>
              </a:solidFill>
            </a:endParaRPr>
          </a:p>
        </p:txBody>
      </p:sp>
      <p:sp>
        <p:nvSpPr>
          <p:cNvPr id="7" name="TextBox 6"/>
          <p:cNvSpPr txBox="1"/>
          <p:nvPr/>
        </p:nvSpPr>
        <p:spPr>
          <a:xfrm>
            <a:off x="4788024" y="6453348"/>
            <a:ext cx="4283968" cy="307777"/>
          </a:xfrm>
          <a:prstGeom prst="rect">
            <a:avLst/>
          </a:prstGeom>
          <a:noFill/>
        </p:spPr>
        <p:txBody>
          <a:bodyPr wrap="square" rtlCol="0">
            <a:spAutoFit/>
          </a:bodyPr>
          <a:lstStyle/>
          <a:p>
            <a:r>
              <a:rPr lang="en-GB" sz="1400" dirty="0">
                <a:solidFill>
                  <a:srgbClr val="778085"/>
                </a:solidFill>
              </a:rPr>
              <a:t>d</a:t>
            </a:r>
            <a:r>
              <a:rPr lang="en-GB" sz="1400" dirty="0" smtClean="0">
                <a:solidFill>
                  <a:srgbClr val="778085"/>
                </a:solidFill>
              </a:rPr>
              <a:t>eveloping, supporting &amp; understanding youth justice</a:t>
            </a:r>
            <a:endParaRPr lang="en-GB" sz="1400" dirty="0">
              <a:solidFill>
                <a:srgbClr val="778085"/>
              </a:solidFill>
            </a:endParaRPr>
          </a:p>
        </p:txBody>
      </p:sp>
      <p:sp>
        <p:nvSpPr>
          <p:cNvPr id="8" name="TextBox 7"/>
          <p:cNvSpPr txBox="1"/>
          <p:nvPr/>
        </p:nvSpPr>
        <p:spPr>
          <a:xfrm>
            <a:off x="2123728" y="548680"/>
            <a:ext cx="5904656" cy="369332"/>
          </a:xfrm>
          <a:prstGeom prst="rect">
            <a:avLst/>
          </a:prstGeom>
          <a:noFill/>
        </p:spPr>
        <p:txBody>
          <a:bodyPr wrap="square" rtlCol="0">
            <a:spAutoFit/>
          </a:bodyPr>
          <a:lstStyle/>
          <a:p>
            <a:endParaRPr lang="en-GB" dirty="0">
              <a:solidFill>
                <a:prstClr val="black"/>
              </a:solidFill>
            </a:endParaRPr>
          </a:p>
        </p:txBody>
      </p:sp>
      <p:sp>
        <p:nvSpPr>
          <p:cNvPr id="9" name="TextBox 8"/>
          <p:cNvSpPr txBox="1"/>
          <p:nvPr/>
        </p:nvSpPr>
        <p:spPr>
          <a:xfrm>
            <a:off x="1835697" y="364309"/>
            <a:ext cx="6768752" cy="830997"/>
          </a:xfrm>
          <a:prstGeom prst="rect">
            <a:avLst/>
          </a:prstGeom>
          <a:noFill/>
        </p:spPr>
        <p:txBody>
          <a:bodyPr wrap="square" rtlCol="0">
            <a:spAutoFit/>
          </a:bodyPr>
          <a:lstStyle/>
          <a:p>
            <a:r>
              <a:rPr lang="en-GB" sz="2400" b="1" dirty="0" smtClean="0">
                <a:solidFill>
                  <a:srgbClr val="951B81"/>
                </a:solidFill>
              </a:rPr>
              <a:t>Looking Forward: Opportunities</a:t>
            </a:r>
          </a:p>
          <a:p>
            <a:r>
              <a:rPr lang="en-GB" sz="2400" b="1" dirty="0" smtClean="0">
                <a:solidFill>
                  <a:srgbClr val="0086A8"/>
                </a:solidFill>
              </a:rPr>
              <a:t>What Next?  </a:t>
            </a:r>
            <a:endParaRPr lang="en-GB" sz="2400" b="1" dirty="0">
              <a:solidFill>
                <a:srgbClr val="0086A8"/>
              </a:solidFill>
            </a:endParaRPr>
          </a:p>
        </p:txBody>
      </p:sp>
    </p:spTree>
    <p:extLst>
      <p:ext uri="{BB962C8B-B14F-4D97-AF65-F5344CB8AC3E}">
        <p14:creationId xmlns:p14="http://schemas.microsoft.com/office/powerpoint/2010/main" val="968051286"/>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685210" y="1025002"/>
            <a:ext cx="7886700" cy="1463674"/>
          </a:xfrm>
        </p:spPr>
        <p:txBody>
          <a:bodyPr>
            <a:normAutofit/>
          </a:bodyPr>
          <a:lstStyle/>
          <a:p>
            <a:r>
              <a:rPr lang="en-GB" dirty="0" smtClean="0"/>
              <a:t>Table Discussion and Feedback</a:t>
            </a:r>
            <a:br>
              <a:rPr lang="en-GB" dirty="0" smtClean="0"/>
            </a:br>
            <a:r>
              <a:rPr lang="en-GB" dirty="0" smtClean="0"/>
              <a:t>12-20 to 13-00 </a:t>
            </a:r>
            <a:endParaRPr lang="en-GB" dirty="0"/>
          </a:p>
        </p:txBody>
      </p:sp>
      <p:sp>
        <p:nvSpPr>
          <p:cNvPr id="4" name="Content Placeholder 3"/>
          <p:cNvSpPr>
            <a:spLocks noGrp="1"/>
          </p:cNvSpPr>
          <p:nvPr>
            <p:ph idx="1"/>
          </p:nvPr>
        </p:nvSpPr>
        <p:spPr>
          <a:xfrm>
            <a:off x="685211" y="3126530"/>
            <a:ext cx="7886700" cy="2501279"/>
          </a:xfrm>
        </p:spPr>
        <p:txBody>
          <a:bodyPr/>
          <a:lstStyle/>
          <a:p>
            <a:pPr marL="0" indent="0" algn="ctr">
              <a:buNone/>
            </a:pPr>
            <a:r>
              <a:rPr lang="en-GB" b="1" dirty="0" smtClean="0"/>
              <a:t>“What is your future vision for the purpose and function of secure care, within the continuum of services for children and young people?”</a:t>
            </a:r>
            <a:endParaRPr lang="en-GB" b="1"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19561305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GB" dirty="0" smtClean="0"/>
              <a:t>Secure Care in Scotland – Looking Ahead</a:t>
            </a:r>
          </a:p>
        </p:txBody>
      </p:sp>
      <p:sp>
        <p:nvSpPr>
          <p:cNvPr id="3075" name="Rectangle 3"/>
          <p:cNvSpPr>
            <a:spLocks noGrp="1" noChangeArrowheads="1"/>
          </p:cNvSpPr>
          <p:nvPr>
            <p:ph type="subTitle" idx="1"/>
          </p:nvPr>
        </p:nvSpPr>
        <p:spPr/>
        <p:txBody>
          <a:bodyPr/>
          <a:lstStyle/>
          <a:p>
            <a:pPr eaLnBrk="1" hangingPunct="1"/>
            <a:endParaRPr lang="en-GB" altLang="en-GB" dirty="0" smtClean="0"/>
          </a:p>
          <a:p>
            <a:pPr eaLnBrk="1" hangingPunct="1"/>
            <a:r>
              <a:rPr lang="en-GB" altLang="en-GB" dirty="0" smtClean="0"/>
              <a:t>Mike Callaghan, </a:t>
            </a:r>
          </a:p>
          <a:p>
            <a:pPr eaLnBrk="1" hangingPunct="1"/>
            <a:r>
              <a:rPr lang="en-GB" altLang="en-GB" dirty="0" smtClean="0"/>
              <a:t>Children and Young People Team</a:t>
            </a:r>
          </a:p>
          <a:p>
            <a:pPr eaLnBrk="1" hangingPunct="1"/>
            <a:r>
              <a:rPr lang="en-GB" altLang="en-GB" dirty="0" smtClean="0"/>
              <a:t>COSLA</a:t>
            </a:r>
          </a:p>
        </p:txBody>
      </p:sp>
    </p:spTree>
    <p:extLst>
      <p:ext uri="{BB962C8B-B14F-4D97-AF65-F5344CB8AC3E}">
        <p14:creationId xmlns:p14="http://schemas.microsoft.com/office/powerpoint/2010/main" val="3384937958"/>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dirty="0" smtClean="0"/>
              <a:t>Introduction</a:t>
            </a:r>
          </a:p>
        </p:txBody>
      </p:sp>
      <p:sp>
        <p:nvSpPr>
          <p:cNvPr id="4099" name="Content Placeholder 2"/>
          <p:cNvSpPr>
            <a:spLocks noGrp="1"/>
          </p:cNvSpPr>
          <p:nvPr>
            <p:ph idx="1"/>
          </p:nvPr>
        </p:nvSpPr>
        <p:spPr/>
        <p:txBody>
          <a:bodyPr/>
          <a:lstStyle/>
          <a:p>
            <a:pPr>
              <a:defRPr/>
            </a:pPr>
            <a:r>
              <a:rPr lang="en-GB" altLang="en-US" sz="2800" dirty="0" smtClean="0"/>
              <a:t>Consider future for secure care</a:t>
            </a:r>
          </a:p>
          <a:p>
            <a:pPr marL="0" indent="0">
              <a:buFontTx/>
              <a:buNone/>
              <a:defRPr/>
            </a:pPr>
            <a:endParaRPr lang="en-GB" altLang="en-US" sz="1200" dirty="0" smtClean="0"/>
          </a:p>
          <a:p>
            <a:pPr marL="0" indent="0">
              <a:buFontTx/>
              <a:buNone/>
              <a:defRPr/>
            </a:pPr>
            <a:endParaRPr lang="en-GB" altLang="en-US" sz="1200" dirty="0" smtClean="0"/>
          </a:p>
          <a:p>
            <a:pPr>
              <a:defRPr/>
            </a:pPr>
            <a:r>
              <a:rPr lang="en-GB" altLang="en-US" sz="2800" dirty="0" smtClean="0"/>
              <a:t>Secure Care – What are we talking about?</a:t>
            </a:r>
          </a:p>
        </p:txBody>
      </p:sp>
    </p:spTree>
    <p:extLst>
      <p:ext uri="{BB962C8B-B14F-4D97-AF65-F5344CB8AC3E}">
        <p14:creationId xmlns:p14="http://schemas.microsoft.com/office/powerpoint/2010/main" val="1887155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dirty="0" smtClean="0"/>
              <a:t>Background and Context – </a:t>
            </a:r>
            <a:r>
              <a:rPr lang="en-GB" altLang="en-US" sz="4000" dirty="0" smtClean="0"/>
              <a:t>Before 2010 and Post 2010</a:t>
            </a:r>
          </a:p>
        </p:txBody>
      </p:sp>
      <p:sp>
        <p:nvSpPr>
          <p:cNvPr id="5123" name="Content Placeholder 2"/>
          <p:cNvSpPr>
            <a:spLocks noGrp="1"/>
          </p:cNvSpPr>
          <p:nvPr>
            <p:ph idx="1"/>
          </p:nvPr>
        </p:nvSpPr>
        <p:spPr>
          <a:xfrm>
            <a:off x="685800" y="2205038"/>
            <a:ext cx="7772400" cy="4114800"/>
          </a:xfrm>
        </p:spPr>
        <p:txBody>
          <a:bodyPr/>
          <a:lstStyle/>
          <a:p>
            <a:pPr eaLnBrk="1" hangingPunct="1"/>
            <a:r>
              <a:rPr lang="en-GB" altLang="en-US" sz="2800" dirty="0" smtClean="0"/>
              <a:t>Secure Care estate not sustainable</a:t>
            </a:r>
          </a:p>
          <a:p>
            <a:pPr eaLnBrk="1" hangingPunct="1"/>
            <a:r>
              <a:rPr lang="en-GB" altLang="en-US" sz="2800" dirty="0" smtClean="0"/>
              <a:t>Over capacity </a:t>
            </a:r>
          </a:p>
          <a:p>
            <a:pPr eaLnBrk="1" hangingPunct="1"/>
            <a:r>
              <a:rPr lang="en-GB" altLang="en-US" sz="2800" dirty="0" smtClean="0"/>
              <a:t>Need for better outcomes</a:t>
            </a:r>
          </a:p>
          <a:p>
            <a:pPr eaLnBrk="1" hangingPunct="1"/>
            <a:r>
              <a:rPr lang="en-GB" altLang="en-US" sz="2800" dirty="0" smtClean="0"/>
              <a:t>Securing Our Future Initiative (SOFI) – 2009</a:t>
            </a:r>
          </a:p>
          <a:p>
            <a:pPr eaLnBrk="1" hangingPunct="1"/>
            <a:endParaRPr lang="en-GB" altLang="en-US" sz="2800" dirty="0" smtClean="0"/>
          </a:p>
          <a:p>
            <a:pPr eaLnBrk="1" hangingPunct="1"/>
            <a:r>
              <a:rPr lang="en-GB" altLang="en-US" sz="2800" dirty="0" smtClean="0">
                <a:solidFill>
                  <a:srgbClr val="FFFF00"/>
                </a:solidFill>
              </a:rPr>
              <a:t>Post SOFI (2010 onwards) – contract arrangements</a:t>
            </a:r>
          </a:p>
          <a:p>
            <a:pPr eaLnBrk="1" hangingPunct="1"/>
            <a:r>
              <a:rPr lang="en-GB" altLang="en-US" sz="2800" dirty="0" smtClean="0">
                <a:solidFill>
                  <a:srgbClr val="FFFF00"/>
                </a:solidFill>
              </a:rPr>
              <a:t>Opportunity now to refocus policy</a:t>
            </a:r>
          </a:p>
          <a:p>
            <a:pPr eaLnBrk="1" hangingPunct="1"/>
            <a:endParaRPr lang="en-GB" altLang="en-US" sz="2800" dirty="0" smtClean="0"/>
          </a:p>
        </p:txBody>
      </p:sp>
    </p:spTree>
    <p:extLst>
      <p:ext uri="{BB962C8B-B14F-4D97-AF65-F5344CB8AC3E}">
        <p14:creationId xmlns:p14="http://schemas.microsoft.com/office/powerpoint/2010/main" val="7177034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dirty="0" smtClean="0"/>
              <a:t>A Secure Care Sector </a:t>
            </a:r>
            <a:br>
              <a:rPr lang="en-GB" altLang="en-US" dirty="0" smtClean="0"/>
            </a:br>
            <a:r>
              <a:rPr lang="en-GB" altLang="en-US" dirty="0" smtClean="0"/>
              <a:t>for the Future</a:t>
            </a:r>
          </a:p>
        </p:txBody>
      </p:sp>
      <p:sp>
        <p:nvSpPr>
          <p:cNvPr id="7171" name="Content Placeholder 2"/>
          <p:cNvSpPr>
            <a:spLocks noGrp="1"/>
          </p:cNvSpPr>
          <p:nvPr>
            <p:ph idx="1"/>
          </p:nvPr>
        </p:nvSpPr>
        <p:spPr>
          <a:xfrm>
            <a:off x="539750" y="2133600"/>
            <a:ext cx="7772400" cy="4114800"/>
          </a:xfrm>
        </p:spPr>
        <p:txBody>
          <a:bodyPr/>
          <a:lstStyle/>
          <a:p>
            <a:pPr eaLnBrk="1" hangingPunct="1">
              <a:defRPr/>
            </a:pPr>
            <a:r>
              <a:rPr lang="en-GB" altLang="en-US" sz="2800" dirty="0" smtClean="0"/>
              <a:t>Needs to influence outcomes</a:t>
            </a:r>
          </a:p>
          <a:p>
            <a:pPr eaLnBrk="1" hangingPunct="1">
              <a:defRPr/>
            </a:pPr>
            <a:r>
              <a:rPr lang="en-GB" altLang="en-US" sz="2800" dirty="0" smtClean="0"/>
              <a:t>A major task has to be done</a:t>
            </a:r>
          </a:p>
          <a:p>
            <a:pPr eaLnBrk="1" hangingPunct="1">
              <a:defRPr/>
            </a:pPr>
            <a:r>
              <a:rPr lang="en-GB" altLang="en-US" sz="2800" dirty="0" smtClean="0"/>
              <a:t>Great deal of expertise can be harnessed</a:t>
            </a:r>
          </a:p>
          <a:p>
            <a:pPr eaLnBrk="1" hangingPunct="1">
              <a:defRPr/>
            </a:pPr>
            <a:r>
              <a:rPr lang="en-GB" altLang="en-US" sz="2800" dirty="0" smtClean="0"/>
              <a:t>Need to pull together rather than fracture</a:t>
            </a:r>
          </a:p>
          <a:p>
            <a:pPr eaLnBrk="1" hangingPunct="1">
              <a:defRPr/>
            </a:pPr>
            <a:r>
              <a:rPr lang="en-GB" altLang="en-US" sz="2800" dirty="0" smtClean="0"/>
              <a:t>Move secure care policy forward</a:t>
            </a:r>
          </a:p>
          <a:p>
            <a:pPr marL="0" indent="0" eaLnBrk="1" hangingPunct="1">
              <a:buFontTx/>
              <a:buNone/>
              <a:defRPr/>
            </a:pPr>
            <a:endParaRPr lang="en-GB" altLang="en-US" sz="2800" dirty="0" smtClean="0"/>
          </a:p>
        </p:txBody>
      </p:sp>
    </p:spTree>
    <p:extLst>
      <p:ext uri="{BB962C8B-B14F-4D97-AF65-F5344CB8AC3E}">
        <p14:creationId xmlns:p14="http://schemas.microsoft.com/office/powerpoint/2010/main" val="6999889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dirty="0" smtClean="0"/>
              <a:t>A Shared Vision</a:t>
            </a:r>
          </a:p>
        </p:txBody>
      </p:sp>
      <p:sp>
        <p:nvSpPr>
          <p:cNvPr id="7171" name="Content Placeholder 2"/>
          <p:cNvSpPr>
            <a:spLocks noGrp="1"/>
          </p:cNvSpPr>
          <p:nvPr>
            <p:ph idx="1"/>
          </p:nvPr>
        </p:nvSpPr>
        <p:spPr>
          <a:xfrm>
            <a:off x="685800" y="1844675"/>
            <a:ext cx="7772400" cy="4114800"/>
          </a:xfrm>
        </p:spPr>
        <p:txBody>
          <a:bodyPr/>
          <a:lstStyle/>
          <a:p>
            <a:pPr eaLnBrk="1" hangingPunct="1"/>
            <a:r>
              <a:rPr lang="en-GB" altLang="en-US" sz="2800" dirty="0" smtClean="0"/>
              <a:t>A shared vision for the future </a:t>
            </a:r>
          </a:p>
          <a:p>
            <a:pPr eaLnBrk="1" hangingPunct="1"/>
            <a:r>
              <a:rPr lang="en-GB" altLang="en-US" sz="2800" dirty="0" smtClean="0"/>
              <a:t>Ownership and commitment </a:t>
            </a:r>
          </a:p>
          <a:p>
            <a:pPr eaLnBrk="1" hangingPunct="1"/>
            <a:r>
              <a:rPr lang="en-GB" altLang="en-US" sz="2800" dirty="0" smtClean="0"/>
              <a:t>Realistic and achievable</a:t>
            </a:r>
          </a:p>
          <a:p>
            <a:pPr eaLnBrk="1" hangingPunct="1"/>
            <a:r>
              <a:rPr lang="en-GB" altLang="en-US" sz="2800" dirty="0" smtClean="0"/>
              <a:t>Positive intervention at right time </a:t>
            </a:r>
          </a:p>
          <a:p>
            <a:pPr eaLnBrk="1" hangingPunct="1"/>
            <a:r>
              <a:rPr lang="en-GB" altLang="en-US" sz="2800" dirty="0" smtClean="0"/>
              <a:t>Part of a bigger system for children’s services</a:t>
            </a:r>
          </a:p>
        </p:txBody>
      </p:sp>
    </p:spTree>
    <p:extLst>
      <p:ext uri="{BB962C8B-B14F-4D97-AF65-F5344CB8AC3E}">
        <p14:creationId xmlns:p14="http://schemas.microsoft.com/office/powerpoint/2010/main" val="4055771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z="4000" dirty="0" smtClean="0"/>
              <a:t>Key Issues and Opportunities  for Future Planning</a:t>
            </a:r>
          </a:p>
        </p:txBody>
      </p:sp>
      <p:sp>
        <p:nvSpPr>
          <p:cNvPr id="8195" name="Content Placeholder 2"/>
          <p:cNvSpPr>
            <a:spLocks noGrp="1"/>
          </p:cNvSpPr>
          <p:nvPr>
            <p:ph idx="1"/>
          </p:nvPr>
        </p:nvSpPr>
        <p:spPr>
          <a:xfrm>
            <a:off x="827088" y="2205038"/>
            <a:ext cx="7772400" cy="4114800"/>
          </a:xfrm>
        </p:spPr>
        <p:txBody>
          <a:bodyPr/>
          <a:lstStyle/>
          <a:p>
            <a:pPr eaLnBrk="1" hangingPunct="1"/>
            <a:r>
              <a:rPr lang="en-GB" altLang="en-US" sz="2800" dirty="0" smtClean="0"/>
              <a:t>Who should secure care be for?</a:t>
            </a:r>
          </a:p>
          <a:p>
            <a:pPr eaLnBrk="1" hangingPunct="1"/>
            <a:r>
              <a:rPr lang="en-GB" altLang="en-US" sz="2800" dirty="0" smtClean="0"/>
              <a:t>Better clarity for roles of partners</a:t>
            </a:r>
          </a:p>
          <a:p>
            <a:pPr eaLnBrk="1" hangingPunct="1"/>
            <a:r>
              <a:rPr lang="en-GB" altLang="en-US" sz="2800" dirty="0" smtClean="0"/>
              <a:t>Better shared understanding and agreement</a:t>
            </a:r>
          </a:p>
          <a:p>
            <a:pPr eaLnBrk="1" hangingPunct="1"/>
            <a:r>
              <a:rPr lang="en-GB" altLang="en-US" sz="2800" dirty="0" smtClean="0"/>
              <a:t>Identify what we need to develop and sustain</a:t>
            </a:r>
          </a:p>
          <a:p>
            <a:pPr eaLnBrk="1" hangingPunct="1"/>
            <a:r>
              <a:rPr lang="en-GB" altLang="en-US" sz="2800" dirty="0" smtClean="0"/>
              <a:t>Young people have mental health difficulties</a:t>
            </a:r>
          </a:p>
          <a:p>
            <a:pPr eaLnBrk="1" hangingPunct="1"/>
            <a:r>
              <a:rPr lang="en-GB" altLang="en-US" sz="2800" dirty="0" smtClean="0"/>
              <a:t>Difficult life circumstances </a:t>
            </a:r>
          </a:p>
          <a:p>
            <a:pPr eaLnBrk="1" hangingPunct="1"/>
            <a:r>
              <a:rPr lang="en-GB" altLang="en-US" sz="2800" dirty="0" smtClean="0"/>
              <a:t>Psychiatric and forensic support</a:t>
            </a:r>
          </a:p>
          <a:p>
            <a:pPr eaLnBrk="1" hangingPunct="1"/>
            <a:endParaRPr lang="en-GB" altLang="en-US" sz="2800" dirty="0" smtClean="0"/>
          </a:p>
          <a:p>
            <a:pPr eaLnBrk="1" hangingPunct="1"/>
            <a:endParaRPr lang="en-GB" altLang="en-US" dirty="0" smtClean="0"/>
          </a:p>
        </p:txBody>
      </p:sp>
    </p:spTree>
    <p:extLst>
      <p:ext uri="{BB962C8B-B14F-4D97-AF65-F5344CB8AC3E}">
        <p14:creationId xmlns:p14="http://schemas.microsoft.com/office/powerpoint/2010/main" val="14225683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9125" y="260350"/>
            <a:ext cx="7772400" cy="1143000"/>
          </a:xfrm>
        </p:spPr>
        <p:txBody>
          <a:bodyPr/>
          <a:lstStyle/>
          <a:p>
            <a:pPr eaLnBrk="1" hangingPunct="1"/>
            <a:r>
              <a:rPr lang="en-GB" altLang="en-US" sz="4000" dirty="0" smtClean="0"/>
              <a:t>Key Issues and Opportunities  for Future Planning</a:t>
            </a:r>
          </a:p>
        </p:txBody>
      </p:sp>
      <p:sp>
        <p:nvSpPr>
          <p:cNvPr id="11267" name="Content Placeholder 2"/>
          <p:cNvSpPr>
            <a:spLocks noGrp="1"/>
          </p:cNvSpPr>
          <p:nvPr>
            <p:ph idx="1"/>
          </p:nvPr>
        </p:nvSpPr>
        <p:spPr>
          <a:xfrm>
            <a:off x="619125" y="1844675"/>
            <a:ext cx="7772400" cy="4114800"/>
          </a:xfrm>
        </p:spPr>
        <p:txBody>
          <a:bodyPr/>
          <a:lstStyle/>
          <a:p>
            <a:pPr eaLnBrk="1" hangingPunct="1">
              <a:defRPr/>
            </a:pPr>
            <a:r>
              <a:rPr lang="en-GB" altLang="en-US" sz="2800" dirty="0"/>
              <a:t>G</a:t>
            </a:r>
            <a:r>
              <a:rPr lang="en-GB" altLang="en-US" sz="2800" dirty="0" smtClean="0"/>
              <a:t>ood practice and achievements</a:t>
            </a:r>
          </a:p>
          <a:p>
            <a:pPr eaLnBrk="1" hangingPunct="1">
              <a:defRPr/>
            </a:pPr>
            <a:r>
              <a:rPr lang="en-GB" altLang="en-US" sz="2800" dirty="0" smtClean="0"/>
              <a:t>Good at building relationships and trust</a:t>
            </a:r>
          </a:p>
          <a:p>
            <a:pPr eaLnBrk="1" hangingPunct="1">
              <a:defRPr/>
            </a:pPr>
            <a:r>
              <a:rPr lang="en-GB" altLang="en-US" sz="2800" dirty="0" smtClean="0"/>
              <a:t>Improve transitions</a:t>
            </a:r>
          </a:p>
          <a:p>
            <a:pPr eaLnBrk="1" hangingPunct="1">
              <a:defRPr/>
            </a:pPr>
            <a:r>
              <a:rPr lang="en-GB" altLang="en-US" sz="2800" dirty="0" smtClean="0"/>
              <a:t>Secure Care as part of policy for LAC</a:t>
            </a:r>
          </a:p>
          <a:p>
            <a:pPr eaLnBrk="1" hangingPunct="1">
              <a:defRPr/>
            </a:pPr>
            <a:r>
              <a:rPr lang="en-GB" altLang="en-US" sz="2800" dirty="0" smtClean="0"/>
              <a:t>We can </a:t>
            </a:r>
            <a:r>
              <a:rPr lang="en-GB" altLang="en-US" sz="2800" b="1" dirty="0" smtClean="0"/>
              <a:t>all</a:t>
            </a:r>
            <a:r>
              <a:rPr lang="en-GB" altLang="en-US" sz="2800" dirty="0" smtClean="0"/>
              <a:t> assist in shaping agenda to move policy forward</a:t>
            </a:r>
          </a:p>
          <a:p>
            <a:pPr eaLnBrk="1" hangingPunct="1">
              <a:defRPr/>
            </a:pPr>
            <a:r>
              <a:rPr lang="en-GB" altLang="en-US" sz="2800" dirty="0" smtClean="0"/>
              <a:t>Future contract arrangements flow from it.</a:t>
            </a:r>
          </a:p>
          <a:p>
            <a:pPr marL="0" indent="0" eaLnBrk="1" hangingPunct="1">
              <a:buFontTx/>
              <a:buNone/>
              <a:defRPr/>
            </a:pPr>
            <a:r>
              <a:rPr lang="en-GB" altLang="en-US" sz="2800" dirty="0" smtClean="0"/>
              <a:t/>
            </a:r>
            <a:br>
              <a:rPr lang="en-GB" altLang="en-US" sz="2800" dirty="0" smtClean="0"/>
            </a:br>
            <a:endParaRPr lang="en-GB" altLang="en-US" sz="2800" dirty="0" smtClean="0"/>
          </a:p>
        </p:txBody>
      </p:sp>
    </p:spTree>
    <p:extLst>
      <p:ext uri="{BB962C8B-B14F-4D97-AF65-F5344CB8AC3E}">
        <p14:creationId xmlns:p14="http://schemas.microsoft.com/office/powerpoint/2010/main" val="2527849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694637" y="1477489"/>
            <a:ext cx="7886700" cy="1718198"/>
          </a:xfrm>
        </p:spPr>
        <p:txBody>
          <a:bodyPr>
            <a:normAutofit/>
          </a:bodyPr>
          <a:lstStyle/>
          <a:p>
            <a:r>
              <a:rPr lang="en-GB" dirty="0" smtClean="0"/>
              <a:t>Scotland Excel Perspectives</a:t>
            </a:r>
            <a:endParaRPr lang="en-GB" dirty="0"/>
          </a:p>
        </p:txBody>
      </p:sp>
      <p:sp>
        <p:nvSpPr>
          <p:cNvPr id="4" name="Content Placeholder 3"/>
          <p:cNvSpPr>
            <a:spLocks noGrp="1"/>
          </p:cNvSpPr>
          <p:nvPr>
            <p:ph idx="1"/>
          </p:nvPr>
        </p:nvSpPr>
        <p:spPr>
          <a:xfrm>
            <a:off x="744888" y="2966275"/>
            <a:ext cx="7886700" cy="2501279"/>
          </a:xfrm>
        </p:spPr>
        <p:txBody>
          <a:bodyPr/>
          <a:lstStyle/>
          <a:p>
            <a:pPr marL="0" indent="0" algn="ctr">
              <a:buNone/>
            </a:pPr>
            <a:r>
              <a:rPr lang="en-GB" dirty="0" smtClean="0"/>
              <a:t>Julie Welsh, Director, Scotland Excel</a:t>
            </a:r>
            <a:endParaRPr lang="en-GB"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176588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2328" t="10416" r="7101" b="11979"/>
          <a:stretch/>
        </p:blipFill>
        <p:spPr>
          <a:xfrm>
            <a:off x="1557338" y="1205053"/>
            <a:ext cx="6372225" cy="5252899"/>
          </a:xfrm>
          <a:prstGeom prst="rect">
            <a:avLst/>
          </a:prstGeom>
        </p:spPr>
      </p:pic>
      <p:sp>
        <p:nvSpPr>
          <p:cNvPr id="3" name="Rectangle 2"/>
          <p:cNvSpPr/>
          <p:nvPr/>
        </p:nvSpPr>
        <p:spPr>
          <a:xfrm>
            <a:off x="2057401" y="2"/>
            <a:ext cx="5400675" cy="646331"/>
          </a:xfrm>
          <a:prstGeom prst="rect">
            <a:avLst/>
          </a:prstGeom>
        </p:spPr>
        <p:txBody>
          <a:bodyPr wrap="square">
            <a:spAutoFit/>
          </a:bodyPr>
          <a:lstStyle/>
          <a:p>
            <a:r>
              <a:rPr lang="en-GB" sz="3600" b="1" dirty="0">
                <a:solidFill>
                  <a:prstClr val="black"/>
                </a:solidFill>
              </a:rPr>
              <a:t>Secure screening </a:t>
            </a:r>
            <a:endParaRPr lang="en-GB" sz="3600" dirty="0">
              <a:solidFill>
                <a:prstClr val="black"/>
              </a:solidFill>
            </a:endParaRPr>
          </a:p>
        </p:txBody>
      </p:sp>
    </p:spTree>
    <p:extLst>
      <p:ext uri="{BB962C8B-B14F-4D97-AF65-F5344CB8AC3E}">
        <p14:creationId xmlns:p14="http://schemas.microsoft.com/office/powerpoint/2010/main" val="32748244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ontent Placeholder 3" descr="secure care 2.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51050" y="836620"/>
            <a:ext cx="5473700" cy="4968875"/>
          </a:xfrm>
        </p:spPr>
      </p:pic>
    </p:spTree>
    <p:extLst>
      <p:ext uri="{BB962C8B-B14F-4D97-AF65-F5344CB8AC3E}">
        <p14:creationId xmlns:p14="http://schemas.microsoft.com/office/powerpoint/2010/main" val="117176556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descr="bean counter 2.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55881" y="1341445"/>
            <a:ext cx="4176713" cy="3698875"/>
          </a:xfrm>
        </p:spPr>
      </p:pic>
    </p:spTree>
    <p:extLst>
      <p:ext uri="{BB962C8B-B14F-4D97-AF65-F5344CB8AC3E}">
        <p14:creationId xmlns:p14="http://schemas.microsoft.com/office/powerpoint/2010/main" val="16643799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social care demand the perfect storm.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23950" y="765175"/>
            <a:ext cx="6896100" cy="5360988"/>
          </a:xfrm>
        </p:spPr>
      </p:pic>
    </p:spTree>
    <p:extLst>
      <p:ext uri="{BB962C8B-B14F-4D97-AF65-F5344CB8AC3E}">
        <p14:creationId xmlns:p14="http://schemas.microsoft.com/office/powerpoint/2010/main" val="229803940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difficult decisions 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51052" y="1268413"/>
            <a:ext cx="5545138" cy="3816350"/>
          </a:xfrm>
        </p:spPr>
      </p:pic>
    </p:spTree>
    <p:extLst>
      <p:ext uri="{BB962C8B-B14F-4D97-AF65-F5344CB8AC3E}">
        <p14:creationId xmlns:p14="http://schemas.microsoft.com/office/powerpoint/2010/main" val="397778644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secure care 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19250" y="1125542"/>
            <a:ext cx="5905500" cy="4772025"/>
          </a:xfrm>
        </p:spPr>
      </p:pic>
    </p:spTree>
    <p:extLst>
      <p:ext uri="{BB962C8B-B14F-4D97-AF65-F5344CB8AC3E}">
        <p14:creationId xmlns:p14="http://schemas.microsoft.com/office/powerpoint/2010/main" val="377431344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694637" y="980389"/>
            <a:ext cx="7886700" cy="1536569"/>
          </a:xfrm>
        </p:spPr>
        <p:txBody>
          <a:bodyPr>
            <a:normAutofit fontScale="90000"/>
          </a:bodyPr>
          <a:lstStyle/>
          <a:p>
            <a:r>
              <a:rPr lang="en-GB" sz="3600" dirty="0" smtClean="0"/>
              <a:t>Commissioning for the future – round table discussion 14-10 to 14-40</a:t>
            </a:r>
            <a:br>
              <a:rPr lang="en-GB" sz="3600" dirty="0" smtClean="0"/>
            </a:br>
            <a:endParaRPr lang="en-GB" sz="3600" dirty="0"/>
          </a:p>
        </p:txBody>
      </p:sp>
      <p:sp>
        <p:nvSpPr>
          <p:cNvPr id="4" name="Content Placeholder 3"/>
          <p:cNvSpPr>
            <a:spLocks noGrp="1"/>
          </p:cNvSpPr>
          <p:nvPr>
            <p:ph idx="1"/>
          </p:nvPr>
        </p:nvSpPr>
        <p:spPr>
          <a:xfrm>
            <a:off x="744888" y="2384982"/>
            <a:ext cx="7886700" cy="3638746"/>
          </a:xfrm>
        </p:spPr>
        <p:txBody>
          <a:bodyPr>
            <a:normAutofit fontScale="92500" lnSpcReduction="10000"/>
          </a:bodyPr>
          <a:lstStyle/>
          <a:p>
            <a:pPr marL="0" indent="0" algn="ctr">
              <a:lnSpc>
                <a:spcPct val="80000"/>
              </a:lnSpc>
              <a:spcBef>
                <a:spcPts val="600"/>
              </a:spcBef>
              <a:buNone/>
            </a:pPr>
            <a:r>
              <a:rPr lang="en-GB" b="1" dirty="0" smtClean="0"/>
              <a:t>“How do we better integrate service planning and commissioning arrangements for secure care within our responses to young people with very high vulnerability and risk?”</a:t>
            </a:r>
            <a:r>
              <a:rPr lang="en-GB" altLang="en-US" dirty="0">
                <a:latin typeface="Calibri" pitchFamily="34" charset="0"/>
              </a:rPr>
              <a:t> </a:t>
            </a:r>
            <a:endParaRPr lang="en-GB" altLang="en-US" dirty="0" smtClean="0">
              <a:latin typeface="Calibri" pitchFamily="34" charset="0"/>
            </a:endParaRPr>
          </a:p>
          <a:p>
            <a:pPr marL="0" indent="0">
              <a:lnSpc>
                <a:spcPct val="80000"/>
              </a:lnSpc>
              <a:spcBef>
                <a:spcPts val="600"/>
              </a:spcBef>
              <a:buNone/>
            </a:pPr>
            <a:endParaRPr lang="en-GB" altLang="en-US" dirty="0" smtClean="0">
              <a:latin typeface="Calibri" pitchFamily="34" charset="0"/>
            </a:endParaRPr>
          </a:p>
          <a:p>
            <a:pPr>
              <a:lnSpc>
                <a:spcPct val="80000"/>
              </a:lnSpc>
              <a:spcBef>
                <a:spcPts val="600"/>
              </a:spcBef>
            </a:pPr>
            <a:r>
              <a:rPr lang="en-GB" altLang="en-US" dirty="0" smtClean="0">
                <a:latin typeface="Calibri" pitchFamily="34" charset="0"/>
              </a:rPr>
              <a:t>How </a:t>
            </a:r>
            <a:r>
              <a:rPr lang="en-GB" altLang="en-US" dirty="0">
                <a:latin typeface="Calibri" pitchFamily="34" charset="0"/>
              </a:rPr>
              <a:t>do we contain costs whilst improving the quality of outcomes?</a:t>
            </a:r>
          </a:p>
          <a:p>
            <a:pPr>
              <a:lnSpc>
                <a:spcPct val="80000"/>
              </a:lnSpc>
              <a:spcBef>
                <a:spcPts val="600"/>
              </a:spcBef>
            </a:pPr>
            <a:r>
              <a:rPr lang="en-GB" altLang="en-US" dirty="0">
                <a:latin typeface="Calibri" pitchFamily="34" charset="0"/>
              </a:rPr>
              <a:t>How do providers plan for the future?</a:t>
            </a:r>
          </a:p>
          <a:p>
            <a:pPr>
              <a:lnSpc>
                <a:spcPct val="80000"/>
              </a:lnSpc>
              <a:spcBef>
                <a:spcPts val="600"/>
              </a:spcBef>
            </a:pPr>
            <a:r>
              <a:rPr lang="en-GB" altLang="en-US" dirty="0">
                <a:latin typeface="Calibri" pitchFamily="34" charset="0"/>
              </a:rPr>
              <a:t>Future of contract – should we replicate what we have?  </a:t>
            </a:r>
            <a:r>
              <a:rPr lang="en-GB" altLang="en-US" dirty="0" smtClean="0">
                <a:latin typeface="Calibri" pitchFamily="34" charset="0"/>
              </a:rPr>
              <a:t>Or is there another way? </a:t>
            </a:r>
            <a:endParaRPr lang="en-GB" altLang="en-US" dirty="0">
              <a:latin typeface="Calibri" pitchFamily="34" charset="0"/>
            </a:endParaRPr>
          </a:p>
          <a:p>
            <a:pPr marL="0" indent="0" algn="ctr">
              <a:buNone/>
            </a:pPr>
            <a:endParaRPr lang="en-GB" b="1"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3338759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694637" y="1477489"/>
            <a:ext cx="7886700" cy="1718198"/>
          </a:xfrm>
        </p:spPr>
        <p:txBody>
          <a:bodyPr>
            <a:normAutofit/>
          </a:bodyPr>
          <a:lstStyle/>
          <a:p>
            <a:r>
              <a:rPr lang="en-GB" dirty="0" smtClean="0"/>
              <a:t>Visual Feedback</a:t>
            </a:r>
            <a:endParaRPr lang="en-GB" dirty="0"/>
          </a:p>
        </p:txBody>
      </p:sp>
      <p:sp>
        <p:nvSpPr>
          <p:cNvPr id="4" name="Content Placeholder 3"/>
          <p:cNvSpPr>
            <a:spLocks noGrp="1"/>
          </p:cNvSpPr>
          <p:nvPr>
            <p:ph idx="1"/>
          </p:nvPr>
        </p:nvSpPr>
        <p:spPr>
          <a:xfrm>
            <a:off x="744888" y="2966275"/>
            <a:ext cx="7886700" cy="2501279"/>
          </a:xfrm>
        </p:spPr>
        <p:txBody>
          <a:bodyPr/>
          <a:lstStyle/>
          <a:p>
            <a:pPr marL="0" indent="0" algn="ctr">
              <a:buNone/>
            </a:pPr>
            <a:r>
              <a:rPr lang="en-GB" dirty="0" smtClean="0"/>
              <a:t>Facilitated by Beth Smith and Graham Ogilvie</a:t>
            </a:r>
            <a:endParaRPr lang="en-GB"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35835305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www.cycj.org.uk                                                                  developing, supporting &amp; understanding youth justice</a:t>
            </a:r>
            <a:endParaRPr lang="en-GB" dirty="0"/>
          </a:p>
        </p:txBody>
      </p:sp>
      <p:sp>
        <p:nvSpPr>
          <p:cNvPr id="3" name="Title 2"/>
          <p:cNvSpPr>
            <a:spLocks noGrp="1"/>
          </p:cNvSpPr>
          <p:nvPr>
            <p:ph type="title"/>
          </p:nvPr>
        </p:nvSpPr>
        <p:spPr>
          <a:xfrm>
            <a:off x="704064" y="1486916"/>
            <a:ext cx="7886700" cy="1718198"/>
          </a:xfrm>
        </p:spPr>
        <p:txBody>
          <a:bodyPr>
            <a:normAutofit fontScale="90000"/>
          </a:bodyPr>
          <a:lstStyle/>
          <a:p>
            <a:r>
              <a:rPr lang="en-GB" dirty="0" smtClean="0"/>
              <a:t/>
            </a:r>
            <a:br>
              <a:rPr lang="en-GB" dirty="0" smtClean="0"/>
            </a:br>
            <a:r>
              <a:rPr lang="en-GB" dirty="0" smtClean="0"/>
              <a:t>Closing Remarks</a:t>
            </a:r>
            <a:br>
              <a:rPr lang="en-GB" dirty="0" smtClean="0"/>
            </a:br>
            <a:r>
              <a:rPr lang="en-GB" dirty="0"/>
              <a:t/>
            </a:r>
            <a:br>
              <a:rPr lang="en-GB" dirty="0"/>
            </a:br>
            <a:r>
              <a:rPr lang="en-GB" sz="3600" b="0" dirty="0">
                <a:solidFill>
                  <a:srgbClr val="0086A8"/>
                </a:solidFill>
                <a:latin typeface="+mn-lt"/>
                <a:ea typeface="+mn-ea"/>
                <a:cs typeface="+mn-cs"/>
              </a:rPr>
              <a:t>Claire Lightowler, Director, CYCJ</a:t>
            </a:r>
            <a:r>
              <a:rPr lang="en-GB" dirty="0"/>
              <a:t/>
            </a:r>
            <a:br>
              <a:rPr lang="en-GB" dirty="0"/>
            </a:br>
            <a:endParaRPr lang="en-GB" dirty="0"/>
          </a:p>
        </p:txBody>
      </p:sp>
      <p:pic>
        <p:nvPicPr>
          <p:cNvPr id="5" name="Picture 4" descr="S:\Corporate Business\logos\WithScotland Marque with strapline\JPEG_PNG (for web only)#7ED1\WithScotland_withstraplinefull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083" y="319873"/>
            <a:ext cx="2268495" cy="792490"/>
          </a:xfrm>
          <a:prstGeom prst="rect">
            <a:avLst/>
          </a:prstGeom>
          <a:noFill/>
          <a:ln>
            <a:noFill/>
          </a:ln>
        </p:spPr>
      </p:pic>
    </p:spTree>
    <p:extLst>
      <p:ext uri="{BB962C8B-B14F-4D97-AF65-F5344CB8AC3E}">
        <p14:creationId xmlns:p14="http://schemas.microsoft.com/office/powerpoint/2010/main" val="398166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6597943"/>
              </p:ext>
            </p:extLst>
          </p:nvPr>
        </p:nvGraphicFramePr>
        <p:xfrm>
          <a:off x="1851665" y="1112516"/>
          <a:ext cx="5337809" cy="5614806"/>
        </p:xfrm>
        <a:graphic>
          <a:graphicData uri="http://schemas.openxmlformats.org/drawingml/2006/table">
            <a:tbl>
              <a:tblPr firstRow="1" firstCol="1" lastRow="1" lastCol="1" bandRow="1" bandCol="1">
                <a:tableStyleId>{5C22544A-7EE6-4342-B048-85BDC9FD1C3A}</a:tableStyleId>
              </a:tblPr>
              <a:tblGrid>
                <a:gridCol w="2695285"/>
                <a:gridCol w="880538"/>
                <a:gridCol w="880538"/>
                <a:gridCol w="881448"/>
              </a:tblGrid>
              <a:tr h="850005">
                <a:tc>
                  <a:txBody>
                    <a:bodyPr/>
                    <a:lstStyle/>
                    <a:p>
                      <a:pPr algn="ctr">
                        <a:lnSpc>
                          <a:spcPct val="107000"/>
                        </a:lnSpc>
                        <a:spcAft>
                          <a:spcPts val="0"/>
                        </a:spcAft>
                      </a:pPr>
                      <a:r>
                        <a:rPr lang="en-GB" sz="2000" dirty="0" smtClean="0">
                          <a:solidFill>
                            <a:schemeClr val="tx1"/>
                          </a:solidFill>
                          <a:effectLst/>
                          <a:latin typeface="Times New Roman" panose="02020603050405020304" pitchFamily="18" charset="0"/>
                          <a:cs typeface="Times New Roman" panose="02020603050405020304" pitchFamily="18" charset="0"/>
                        </a:rPr>
                        <a:t>Reasons </a:t>
                      </a:r>
                      <a:r>
                        <a:rPr lang="en-GB" sz="2000" dirty="0">
                          <a:solidFill>
                            <a:schemeClr val="tx1"/>
                          </a:solidFill>
                          <a:effectLst/>
                          <a:latin typeface="Times New Roman" panose="02020603050405020304" pitchFamily="18" charset="0"/>
                          <a:cs typeface="Times New Roman" panose="02020603050405020304" pitchFamily="18" charset="0"/>
                        </a:rPr>
                        <a:t>(s) for referral to SSG</a:t>
                      </a:r>
                    </a:p>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(n=741) </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no. of young people</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 of males</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 of females</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2733">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offending</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524</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76%</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24%</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772733">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Substance misuse</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403</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71%</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29%</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772733">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Sexual exploitation/ vulnerability </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205</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40%</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60%</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772733">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Absconding </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54</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57%</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43%</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772733">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Self harm </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46</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63%</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37%</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r>
              <a:tr h="772733">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Mental health </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80</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54%</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46%</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630862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329786" y="1001699"/>
            <a:ext cx="7084355" cy="5561333"/>
          </a:xfrm>
          <a:prstGeom prst="rect">
            <a:avLst/>
          </a:prstGeom>
          <a:noFill/>
          <a:ln>
            <a:noFill/>
          </a:ln>
          <a:extLst/>
        </p:spPr>
      </p:pic>
    </p:spTree>
    <p:extLst>
      <p:ext uri="{BB962C8B-B14F-4D97-AF65-F5344CB8AC3E}">
        <p14:creationId xmlns:p14="http://schemas.microsoft.com/office/powerpoint/2010/main" val="3267809455"/>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YCJ P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YCJ Template2" id="{BFE325ED-67A5-443E-829A-30A8854A9C52}" vid="{8878E525-5581-4F7F-BB91-70C529713467}"/>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YCJ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1">
      <a:dk1>
        <a:srgbClr val="969696"/>
      </a:dk1>
      <a:lt1>
        <a:srgbClr val="FFFFFF"/>
      </a:lt1>
      <a:dk2>
        <a:srgbClr val="9900CC"/>
      </a:dk2>
      <a:lt2>
        <a:srgbClr val="CCCCFF"/>
      </a:lt2>
      <a:accent1>
        <a:srgbClr val="CCCCFF"/>
      </a:accent1>
      <a:accent2>
        <a:srgbClr val="CC99FF"/>
      </a:accent2>
      <a:accent3>
        <a:srgbClr val="CAAAE2"/>
      </a:accent3>
      <a:accent4>
        <a:srgbClr val="DADADA"/>
      </a:accent4>
      <a:accent5>
        <a:srgbClr val="E2E2FF"/>
      </a:accent5>
      <a:accent6>
        <a:srgbClr val="B98AE7"/>
      </a:accent6>
      <a:hlink>
        <a:srgbClr val="9999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FF"/>
        </a:dk2>
        <a:lt2>
          <a:srgbClr val="CCCCF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9A00CD"/>
        </a:dk2>
        <a:lt2>
          <a:srgbClr val="CCCCFF"/>
        </a:lt2>
        <a:accent1>
          <a:srgbClr val="FF9900"/>
        </a:accent1>
        <a:accent2>
          <a:srgbClr val="00FFFF"/>
        </a:accent2>
        <a:accent3>
          <a:srgbClr val="CAAAE3"/>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10">
        <a:dk1>
          <a:srgbClr val="000000"/>
        </a:dk1>
        <a:lt1>
          <a:srgbClr val="FFFFFF"/>
        </a:lt1>
        <a:dk2>
          <a:srgbClr val="9900CC"/>
        </a:dk2>
        <a:lt2>
          <a:srgbClr val="CCCCFF"/>
        </a:lt2>
        <a:accent1>
          <a:srgbClr val="CCCCFF"/>
        </a:accent1>
        <a:accent2>
          <a:srgbClr val="00FFFF"/>
        </a:accent2>
        <a:accent3>
          <a:srgbClr val="CAAAE2"/>
        </a:accent3>
        <a:accent4>
          <a:srgbClr val="DADADA"/>
        </a:accent4>
        <a:accent5>
          <a:srgbClr val="E2E2FF"/>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11">
        <a:dk1>
          <a:srgbClr val="969696"/>
        </a:dk1>
        <a:lt1>
          <a:srgbClr val="FFFFFF"/>
        </a:lt1>
        <a:dk2>
          <a:srgbClr val="9900CC"/>
        </a:dk2>
        <a:lt2>
          <a:srgbClr val="CCCCFF"/>
        </a:lt2>
        <a:accent1>
          <a:srgbClr val="CCCCFF"/>
        </a:accent1>
        <a:accent2>
          <a:srgbClr val="CC99FF"/>
        </a:accent2>
        <a:accent3>
          <a:srgbClr val="CAAAE2"/>
        </a:accent3>
        <a:accent4>
          <a:srgbClr val="DADADA"/>
        </a:accent4>
        <a:accent5>
          <a:srgbClr val="E2E2FF"/>
        </a:accent5>
        <a:accent6>
          <a:srgbClr val="B98AE7"/>
        </a:accent6>
        <a:hlink>
          <a:srgbClr val="9999FF"/>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CYCJ P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YCJ Template2" id="{BFE325ED-67A5-443E-829A-30A8854A9C52}" vid="{8878E525-5581-4F7F-BB91-70C529713467}"/>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19E364CCD144DA976F540C74DBEE7" ma:contentTypeVersion="1" ma:contentTypeDescription="Create a new document." ma:contentTypeScope="" ma:versionID="ca446bffc7bc78d3446a7e537da18bfd">
  <xsd:schema xmlns:xsd="http://www.w3.org/2001/XMLSchema" xmlns:xs="http://www.w3.org/2001/XMLSchema" xmlns:p="http://schemas.microsoft.com/office/2006/metadata/properties" xmlns:ns2="7dd52917-8266-4bd8-abeb-88033497c638" targetNamespace="http://schemas.microsoft.com/office/2006/metadata/properties" ma:root="true" ma:fieldsID="fdc8e8c829e263742a6bd9460d11e12e" ns2:_="">
    <xsd:import namespace="7dd52917-8266-4bd8-abeb-88033497c63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52917-8266-4bd8-abeb-88033497c6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dd52917-8266-4bd8-abeb-88033497c638">STRATHCYCJ-27-1242</_dlc_DocId>
    <_dlc_DocIdUrl xmlns="7dd52917-8266-4bd8-abeb-88033497c638">
      <Url>https://moss.strath.ac.uk/cycj/_layouts/DocIdRedir.aspx?ID=STRATHCYCJ-27-1242</Url>
      <Description>STRATHCYCJ-27-1242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958C6-A327-4C3A-A8CA-A39CB6B04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52917-8266-4bd8-abeb-88033497c6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003AC-605C-4781-A2DA-06019D253F83}">
  <ds:schemaRefs>
    <ds:schemaRef ds:uri="http://schemas.microsoft.com/sharepoint/events"/>
  </ds:schemaRefs>
</ds:datastoreItem>
</file>

<file path=customXml/itemProps3.xml><?xml version="1.0" encoding="utf-8"?>
<ds:datastoreItem xmlns:ds="http://schemas.openxmlformats.org/officeDocument/2006/customXml" ds:itemID="{226F68FF-9A3E-41FD-97F4-92CB4CA507D1}">
  <ds:schemaRefs>
    <ds:schemaRef ds:uri="http://purl.org/dc/elements/1.1/"/>
    <ds:schemaRef ds:uri="http://schemas.openxmlformats.org/package/2006/metadata/core-properties"/>
    <ds:schemaRef ds:uri="http://purl.org/dc/terms/"/>
    <ds:schemaRef ds:uri="http://schemas.microsoft.com/office/2006/documentManagement/types"/>
    <ds:schemaRef ds:uri="7dd52917-8266-4bd8-abeb-88033497c638"/>
    <ds:schemaRef ds:uri="http://purl.org/dc/dcmitype/"/>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FC38053E-18D2-4722-889F-2516134D6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CYCJ%20PP%20template</Template>
  <TotalTime>165</TotalTime>
  <Words>5701</Words>
  <Application>Microsoft Office PowerPoint</Application>
  <PresentationFormat>On-screen Show (4:3)</PresentationFormat>
  <Paragraphs>710</Paragraphs>
  <Slides>77</Slides>
  <Notes>77</Notes>
  <HiddenSlides>0</HiddenSlides>
  <MMClips>0</MMClips>
  <ScaleCrop>false</ScaleCrop>
  <HeadingPairs>
    <vt:vector size="4" baseType="variant">
      <vt:variant>
        <vt:lpstr>Theme</vt:lpstr>
      </vt:variant>
      <vt:variant>
        <vt:i4>10</vt:i4>
      </vt:variant>
      <vt:variant>
        <vt:lpstr>Slide Titles</vt:lpstr>
      </vt:variant>
      <vt:variant>
        <vt:i4>77</vt:i4>
      </vt:variant>
    </vt:vector>
  </HeadingPairs>
  <TitlesOfParts>
    <vt:vector size="87" baseType="lpstr">
      <vt:lpstr>CYCJ PP template</vt:lpstr>
      <vt:lpstr>1_CYCJ PP template</vt:lpstr>
      <vt:lpstr>Default Design</vt:lpstr>
      <vt:lpstr>Adjacency</vt:lpstr>
      <vt:lpstr>Office Theme</vt:lpstr>
      <vt:lpstr>4_Office Theme</vt:lpstr>
      <vt:lpstr>2_CYCJ PP template</vt:lpstr>
      <vt:lpstr>1_Office Theme</vt:lpstr>
      <vt:lpstr>5_Office Theme</vt:lpstr>
      <vt:lpstr>2_Office Theme</vt:lpstr>
      <vt:lpstr>Secure Care in Scotland, Looking Ahead Thursday 21 April 2016</vt:lpstr>
      <vt:lpstr>Welcome and Opening Remarks</vt:lpstr>
      <vt:lpstr>What Does Getting It Right Look Like? Achievements, Challenges and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DBT </vt:lpstr>
      <vt:lpstr>PowerPoint Presentation</vt:lpstr>
      <vt:lpstr>                                   Secure Care in Scotland:  </vt:lpstr>
      <vt:lpstr>a brief history…</vt:lpstr>
      <vt:lpstr>this was then…</vt:lpstr>
      <vt:lpstr>this was then…</vt:lpstr>
      <vt:lpstr>this was then…</vt:lpstr>
      <vt:lpstr>this was then…</vt:lpstr>
      <vt:lpstr>current position…</vt:lpstr>
      <vt:lpstr>this is now…</vt:lpstr>
      <vt:lpstr>this is now…</vt:lpstr>
      <vt:lpstr>this is now…</vt:lpstr>
      <vt:lpstr>this is now…</vt:lpstr>
      <vt:lpstr>this is now…</vt:lpstr>
      <vt:lpstr>this is now…</vt:lpstr>
      <vt:lpstr>services offered…</vt:lpstr>
      <vt:lpstr>our aims…</vt:lpstr>
      <vt:lpstr>Management, Leadership and  Governance </vt:lpstr>
      <vt:lpstr>  how and why secure care embraced management, changing patterns of leadership and the impact on service cultures and improvement … </vt:lpstr>
      <vt:lpstr>management, leadership and governance…</vt:lpstr>
      <vt:lpstr>management, leadership and governance…</vt:lpstr>
      <vt:lpstr>management, leadership and governance…</vt:lpstr>
      <vt:lpstr>PROFILE of young person</vt:lpstr>
      <vt:lpstr>https://prezi.com/ix4ojkakken8/secure-care-in-scotland-looking-ahead-21-04-16/?utm_campaign=share&amp;utm_medium=copy  </vt:lpstr>
      <vt:lpstr>improved OUTCOMES </vt:lpstr>
      <vt:lpstr> background…</vt:lpstr>
      <vt:lpstr>girfec…</vt:lpstr>
      <vt:lpstr>comparisons…</vt:lpstr>
      <vt:lpstr>improved outcomes…</vt:lpstr>
      <vt:lpstr>improved outcomes…</vt:lpstr>
      <vt:lpstr>improved outcomes…</vt:lpstr>
      <vt:lpstr>improved outcomes…</vt:lpstr>
      <vt:lpstr>Young People’s Voices</vt:lpstr>
      <vt:lpstr>  Cheryl-Ann Cruickshank Director of Innovation and Development</vt:lpstr>
      <vt:lpstr>  (2006) Consultation Project designed to achieve better outcomes for young people in Secure Services (BOSS)</vt:lpstr>
      <vt:lpstr> The report maps young people’s journey from admission to discharge, including the transition from secure care and what they feel assists them in that transition.   It outlines their advice to other young people coming into secure care and changes they would like to see.  </vt:lpstr>
      <vt:lpstr>  76 individual young people over a 2 year period from 2006 to 2008</vt:lpstr>
      <vt:lpstr>  “Do what they ask you to do and you’ll get out faster” (Female 15)</vt:lpstr>
      <vt:lpstr> Key Messages Importance of loving, stable relationships  Importance of support to overcome Trauma, instead of being labelled the bad kid  Importance of appropriate care placements and moving on support inc. continuing care and return to care</vt:lpstr>
      <vt:lpstr>  Laura Beveridge Development Officer &amp; Care Leaver</vt:lpstr>
      <vt:lpstr>PowerPoint Presentation</vt:lpstr>
      <vt:lpstr>Secure Care National Project: Early Reflections</vt:lpstr>
      <vt:lpstr>PowerPoint Presentation</vt:lpstr>
      <vt:lpstr> Secure care national project </vt:lpstr>
      <vt:lpstr>Secure care national project </vt:lpstr>
      <vt:lpstr>Secure care national project outcomes</vt:lpstr>
      <vt:lpstr> </vt:lpstr>
      <vt:lpstr> </vt:lpstr>
      <vt:lpstr> </vt:lpstr>
      <vt:lpstr> </vt:lpstr>
      <vt:lpstr>Table Discussion and Feedback 12-20 to 13-00 </vt:lpstr>
      <vt:lpstr>Secure Care in Scotland – Looking Ahead</vt:lpstr>
      <vt:lpstr>Introduction</vt:lpstr>
      <vt:lpstr>Background and Context – Before 2010 and Post 2010</vt:lpstr>
      <vt:lpstr>A Secure Care Sector  for the Future</vt:lpstr>
      <vt:lpstr>A Shared Vision</vt:lpstr>
      <vt:lpstr>Key Issues and Opportunities  for Future Planning</vt:lpstr>
      <vt:lpstr>Key Issues and Opportunities  for Future Planning</vt:lpstr>
      <vt:lpstr>Scotland Excel Perspectives</vt:lpstr>
      <vt:lpstr>PowerPoint Presentation</vt:lpstr>
      <vt:lpstr>PowerPoint Presentation</vt:lpstr>
      <vt:lpstr>PowerPoint Presentation</vt:lpstr>
      <vt:lpstr>PowerPoint Presentation</vt:lpstr>
      <vt:lpstr>PowerPoint Presentation</vt:lpstr>
      <vt:lpstr>Commissioning for the future – round table discussion 14-10 to 14-40 </vt:lpstr>
      <vt:lpstr>Visual Feedback</vt:lpstr>
      <vt:lpstr> Closing Remarks  Claire Lightowler, Director, CYCJ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Care in Scotland, Looking Ahead</dc:title>
  <dc:creator>uos</dc:creator>
  <cp:lastModifiedBy>Hass</cp:lastModifiedBy>
  <cp:revision>48</cp:revision>
  <dcterms:created xsi:type="dcterms:W3CDTF">2016-04-19T13:48:01Z</dcterms:created>
  <dcterms:modified xsi:type="dcterms:W3CDTF">2016-05-06T13:16:55Z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dbf4f4b4-cd50-40fb-b3bd-16fe62d90980</vt:lpwstr>
  </property>
  <property fmtid="{D5CDD505-2E9C-101B-9397-08002B2CF9AE}" pid="3" name="ContentTypeId">
    <vt:lpwstr>0x010100EFF19E364CCD144DA976F540C74DBEE7</vt:lpwstr>
  </property>
</Properties>
</file>