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gif" ContentType="image/gif"/>
  <Default Extension="vml" ContentType="application/vnd.openxmlformats-officedocument.vmlDrawing"/>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6.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theme/theme1.xml" ContentType="application/vnd.openxmlformats-officedocument.theme+xml"/>
  <Override PartName="/ppt/handoutMasters/handoutMaster1.xml" ContentType="application/vnd.openxmlformats-officedocument.presentationml.handoutMaster+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7" r:id="rId2"/>
    <p:sldId id="258" r:id="rId3"/>
    <p:sldId id="313" r:id="rId4"/>
    <p:sldId id="296" r:id="rId5"/>
    <p:sldId id="318" r:id="rId6"/>
    <p:sldId id="314" r:id="rId7"/>
    <p:sldId id="316" r:id="rId8"/>
    <p:sldId id="323" r:id="rId9"/>
    <p:sldId id="315" r:id="rId10"/>
    <p:sldId id="260" r:id="rId11"/>
    <p:sldId id="277" r:id="rId12"/>
    <p:sldId id="297" r:id="rId13"/>
    <p:sldId id="264" r:id="rId14"/>
    <p:sldId id="324" r:id="rId15"/>
    <p:sldId id="298" r:id="rId16"/>
    <p:sldId id="299" r:id="rId17"/>
    <p:sldId id="301" r:id="rId18"/>
    <p:sldId id="303" r:id="rId19"/>
    <p:sldId id="305" r:id="rId20"/>
    <p:sldId id="306" r:id="rId21"/>
    <p:sldId id="308" r:id="rId22"/>
    <p:sldId id="310" r:id="rId23"/>
    <p:sldId id="325" r:id="rId24"/>
    <p:sldId id="311" r:id="rId25"/>
    <p:sldId id="320" r:id="rId26"/>
    <p:sldId id="321" r:id="rId27"/>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2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83028" autoAdjust="0"/>
  </p:normalViewPr>
  <p:slideViewPr>
    <p:cSldViewPr>
      <p:cViewPr varScale="1">
        <p:scale>
          <a:sx n="95" d="100"/>
          <a:sy n="95" d="100"/>
        </p:scale>
        <p:origin x="-2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37"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7D9729-56C9-4DE7-ACA2-FFC9854AF31C}"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en-GB"/>
        </a:p>
      </dgm:t>
    </dgm:pt>
    <dgm:pt modelId="{0787252B-C7E4-447C-BE3E-0E24FFF9D4A5}">
      <dgm:prSet/>
      <dgm:spPr>
        <a:xfrm>
          <a:off x="2678" y="1625600"/>
          <a:ext cx="1171277" cy="2167466"/>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dirty="0" smtClean="0">
              <a:solidFill>
                <a:sysClr val="window" lastClr="FFFFFF"/>
              </a:solidFill>
              <a:latin typeface="Calibri"/>
              <a:ea typeface="+mn-ea"/>
              <a:cs typeface="+mn-cs"/>
            </a:rPr>
            <a:t>Now until March 2017                          </a:t>
          </a:r>
          <a:r>
            <a:rPr lang="en-GB" i="1" dirty="0" smtClean="0">
              <a:solidFill>
                <a:sysClr val="window" lastClr="FFFFFF"/>
              </a:solidFill>
              <a:latin typeface="Calibri"/>
              <a:ea typeface="+mn-ea"/>
              <a:cs typeface="+mn-cs"/>
            </a:rPr>
            <a:t>Site identification &amp; Concept Design</a:t>
          </a:r>
        </a:p>
      </dgm:t>
    </dgm:pt>
    <dgm:pt modelId="{5ADB9C0F-6875-4BB2-82CA-2D000969E131}" type="parTrans" cxnId="{2C158B17-9F8C-4702-BAB3-3936A33DAC46}">
      <dgm:prSet/>
      <dgm:spPr/>
      <dgm:t>
        <a:bodyPr/>
        <a:lstStyle/>
        <a:p>
          <a:endParaRPr lang="en-GB"/>
        </a:p>
      </dgm:t>
    </dgm:pt>
    <dgm:pt modelId="{FC8C8DEE-BBB1-4DDD-B8CF-96E32E82ED0B}" type="sibTrans" cxnId="{2C158B17-9F8C-4702-BAB3-3936A33DAC46}">
      <dgm:prSet/>
      <dgm:spPr/>
      <dgm:t>
        <a:bodyPr/>
        <a:lstStyle/>
        <a:p>
          <a:endParaRPr lang="en-GB"/>
        </a:p>
      </dgm:t>
    </dgm:pt>
    <dgm:pt modelId="{F3BD9494-5D0C-4E09-A3A6-EE2D82824B5B}">
      <dgm:prSet/>
      <dgm:spPr>
        <a:xfrm>
          <a:off x="1232520" y="1625600"/>
          <a:ext cx="1171277" cy="2167466"/>
        </a:xfrm>
        <a:prstGeom prst="roundRect">
          <a:avLst/>
        </a:prstGeom>
        <a:solidFill>
          <a:srgbClr val="8064A2">
            <a:hueOff val="-1116192"/>
            <a:satOff val="6725"/>
            <a:lumOff val="539"/>
            <a:alphaOff val="0"/>
          </a:srgbClr>
        </a:solidFill>
        <a:ln w="25400" cap="flat" cmpd="sng" algn="ctr">
          <a:solidFill>
            <a:sysClr val="window" lastClr="FFFFFF">
              <a:hueOff val="0"/>
              <a:satOff val="0"/>
              <a:lumOff val="0"/>
              <a:alphaOff val="0"/>
            </a:sysClr>
          </a:solidFill>
          <a:prstDash val="solid"/>
        </a:ln>
        <a:effectLst/>
      </dgm:spPr>
      <dgm:t>
        <a:bodyPr/>
        <a:lstStyle/>
        <a:p>
          <a:r>
            <a:rPr lang="en-GB" dirty="0" smtClean="0">
              <a:solidFill>
                <a:sysClr val="window" lastClr="FFFFFF"/>
              </a:solidFill>
              <a:latin typeface="Calibri"/>
              <a:ea typeface="+mn-ea"/>
              <a:cs typeface="+mn-cs"/>
            </a:rPr>
            <a:t>Oct 2016 to End Sept 2017                  </a:t>
          </a:r>
          <a:r>
            <a:rPr lang="en-GB" i="1" dirty="0" smtClean="0">
              <a:solidFill>
                <a:sysClr val="window" lastClr="FFFFFF"/>
              </a:solidFill>
              <a:latin typeface="Calibri"/>
              <a:ea typeface="+mn-ea"/>
              <a:cs typeface="+mn-cs"/>
            </a:rPr>
            <a:t>Purchase &amp; Planning </a:t>
          </a:r>
        </a:p>
      </dgm:t>
    </dgm:pt>
    <dgm:pt modelId="{2EB95513-F62E-428C-A41C-8F354C62FBCC}" type="parTrans" cxnId="{CBF4B639-6C09-402C-A07D-98DE9DD33797}">
      <dgm:prSet/>
      <dgm:spPr/>
      <dgm:t>
        <a:bodyPr/>
        <a:lstStyle/>
        <a:p>
          <a:endParaRPr lang="en-GB"/>
        </a:p>
      </dgm:t>
    </dgm:pt>
    <dgm:pt modelId="{97743D8C-BEC7-4088-9D16-15BD36DBA28C}" type="sibTrans" cxnId="{CBF4B639-6C09-402C-A07D-98DE9DD33797}">
      <dgm:prSet/>
      <dgm:spPr/>
      <dgm:t>
        <a:bodyPr/>
        <a:lstStyle/>
        <a:p>
          <a:endParaRPr lang="en-GB"/>
        </a:p>
      </dgm:t>
    </dgm:pt>
    <dgm:pt modelId="{CC40645A-A272-4492-BA73-14DB1683E044}">
      <dgm:prSet/>
      <dgm:spPr>
        <a:xfrm>
          <a:off x="2462361" y="1625600"/>
          <a:ext cx="1171277" cy="2167466"/>
        </a:xfrm>
        <a:prstGeom prst="roundRect">
          <a:avLst/>
        </a:prstGeom>
        <a:solidFill>
          <a:srgbClr val="8064A2">
            <a:hueOff val="-2232385"/>
            <a:satOff val="13449"/>
            <a:lumOff val="1078"/>
            <a:alphaOff val="0"/>
          </a:srgbClr>
        </a:solidFill>
        <a:ln w="25400" cap="flat" cmpd="sng" algn="ctr">
          <a:solidFill>
            <a:sysClr val="window" lastClr="FFFFFF">
              <a:hueOff val="0"/>
              <a:satOff val="0"/>
              <a:lumOff val="0"/>
              <a:alphaOff val="0"/>
            </a:sysClr>
          </a:solidFill>
          <a:prstDash val="solid"/>
        </a:ln>
        <a:effectLst/>
      </dgm:spPr>
      <dgm:t>
        <a:bodyPr/>
        <a:lstStyle/>
        <a:p>
          <a:r>
            <a:rPr lang="en-GB" dirty="0" smtClean="0">
              <a:solidFill>
                <a:sysClr val="window" lastClr="FFFFFF"/>
              </a:solidFill>
              <a:latin typeface="Calibri"/>
              <a:ea typeface="+mn-ea"/>
              <a:cs typeface="+mn-cs"/>
            </a:rPr>
            <a:t>April 2017 to Sept 2018                        </a:t>
          </a:r>
          <a:r>
            <a:rPr lang="en-GB" i="1" dirty="0" smtClean="0">
              <a:solidFill>
                <a:sysClr val="window" lastClr="FFFFFF"/>
              </a:solidFill>
              <a:latin typeface="Calibri"/>
              <a:ea typeface="+mn-ea"/>
              <a:cs typeface="+mn-cs"/>
            </a:rPr>
            <a:t>Detailed Design &amp; Procurement</a:t>
          </a:r>
        </a:p>
      </dgm:t>
    </dgm:pt>
    <dgm:pt modelId="{3E6540DF-258B-4434-ACD1-6F3C867C2EC2}" type="parTrans" cxnId="{596A85F3-5D13-45C8-9217-9C8AAC794D2A}">
      <dgm:prSet/>
      <dgm:spPr/>
      <dgm:t>
        <a:bodyPr/>
        <a:lstStyle/>
        <a:p>
          <a:endParaRPr lang="en-GB"/>
        </a:p>
      </dgm:t>
    </dgm:pt>
    <dgm:pt modelId="{4F955D05-6020-4DB5-8E97-A0DEBD88A667}" type="sibTrans" cxnId="{596A85F3-5D13-45C8-9217-9C8AAC794D2A}">
      <dgm:prSet/>
      <dgm:spPr/>
      <dgm:t>
        <a:bodyPr/>
        <a:lstStyle/>
        <a:p>
          <a:endParaRPr lang="en-GB"/>
        </a:p>
      </dgm:t>
    </dgm:pt>
    <dgm:pt modelId="{FA000B48-2940-45A2-994C-661ADD581E15}">
      <dgm:prSet/>
      <dgm:spPr>
        <a:xfrm>
          <a:off x="3692202" y="1625600"/>
          <a:ext cx="1171277" cy="2167466"/>
        </a:xfrm>
        <a:prstGeom prst="roundRect">
          <a:avLst/>
        </a:prstGeom>
        <a:solidFill>
          <a:srgbClr val="8064A2">
            <a:hueOff val="-3348577"/>
            <a:satOff val="20174"/>
            <a:lumOff val="1617"/>
            <a:alphaOff val="0"/>
          </a:srgbClr>
        </a:solidFill>
        <a:ln w="25400" cap="flat" cmpd="sng" algn="ctr">
          <a:solidFill>
            <a:sysClr val="window" lastClr="FFFFFF">
              <a:hueOff val="0"/>
              <a:satOff val="0"/>
              <a:lumOff val="0"/>
              <a:alphaOff val="0"/>
            </a:sysClr>
          </a:solidFill>
          <a:prstDash val="solid"/>
        </a:ln>
        <a:effectLst/>
      </dgm:spPr>
      <dgm:t>
        <a:bodyPr/>
        <a:lstStyle/>
        <a:p>
          <a:r>
            <a:rPr lang="en-GB" dirty="0" smtClean="0">
              <a:solidFill>
                <a:sysClr val="window" lastClr="FFFFFF"/>
              </a:solidFill>
              <a:latin typeface="Calibri"/>
              <a:ea typeface="+mn-ea"/>
              <a:cs typeface="+mn-cs"/>
            </a:rPr>
            <a:t>April 2018 to End June 2019                </a:t>
          </a:r>
          <a:r>
            <a:rPr lang="en-GB" i="1" dirty="0" smtClean="0">
              <a:solidFill>
                <a:sysClr val="window" lastClr="FFFFFF"/>
              </a:solidFill>
              <a:latin typeface="Calibri"/>
              <a:ea typeface="+mn-ea"/>
              <a:cs typeface="+mn-cs"/>
            </a:rPr>
            <a:t>Phased construction &amp; commissioning</a:t>
          </a:r>
        </a:p>
      </dgm:t>
    </dgm:pt>
    <dgm:pt modelId="{331AAB7A-3E48-4ADC-B2CF-F0E399067C54}" type="parTrans" cxnId="{243825F0-E46B-4CF9-BA1E-026E32E05749}">
      <dgm:prSet/>
      <dgm:spPr/>
      <dgm:t>
        <a:bodyPr/>
        <a:lstStyle/>
        <a:p>
          <a:endParaRPr lang="en-GB"/>
        </a:p>
      </dgm:t>
    </dgm:pt>
    <dgm:pt modelId="{B5591555-B72D-45AD-BC7B-A8039F451841}" type="sibTrans" cxnId="{243825F0-E46B-4CF9-BA1E-026E32E05749}">
      <dgm:prSet/>
      <dgm:spPr/>
      <dgm:t>
        <a:bodyPr/>
        <a:lstStyle/>
        <a:p>
          <a:endParaRPr lang="en-GB"/>
        </a:p>
      </dgm:t>
    </dgm:pt>
    <dgm:pt modelId="{129DDEFE-6F11-4709-A5A9-C56ECDB6BCC7}">
      <dgm:prSet/>
      <dgm:spPr>
        <a:xfrm>
          <a:off x="4922043" y="1625600"/>
          <a:ext cx="1171277" cy="2167466"/>
        </a:xfrm>
        <a:prstGeom prst="roundRect">
          <a:avLst/>
        </a:prstGeom>
        <a:solidFill>
          <a:srgbClr val="8064A2">
            <a:hueOff val="-4464770"/>
            <a:satOff val="26899"/>
            <a:lumOff val="2156"/>
            <a:alphaOff val="0"/>
          </a:srgbClr>
        </a:solidFill>
        <a:ln w="25400" cap="flat" cmpd="sng" algn="ctr">
          <a:solidFill>
            <a:sysClr val="window" lastClr="FFFFFF">
              <a:hueOff val="0"/>
              <a:satOff val="0"/>
              <a:lumOff val="0"/>
              <a:alphaOff val="0"/>
            </a:sysClr>
          </a:solidFill>
          <a:prstDash val="solid"/>
        </a:ln>
        <a:effectLst/>
      </dgm:spPr>
      <dgm:t>
        <a:bodyPr/>
        <a:lstStyle/>
        <a:p>
          <a:r>
            <a:rPr lang="en-GB" dirty="0" smtClean="0">
              <a:solidFill>
                <a:sysClr val="window" lastClr="FFFFFF"/>
              </a:solidFill>
              <a:latin typeface="Calibri"/>
              <a:ea typeface="+mn-ea"/>
              <a:cs typeface="+mn-cs"/>
            </a:rPr>
            <a:t>Sept 2019 to End Dec 2020                 </a:t>
          </a:r>
          <a:r>
            <a:rPr lang="en-GB" i="1" dirty="0" smtClean="0">
              <a:solidFill>
                <a:sysClr val="window" lastClr="FFFFFF"/>
              </a:solidFill>
              <a:latin typeface="Calibri"/>
              <a:ea typeface="+mn-ea"/>
              <a:cs typeface="+mn-cs"/>
            </a:rPr>
            <a:t>Phased Occupation      </a:t>
          </a:r>
          <a:endParaRPr lang="en-GB" i="1" dirty="0">
            <a:solidFill>
              <a:sysClr val="window" lastClr="FFFFFF"/>
            </a:solidFill>
            <a:latin typeface="Calibri"/>
            <a:ea typeface="+mn-ea"/>
            <a:cs typeface="+mn-cs"/>
          </a:endParaRPr>
        </a:p>
      </dgm:t>
    </dgm:pt>
    <dgm:pt modelId="{CCFEC067-B678-4AB9-852D-64FE947BD480}" type="parTrans" cxnId="{C43D5A10-2BEA-4925-8ECD-3B651093AA03}">
      <dgm:prSet/>
      <dgm:spPr/>
      <dgm:t>
        <a:bodyPr/>
        <a:lstStyle/>
        <a:p>
          <a:endParaRPr lang="en-GB"/>
        </a:p>
      </dgm:t>
    </dgm:pt>
    <dgm:pt modelId="{88755FC0-64B8-4255-91ED-8076E9F66671}" type="sibTrans" cxnId="{C43D5A10-2BEA-4925-8ECD-3B651093AA03}">
      <dgm:prSet/>
      <dgm:spPr/>
      <dgm:t>
        <a:bodyPr/>
        <a:lstStyle/>
        <a:p>
          <a:endParaRPr lang="en-GB"/>
        </a:p>
      </dgm:t>
    </dgm:pt>
    <dgm:pt modelId="{5346F017-E47C-4D7E-B837-2AA323C47D05}" type="pres">
      <dgm:prSet presAssocID="{D47D9729-56C9-4DE7-ACA2-FFC9854AF31C}" presName="CompostProcess" presStyleCnt="0">
        <dgm:presLayoutVars>
          <dgm:dir/>
          <dgm:resizeHandles val="exact"/>
        </dgm:presLayoutVars>
      </dgm:prSet>
      <dgm:spPr/>
      <dgm:t>
        <a:bodyPr/>
        <a:lstStyle/>
        <a:p>
          <a:endParaRPr lang="en-GB"/>
        </a:p>
      </dgm:t>
    </dgm:pt>
    <dgm:pt modelId="{628F7733-9DA1-415E-9E89-F318FB129947}" type="pres">
      <dgm:prSet presAssocID="{D47D9729-56C9-4DE7-ACA2-FFC9854AF31C}" presName="arrow" presStyleLbl="bgShp" presStyleIdx="0" presStyleCnt="1" custLinFactNeighborX="1049" custLinFactNeighborY="6458"/>
      <dgm:spPr>
        <a:xfrm>
          <a:off x="457199" y="0"/>
          <a:ext cx="5181600" cy="5418667"/>
        </a:xfrm>
        <a:prstGeom prst="rightArrow">
          <a:avLst/>
        </a:prstGeom>
        <a:solidFill>
          <a:srgbClr val="8064A2">
            <a:tint val="40000"/>
            <a:hueOff val="0"/>
            <a:satOff val="0"/>
            <a:lumOff val="0"/>
            <a:alphaOff val="0"/>
          </a:srgbClr>
        </a:solidFill>
        <a:ln>
          <a:noFill/>
        </a:ln>
        <a:effectLst/>
      </dgm:spPr>
      <dgm:t>
        <a:bodyPr/>
        <a:lstStyle/>
        <a:p>
          <a:endParaRPr lang="en-GB"/>
        </a:p>
      </dgm:t>
    </dgm:pt>
    <dgm:pt modelId="{DE926FB9-5DFF-4D21-BDF6-E558B3ECD2F6}" type="pres">
      <dgm:prSet presAssocID="{D47D9729-56C9-4DE7-ACA2-FFC9854AF31C}" presName="linearProcess" presStyleCnt="0"/>
      <dgm:spPr/>
    </dgm:pt>
    <dgm:pt modelId="{30699D70-F21D-41E5-B5B6-EF5B8902B104}" type="pres">
      <dgm:prSet presAssocID="{0787252B-C7E4-447C-BE3E-0E24FFF9D4A5}" presName="textNode" presStyleLbl="node1" presStyleIdx="0" presStyleCnt="5">
        <dgm:presLayoutVars>
          <dgm:bulletEnabled val="1"/>
        </dgm:presLayoutVars>
      </dgm:prSet>
      <dgm:spPr/>
      <dgm:t>
        <a:bodyPr/>
        <a:lstStyle/>
        <a:p>
          <a:endParaRPr lang="en-GB"/>
        </a:p>
      </dgm:t>
    </dgm:pt>
    <dgm:pt modelId="{3CE5A22A-7CA2-4CC9-8D52-E1165DAA7F2F}" type="pres">
      <dgm:prSet presAssocID="{FC8C8DEE-BBB1-4DDD-B8CF-96E32E82ED0B}" presName="sibTrans" presStyleCnt="0"/>
      <dgm:spPr/>
    </dgm:pt>
    <dgm:pt modelId="{7F25A8E7-3927-452E-B13E-065133217D90}" type="pres">
      <dgm:prSet presAssocID="{F3BD9494-5D0C-4E09-A3A6-EE2D82824B5B}" presName="textNode" presStyleLbl="node1" presStyleIdx="1" presStyleCnt="5">
        <dgm:presLayoutVars>
          <dgm:bulletEnabled val="1"/>
        </dgm:presLayoutVars>
      </dgm:prSet>
      <dgm:spPr/>
      <dgm:t>
        <a:bodyPr/>
        <a:lstStyle/>
        <a:p>
          <a:endParaRPr lang="en-GB"/>
        </a:p>
      </dgm:t>
    </dgm:pt>
    <dgm:pt modelId="{BC860CB4-2DBC-419A-BE76-C4D3A47EA0B1}" type="pres">
      <dgm:prSet presAssocID="{97743D8C-BEC7-4088-9D16-15BD36DBA28C}" presName="sibTrans" presStyleCnt="0"/>
      <dgm:spPr/>
    </dgm:pt>
    <dgm:pt modelId="{CBB4F4F9-6B98-47B9-A8F2-1629DB377E43}" type="pres">
      <dgm:prSet presAssocID="{CC40645A-A272-4492-BA73-14DB1683E044}" presName="textNode" presStyleLbl="node1" presStyleIdx="2" presStyleCnt="5">
        <dgm:presLayoutVars>
          <dgm:bulletEnabled val="1"/>
        </dgm:presLayoutVars>
      </dgm:prSet>
      <dgm:spPr/>
      <dgm:t>
        <a:bodyPr/>
        <a:lstStyle/>
        <a:p>
          <a:endParaRPr lang="en-GB"/>
        </a:p>
      </dgm:t>
    </dgm:pt>
    <dgm:pt modelId="{8E491BE3-87C3-4FEF-AE2E-B76ED2599F38}" type="pres">
      <dgm:prSet presAssocID="{4F955D05-6020-4DB5-8E97-A0DEBD88A667}" presName="sibTrans" presStyleCnt="0"/>
      <dgm:spPr/>
    </dgm:pt>
    <dgm:pt modelId="{BFC0F1BC-ED85-4F69-8CAC-B87017781762}" type="pres">
      <dgm:prSet presAssocID="{FA000B48-2940-45A2-994C-661ADD581E15}" presName="textNode" presStyleLbl="node1" presStyleIdx="3" presStyleCnt="5">
        <dgm:presLayoutVars>
          <dgm:bulletEnabled val="1"/>
        </dgm:presLayoutVars>
      </dgm:prSet>
      <dgm:spPr/>
      <dgm:t>
        <a:bodyPr/>
        <a:lstStyle/>
        <a:p>
          <a:endParaRPr lang="en-GB"/>
        </a:p>
      </dgm:t>
    </dgm:pt>
    <dgm:pt modelId="{EA7D0ECE-15BE-450E-A0E1-0392BFA3482E}" type="pres">
      <dgm:prSet presAssocID="{B5591555-B72D-45AD-BC7B-A8039F451841}" presName="sibTrans" presStyleCnt="0"/>
      <dgm:spPr/>
    </dgm:pt>
    <dgm:pt modelId="{47E6C7BA-9E45-4A50-AA76-BFCCB1ECFA3C}" type="pres">
      <dgm:prSet presAssocID="{129DDEFE-6F11-4709-A5A9-C56ECDB6BCC7}" presName="textNode" presStyleLbl="node1" presStyleIdx="4" presStyleCnt="5">
        <dgm:presLayoutVars>
          <dgm:bulletEnabled val="1"/>
        </dgm:presLayoutVars>
      </dgm:prSet>
      <dgm:spPr/>
      <dgm:t>
        <a:bodyPr/>
        <a:lstStyle/>
        <a:p>
          <a:endParaRPr lang="en-GB"/>
        </a:p>
      </dgm:t>
    </dgm:pt>
  </dgm:ptLst>
  <dgm:cxnLst>
    <dgm:cxn modelId="{6C6F4C0E-9973-41C3-A4E9-5D67CF97499F}" type="presOf" srcId="{FA000B48-2940-45A2-994C-661ADD581E15}" destId="{BFC0F1BC-ED85-4F69-8CAC-B87017781762}" srcOrd="0" destOrd="0" presId="urn:microsoft.com/office/officeart/2005/8/layout/hProcess9"/>
    <dgm:cxn modelId="{46C69D2E-82FD-4732-9D00-B42BE90C58FC}" type="presOf" srcId="{F3BD9494-5D0C-4E09-A3A6-EE2D82824B5B}" destId="{7F25A8E7-3927-452E-B13E-065133217D90}" srcOrd="0" destOrd="0" presId="urn:microsoft.com/office/officeart/2005/8/layout/hProcess9"/>
    <dgm:cxn modelId="{E8FB47E3-F620-49FF-BD4D-AC8FB587CE0F}" type="presOf" srcId="{CC40645A-A272-4492-BA73-14DB1683E044}" destId="{CBB4F4F9-6B98-47B9-A8F2-1629DB377E43}" srcOrd="0" destOrd="0" presId="urn:microsoft.com/office/officeart/2005/8/layout/hProcess9"/>
    <dgm:cxn modelId="{243825F0-E46B-4CF9-BA1E-026E32E05749}" srcId="{D47D9729-56C9-4DE7-ACA2-FFC9854AF31C}" destId="{FA000B48-2940-45A2-994C-661ADD581E15}" srcOrd="3" destOrd="0" parTransId="{331AAB7A-3E48-4ADC-B2CF-F0E399067C54}" sibTransId="{B5591555-B72D-45AD-BC7B-A8039F451841}"/>
    <dgm:cxn modelId="{7068FC0B-83EC-4902-966E-3145D7317624}" type="presOf" srcId="{0787252B-C7E4-447C-BE3E-0E24FFF9D4A5}" destId="{30699D70-F21D-41E5-B5B6-EF5B8902B104}" srcOrd="0" destOrd="0" presId="urn:microsoft.com/office/officeart/2005/8/layout/hProcess9"/>
    <dgm:cxn modelId="{C43D5A10-2BEA-4925-8ECD-3B651093AA03}" srcId="{D47D9729-56C9-4DE7-ACA2-FFC9854AF31C}" destId="{129DDEFE-6F11-4709-A5A9-C56ECDB6BCC7}" srcOrd="4" destOrd="0" parTransId="{CCFEC067-B678-4AB9-852D-64FE947BD480}" sibTransId="{88755FC0-64B8-4255-91ED-8076E9F66671}"/>
    <dgm:cxn modelId="{26BA4160-975D-4FBE-B3BA-2F62E95900B3}" type="presOf" srcId="{129DDEFE-6F11-4709-A5A9-C56ECDB6BCC7}" destId="{47E6C7BA-9E45-4A50-AA76-BFCCB1ECFA3C}" srcOrd="0" destOrd="0" presId="urn:microsoft.com/office/officeart/2005/8/layout/hProcess9"/>
    <dgm:cxn modelId="{E54D4E48-0A76-4A52-B902-1100819F4CBB}" type="presOf" srcId="{D47D9729-56C9-4DE7-ACA2-FFC9854AF31C}" destId="{5346F017-E47C-4D7E-B837-2AA323C47D05}" srcOrd="0" destOrd="0" presId="urn:microsoft.com/office/officeart/2005/8/layout/hProcess9"/>
    <dgm:cxn modelId="{596A85F3-5D13-45C8-9217-9C8AAC794D2A}" srcId="{D47D9729-56C9-4DE7-ACA2-FFC9854AF31C}" destId="{CC40645A-A272-4492-BA73-14DB1683E044}" srcOrd="2" destOrd="0" parTransId="{3E6540DF-258B-4434-ACD1-6F3C867C2EC2}" sibTransId="{4F955D05-6020-4DB5-8E97-A0DEBD88A667}"/>
    <dgm:cxn modelId="{CBF4B639-6C09-402C-A07D-98DE9DD33797}" srcId="{D47D9729-56C9-4DE7-ACA2-FFC9854AF31C}" destId="{F3BD9494-5D0C-4E09-A3A6-EE2D82824B5B}" srcOrd="1" destOrd="0" parTransId="{2EB95513-F62E-428C-A41C-8F354C62FBCC}" sibTransId="{97743D8C-BEC7-4088-9D16-15BD36DBA28C}"/>
    <dgm:cxn modelId="{2C158B17-9F8C-4702-BAB3-3936A33DAC46}" srcId="{D47D9729-56C9-4DE7-ACA2-FFC9854AF31C}" destId="{0787252B-C7E4-447C-BE3E-0E24FFF9D4A5}" srcOrd="0" destOrd="0" parTransId="{5ADB9C0F-6875-4BB2-82CA-2D000969E131}" sibTransId="{FC8C8DEE-BBB1-4DDD-B8CF-96E32E82ED0B}"/>
    <dgm:cxn modelId="{033FB1A9-018E-482A-81DD-705A7C01A2BF}" type="presParOf" srcId="{5346F017-E47C-4D7E-B837-2AA323C47D05}" destId="{628F7733-9DA1-415E-9E89-F318FB129947}" srcOrd="0" destOrd="0" presId="urn:microsoft.com/office/officeart/2005/8/layout/hProcess9"/>
    <dgm:cxn modelId="{6B13154B-191D-4CF4-8D71-F9EC5D7589BD}" type="presParOf" srcId="{5346F017-E47C-4D7E-B837-2AA323C47D05}" destId="{DE926FB9-5DFF-4D21-BDF6-E558B3ECD2F6}" srcOrd="1" destOrd="0" presId="urn:microsoft.com/office/officeart/2005/8/layout/hProcess9"/>
    <dgm:cxn modelId="{3C50E78C-2EB9-4464-9AB9-57AE0D9FB110}" type="presParOf" srcId="{DE926FB9-5DFF-4D21-BDF6-E558B3ECD2F6}" destId="{30699D70-F21D-41E5-B5B6-EF5B8902B104}" srcOrd="0" destOrd="0" presId="urn:microsoft.com/office/officeart/2005/8/layout/hProcess9"/>
    <dgm:cxn modelId="{7BF3C99D-78D2-4756-BCB0-2EE1C682B6C4}" type="presParOf" srcId="{DE926FB9-5DFF-4D21-BDF6-E558B3ECD2F6}" destId="{3CE5A22A-7CA2-4CC9-8D52-E1165DAA7F2F}" srcOrd="1" destOrd="0" presId="urn:microsoft.com/office/officeart/2005/8/layout/hProcess9"/>
    <dgm:cxn modelId="{7058BB66-2DFE-4DF5-ABEF-1B82128040FF}" type="presParOf" srcId="{DE926FB9-5DFF-4D21-BDF6-E558B3ECD2F6}" destId="{7F25A8E7-3927-452E-B13E-065133217D90}" srcOrd="2" destOrd="0" presId="urn:microsoft.com/office/officeart/2005/8/layout/hProcess9"/>
    <dgm:cxn modelId="{3C7F28AE-4212-407A-AF34-70B50EA8EAFE}" type="presParOf" srcId="{DE926FB9-5DFF-4D21-BDF6-E558B3ECD2F6}" destId="{BC860CB4-2DBC-419A-BE76-C4D3A47EA0B1}" srcOrd="3" destOrd="0" presId="urn:microsoft.com/office/officeart/2005/8/layout/hProcess9"/>
    <dgm:cxn modelId="{4EF00966-5668-4764-930F-7802A2271D9D}" type="presParOf" srcId="{DE926FB9-5DFF-4D21-BDF6-E558B3ECD2F6}" destId="{CBB4F4F9-6B98-47B9-A8F2-1629DB377E43}" srcOrd="4" destOrd="0" presId="urn:microsoft.com/office/officeart/2005/8/layout/hProcess9"/>
    <dgm:cxn modelId="{E87CB216-FE74-4130-B3E9-E9E4369CB958}" type="presParOf" srcId="{DE926FB9-5DFF-4D21-BDF6-E558B3ECD2F6}" destId="{8E491BE3-87C3-4FEF-AE2E-B76ED2599F38}" srcOrd="5" destOrd="0" presId="urn:microsoft.com/office/officeart/2005/8/layout/hProcess9"/>
    <dgm:cxn modelId="{07E9A819-864A-4D79-A2D9-F4C241E38215}" type="presParOf" srcId="{DE926FB9-5DFF-4D21-BDF6-E558B3ECD2F6}" destId="{BFC0F1BC-ED85-4F69-8CAC-B87017781762}" srcOrd="6" destOrd="0" presId="urn:microsoft.com/office/officeart/2005/8/layout/hProcess9"/>
    <dgm:cxn modelId="{2CA5BE90-6E79-43BD-A6A9-4621AC3CBE23}" type="presParOf" srcId="{DE926FB9-5DFF-4D21-BDF6-E558B3ECD2F6}" destId="{EA7D0ECE-15BE-450E-A0E1-0392BFA3482E}" srcOrd="7" destOrd="0" presId="urn:microsoft.com/office/officeart/2005/8/layout/hProcess9"/>
    <dgm:cxn modelId="{3F3B8C7D-7D23-4B43-82D9-688BCF4682A0}" type="presParOf" srcId="{DE926FB9-5DFF-4D21-BDF6-E558B3ECD2F6}" destId="{47E6C7BA-9E45-4A50-AA76-BFCCB1ECFA3C}"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758CB9-98AC-4509-887B-A90823857B5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549C50DC-078A-432F-A5FA-7E47DE7B06B8}">
      <dgm:prSet phldrT="[Text]"/>
      <dgm:spPr>
        <a:solidFill>
          <a:schemeClr val="accent1">
            <a:lumMod val="50000"/>
          </a:schemeClr>
        </a:solidFill>
      </dgm:spPr>
      <dgm:t>
        <a:bodyPr/>
        <a:lstStyle/>
        <a:p>
          <a:r>
            <a:rPr lang="en-GB" dirty="0" smtClean="0"/>
            <a:t>Restriction of Liberty Order</a:t>
          </a:r>
        </a:p>
      </dgm:t>
    </dgm:pt>
    <dgm:pt modelId="{413D8EBA-8A3E-4919-88F0-8F18634869DE}" type="parTrans" cxnId="{3A7C3105-1D11-42AA-9169-0EA784797773}">
      <dgm:prSet/>
      <dgm:spPr/>
      <dgm:t>
        <a:bodyPr/>
        <a:lstStyle/>
        <a:p>
          <a:endParaRPr lang="en-GB"/>
        </a:p>
      </dgm:t>
    </dgm:pt>
    <dgm:pt modelId="{682E9FD7-31FF-44DD-B104-B5EEA5619DC3}" type="sibTrans" cxnId="{3A7C3105-1D11-42AA-9169-0EA784797773}">
      <dgm:prSet/>
      <dgm:spPr/>
      <dgm:t>
        <a:bodyPr/>
        <a:lstStyle/>
        <a:p>
          <a:endParaRPr lang="en-GB"/>
        </a:p>
      </dgm:t>
    </dgm:pt>
    <dgm:pt modelId="{32E05590-3B50-42F5-8217-7B2954B530A6}">
      <dgm:prSet phldrT="[Text]"/>
      <dgm:spPr>
        <a:solidFill>
          <a:schemeClr val="accent1">
            <a:lumMod val="50000"/>
            <a:alpha val="58000"/>
          </a:schemeClr>
        </a:solidFill>
      </dgm:spPr>
      <dgm:t>
        <a:bodyPr/>
        <a:lstStyle/>
        <a:p>
          <a:r>
            <a:rPr lang="en-GB" dirty="0" smtClean="0"/>
            <a:t>Parole Licence</a:t>
          </a:r>
        </a:p>
      </dgm:t>
    </dgm:pt>
    <dgm:pt modelId="{0DE6A8C4-16F9-418C-A631-02E63641D9FC}" type="parTrans" cxnId="{7B7C5E74-E837-4D41-AC71-9BBE446B714F}">
      <dgm:prSet/>
      <dgm:spPr/>
      <dgm:t>
        <a:bodyPr/>
        <a:lstStyle/>
        <a:p>
          <a:endParaRPr lang="en-GB"/>
        </a:p>
      </dgm:t>
    </dgm:pt>
    <dgm:pt modelId="{4876E7C3-6375-43EB-AA73-CD57978AFF1A}" type="sibTrans" cxnId="{7B7C5E74-E837-4D41-AC71-9BBE446B714F}">
      <dgm:prSet/>
      <dgm:spPr/>
      <dgm:t>
        <a:bodyPr/>
        <a:lstStyle/>
        <a:p>
          <a:endParaRPr lang="en-GB"/>
        </a:p>
      </dgm:t>
    </dgm:pt>
    <dgm:pt modelId="{BD025D8D-76C8-4756-827F-B8A33D6F52D6}">
      <dgm:prSet phldrT="[Text]"/>
      <dgm:spPr>
        <a:solidFill>
          <a:schemeClr val="accent1">
            <a:lumMod val="75000"/>
          </a:schemeClr>
        </a:solidFill>
      </dgm:spPr>
      <dgm:t>
        <a:bodyPr/>
        <a:lstStyle/>
        <a:p>
          <a:r>
            <a:rPr lang="en-GB" dirty="0" smtClean="0"/>
            <a:t>Movement Restriction Condition</a:t>
          </a:r>
        </a:p>
      </dgm:t>
    </dgm:pt>
    <dgm:pt modelId="{F570F0B8-21D9-4226-95D6-B22EAC957547}" type="parTrans" cxnId="{A98FC5CF-D011-4841-ADD4-84E7484E5923}">
      <dgm:prSet/>
      <dgm:spPr/>
      <dgm:t>
        <a:bodyPr/>
        <a:lstStyle/>
        <a:p>
          <a:endParaRPr lang="en-GB"/>
        </a:p>
      </dgm:t>
    </dgm:pt>
    <dgm:pt modelId="{43A7F499-89AB-43CB-A460-8B630C92D8B7}" type="sibTrans" cxnId="{A98FC5CF-D011-4841-ADD4-84E7484E5923}">
      <dgm:prSet/>
      <dgm:spPr/>
      <dgm:t>
        <a:bodyPr/>
        <a:lstStyle/>
        <a:p>
          <a:endParaRPr lang="en-GB"/>
        </a:p>
      </dgm:t>
    </dgm:pt>
    <dgm:pt modelId="{CDB72705-4260-494F-A1B0-8E374ECA8F1A}">
      <dgm:prSet phldrT="[Text]"/>
      <dgm:spPr>
        <a:solidFill>
          <a:schemeClr val="accent1">
            <a:lumMod val="75000"/>
            <a:alpha val="77000"/>
          </a:schemeClr>
        </a:solidFill>
      </dgm:spPr>
      <dgm:t>
        <a:bodyPr/>
        <a:lstStyle/>
        <a:p>
          <a:r>
            <a:rPr lang="en-GB" dirty="0" smtClean="0"/>
            <a:t>Restricted Movement Requirement</a:t>
          </a:r>
        </a:p>
      </dgm:t>
    </dgm:pt>
    <dgm:pt modelId="{35FA703B-885B-4E0B-AC80-4580D405387F}" type="parTrans" cxnId="{AB2C2CA3-57E0-4CA7-A725-F4FB9D41C3D6}">
      <dgm:prSet/>
      <dgm:spPr/>
      <dgm:t>
        <a:bodyPr/>
        <a:lstStyle/>
        <a:p>
          <a:endParaRPr lang="en-GB"/>
        </a:p>
      </dgm:t>
    </dgm:pt>
    <dgm:pt modelId="{FD21A206-8D12-48C1-AD88-FD87FE51155A}" type="sibTrans" cxnId="{AB2C2CA3-57E0-4CA7-A725-F4FB9D41C3D6}">
      <dgm:prSet/>
      <dgm:spPr/>
      <dgm:t>
        <a:bodyPr/>
        <a:lstStyle/>
        <a:p>
          <a:endParaRPr lang="en-GB"/>
        </a:p>
      </dgm:t>
    </dgm:pt>
    <dgm:pt modelId="{929D7722-2C1C-4433-B36D-435B592639A2}">
      <dgm:prSet phldrT="[Text]"/>
      <dgm:spPr>
        <a:solidFill>
          <a:schemeClr val="accent1">
            <a:lumMod val="50000"/>
            <a:alpha val="76000"/>
          </a:schemeClr>
        </a:solidFill>
      </dgm:spPr>
      <dgm:t>
        <a:bodyPr/>
        <a:lstStyle/>
        <a:p>
          <a:r>
            <a:rPr lang="en-GB" dirty="0" smtClean="0"/>
            <a:t>Home Detention Curfew</a:t>
          </a:r>
        </a:p>
      </dgm:t>
    </dgm:pt>
    <dgm:pt modelId="{ADB7DBA7-B5B0-4CEB-A5FF-103BFE597273}" type="parTrans" cxnId="{CDB92DF0-D456-4834-B420-B109DE925B11}">
      <dgm:prSet/>
      <dgm:spPr/>
      <dgm:t>
        <a:bodyPr/>
        <a:lstStyle/>
        <a:p>
          <a:endParaRPr lang="en-GB"/>
        </a:p>
      </dgm:t>
    </dgm:pt>
    <dgm:pt modelId="{93A5F82D-E9DC-48CA-993F-342E7E360AAF}" type="sibTrans" cxnId="{CDB92DF0-D456-4834-B420-B109DE925B11}">
      <dgm:prSet/>
      <dgm:spPr/>
      <dgm:t>
        <a:bodyPr/>
        <a:lstStyle/>
        <a:p>
          <a:endParaRPr lang="en-GB"/>
        </a:p>
      </dgm:t>
    </dgm:pt>
    <dgm:pt modelId="{B9E918BA-4461-451B-87EE-5B33C8FDA511}">
      <dgm:prSet phldrT="[Text]"/>
      <dgm:spPr>
        <a:solidFill>
          <a:schemeClr val="accent1">
            <a:lumMod val="75000"/>
            <a:alpha val="56000"/>
          </a:schemeClr>
        </a:solidFill>
      </dgm:spPr>
      <dgm:t>
        <a:bodyPr/>
        <a:lstStyle/>
        <a:p>
          <a:r>
            <a:rPr lang="en-GB" dirty="0" smtClean="0"/>
            <a:t>Drug Treatment and Testing Order</a:t>
          </a:r>
        </a:p>
      </dgm:t>
    </dgm:pt>
    <dgm:pt modelId="{0F4DB2A6-3803-4FB2-B6AE-2D279D352CC6}" type="parTrans" cxnId="{E64F36EC-2016-4887-8E90-0D90C2B7AE7F}">
      <dgm:prSet/>
      <dgm:spPr/>
      <dgm:t>
        <a:bodyPr/>
        <a:lstStyle/>
        <a:p>
          <a:endParaRPr lang="en-GB"/>
        </a:p>
      </dgm:t>
    </dgm:pt>
    <dgm:pt modelId="{FF8E5A54-62F9-4893-8D27-08115DC0E984}" type="sibTrans" cxnId="{E64F36EC-2016-4887-8E90-0D90C2B7AE7F}">
      <dgm:prSet/>
      <dgm:spPr/>
      <dgm:t>
        <a:bodyPr/>
        <a:lstStyle/>
        <a:p>
          <a:endParaRPr lang="en-GB"/>
        </a:p>
      </dgm:t>
    </dgm:pt>
    <dgm:pt modelId="{39B0B403-4285-4EE8-B891-AF9541E779DB}" type="pres">
      <dgm:prSet presAssocID="{90758CB9-98AC-4509-887B-A90823857B50}" presName="diagram" presStyleCnt="0">
        <dgm:presLayoutVars>
          <dgm:dir/>
          <dgm:resizeHandles val="exact"/>
        </dgm:presLayoutVars>
      </dgm:prSet>
      <dgm:spPr/>
      <dgm:t>
        <a:bodyPr/>
        <a:lstStyle/>
        <a:p>
          <a:endParaRPr lang="en-GB"/>
        </a:p>
      </dgm:t>
    </dgm:pt>
    <dgm:pt modelId="{5D359A70-BB1B-4602-ABC3-7DC65A7EDA11}" type="pres">
      <dgm:prSet presAssocID="{549C50DC-078A-432F-A5FA-7E47DE7B06B8}" presName="node" presStyleLbl="node1" presStyleIdx="0" presStyleCnt="6">
        <dgm:presLayoutVars>
          <dgm:bulletEnabled val="1"/>
        </dgm:presLayoutVars>
      </dgm:prSet>
      <dgm:spPr/>
      <dgm:t>
        <a:bodyPr/>
        <a:lstStyle/>
        <a:p>
          <a:endParaRPr lang="en-GB"/>
        </a:p>
      </dgm:t>
    </dgm:pt>
    <dgm:pt modelId="{BB5C818F-EA05-45EE-94EA-0A7A410B37EC}" type="pres">
      <dgm:prSet presAssocID="{682E9FD7-31FF-44DD-B104-B5EEA5619DC3}" presName="sibTrans" presStyleCnt="0"/>
      <dgm:spPr/>
    </dgm:pt>
    <dgm:pt modelId="{E1A9C3F7-9256-44BD-8565-3725DD673621}" type="pres">
      <dgm:prSet presAssocID="{929D7722-2C1C-4433-B36D-435B592639A2}" presName="node" presStyleLbl="node1" presStyleIdx="1" presStyleCnt="6">
        <dgm:presLayoutVars>
          <dgm:bulletEnabled val="1"/>
        </dgm:presLayoutVars>
      </dgm:prSet>
      <dgm:spPr/>
      <dgm:t>
        <a:bodyPr/>
        <a:lstStyle/>
        <a:p>
          <a:endParaRPr lang="en-GB"/>
        </a:p>
      </dgm:t>
    </dgm:pt>
    <dgm:pt modelId="{C83D4360-D5FA-4155-821A-89FB21BE8217}" type="pres">
      <dgm:prSet presAssocID="{93A5F82D-E9DC-48CA-993F-342E7E360AAF}" presName="sibTrans" presStyleCnt="0"/>
      <dgm:spPr/>
    </dgm:pt>
    <dgm:pt modelId="{4150DF05-F11F-4DA1-9884-9A269251E405}" type="pres">
      <dgm:prSet presAssocID="{32E05590-3B50-42F5-8217-7B2954B530A6}" presName="node" presStyleLbl="node1" presStyleIdx="2" presStyleCnt="6">
        <dgm:presLayoutVars>
          <dgm:bulletEnabled val="1"/>
        </dgm:presLayoutVars>
      </dgm:prSet>
      <dgm:spPr/>
      <dgm:t>
        <a:bodyPr/>
        <a:lstStyle/>
        <a:p>
          <a:endParaRPr lang="en-GB"/>
        </a:p>
      </dgm:t>
    </dgm:pt>
    <dgm:pt modelId="{2DDA520E-3299-44EA-81B9-3792205D8660}" type="pres">
      <dgm:prSet presAssocID="{4876E7C3-6375-43EB-AA73-CD57978AFF1A}" presName="sibTrans" presStyleCnt="0"/>
      <dgm:spPr/>
    </dgm:pt>
    <dgm:pt modelId="{5EE03F4D-D726-4F34-BDAE-26C39A864E70}" type="pres">
      <dgm:prSet presAssocID="{BD025D8D-76C8-4756-827F-B8A33D6F52D6}" presName="node" presStyleLbl="node1" presStyleIdx="3" presStyleCnt="6">
        <dgm:presLayoutVars>
          <dgm:bulletEnabled val="1"/>
        </dgm:presLayoutVars>
      </dgm:prSet>
      <dgm:spPr/>
      <dgm:t>
        <a:bodyPr/>
        <a:lstStyle/>
        <a:p>
          <a:endParaRPr lang="en-GB"/>
        </a:p>
      </dgm:t>
    </dgm:pt>
    <dgm:pt modelId="{889CD7C7-1764-4F3B-88D7-F1C1AADC96DB}" type="pres">
      <dgm:prSet presAssocID="{43A7F499-89AB-43CB-A460-8B630C92D8B7}" presName="sibTrans" presStyleCnt="0"/>
      <dgm:spPr/>
    </dgm:pt>
    <dgm:pt modelId="{86884A47-ED2D-4AFB-91BB-61FF67034424}" type="pres">
      <dgm:prSet presAssocID="{CDB72705-4260-494F-A1B0-8E374ECA8F1A}" presName="node" presStyleLbl="node1" presStyleIdx="4" presStyleCnt="6">
        <dgm:presLayoutVars>
          <dgm:bulletEnabled val="1"/>
        </dgm:presLayoutVars>
      </dgm:prSet>
      <dgm:spPr/>
      <dgm:t>
        <a:bodyPr/>
        <a:lstStyle/>
        <a:p>
          <a:endParaRPr lang="en-GB"/>
        </a:p>
      </dgm:t>
    </dgm:pt>
    <dgm:pt modelId="{FD6898BD-9DCF-4303-B0BC-43141735ADB6}" type="pres">
      <dgm:prSet presAssocID="{FD21A206-8D12-48C1-AD88-FD87FE51155A}" presName="sibTrans" presStyleCnt="0"/>
      <dgm:spPr/>
    </dgm:pt>
    <dgm:pt modelId="{92C19F0A-1C42-464E-A5BC-DA51EE1F1C3A}" type="pres">
      <dgm:prSet presAssocID="{B9E918BA-4461-451B-87EE-5B33C8FDA511}" presName="node" presStyleLbl="node1" presStyleIdx="5" presStyleCnt="6">
        <dgm:presLayoutVars>
          <dgm:bulletEnabled val="1"/>
        </dgm:presLayoutVars>
      </dgm:prSet>
      <dgm:spPr/>
      <dgm:t>
        <a:bodyPr/>
        <a:lstStyle/>
        <a:p>
          <a:endParaRPr lang="en-GB"/>
        </a:p>
      </dgm:t>
    </dgm:pt>
  </dgm:ptLst>
  <dgm:cxnLst>
    <dgm:cxn modelId="{AB2C2CA3-57E0-4CA7-A725-F4FB9D41C3D6}" srcId="{90758CB9-98AC-4509-887B-A90823857B50}" destId="{CDB72705-4260-494F-A1B0-8E374ECA8F1A}" srcOrd="4" destOrd="0" parTransId="{35FA703B-885B-4E0B-AC80-4580D405387F}" sibTransId="{FD21A206-8D12-48C1-AD88-FD87FE51155A}"/>
    <dgm:cxn modelId="{A60BA59A-9CA0-45D5-9DA7-E9BED03B7C10}" type="presOf" srcId="{32E05590-3B50-42F5-8217-7B2954B530A6}" destId="{4150DF05-F11F-4DA1-9884-9A269251E405}" srcOrd="0" destOrd="0" presId="urn:microsoft.com/office/officeart/2005/8/layout/default"/>
    <dgm:cxn modelId="{A2290F0F-9C85-4564-943F-F2EA7EDA6A6B}" type="presOf" srcId="{B9E918BA-4461-451B-87EE-5B33C8FDA511}" destId="{92C19F0A-1C42-464E-A5BC-DA51EE1F1C3A}" srcOrd="0" destOrd="0" presId="urn:microsoft.com/office/officeart/2005/8/layout/default"/>
    <dgm:cxn modelId="{9225D785-1A72-4D25-BC2B-A250C0F2CD4D}" type="presOf" srcId="{929D7722-2C1C-4433-B36D-435B592639A2}" destId="{E1A9C3F7-9256-44BD-8565-3725DD673621}" srcOrd="0" destOrd="0" presId="urn:microsoft.com/office/officeart/2005/8/layout/default"/>
    <dgm:cxn modelId="{01F2AC88-71AC-44FF-8371-8D77311FF420}" type="presOf" srcId="{90758CB9-98AC-4509-887B-A90823857B50}" destId="{39B0B403-4285-4EE8-B891-AF9541E779DB}" srcOrd="0" destOrd="0" presId="urn:microsoft.com/office/officeart/2005/8/layout/default"/>
    <dgm:cxn modelId="{A98FC5CF-D011-4841-ADD4-84E7484E5923}" srcId="{90758CB9-98AC-4509-887B-A90823857B50}" destId="{BD025D8D-76C8-4756-827F-B8A33D6F52D6}" srcOrd="3" destOrd="0" parTransId="{F570F0B8-21D9-4226-95D6-B22EAC957547}" sibTransId="{43A7F499-89AB-43CB-A460-8B630C92D8B7}"/>
    <dgm:cxn modelId="{E64F36EC-2016-4887-8E90-0D90C2B7AE7F}" srcId="{90758CB9-98AC-4509-887B-A90823857B50}" destId="{B9E918BA-4461-451B-87EE-5B33C8FDA511}" srcOrd="5" destOrd="0" parTransId="{0F4DB2A6-3803-4FB2-B6AE-2D279D352CC6}" sibTransId="{FF8E5A54-62F9-4893-8D27-08115DC0E984}"/>
    <dgm:cxn modelId="{CDB92DF0-D456-4834-B420-B109DE925B11}" srcId="{90758CB9-98AC-4509-887B-A90823857B50}" destId="{929D7722-2C1C-4433-B36D-435B592639A2}" srcOrd="1" destOrd="0" parTransId="{ADB7DBA7-B5B0-4CEB-A5FF-103BFE597273}" sibTransId="{93A5F82D-E9DC-48CA-993F-342E7E360AAF}"/>
    <dgm:cxn modelId="{3A7C3105-1D11-42AA-9169-0EA784797773}" srcId="{90758CB9-98AC-4509-887B-A90823857B50}" destId="{549C50DC-078A-432F-A5FA-7E47DE7B06B8}" srcOrd="0" destOrd="0" parTransId="{413D8EBA-8A3E-4919-88F0-8F18634869DE}" sibTransId="{682E9FD7-31FF-44DD-B104-B5EEA5619DC3}"/>
    <dgm:cxn modelId="{69F2A133-B706-4AE3-9C61-C3F419868DF1}" type="presOf" srcId="{549C50DC-078A-432F-A5FA-7E47DE7B06B8}" destId="{5D359A70-BB1B-4602-ABC3-7DC65A7EDA11}" srcOrd="0" destOrd="0" presId="urn:microsoft.com/office/officeart/2005/8/layout/default"/>
    <dgm:cxn modelId="{29BD7866-9B89-435E-8ADB-D61229BBAA42}" type="presOf" srcId="{BD025D8D-76C8-4756-827F-B8A33D6F52D6}" destId="{5EE03F4D-D726-4F34-BDAE-26C39A864E70}" srcOrd="0" destOrd="0" presId="urn:microsoft.com/office/officeart/2005/8/layout/default"/>
    <dgm:cxn modelId="{9066D37E-BC26-41D2-A5DF-61D401D99B4D}" type="presOf" srcId="{CDB72705-4260-494F-A1B0-8E374ECA8F1A}" destId="{86884A47-ED2D-4AFB-91BB-61FF67034424}" srcOrd="0" destOrd="0" presId="urn:microsoft.com/office/officeart/2005/8/layout/default"/>
    <dgm:cxn modelId="{7B7C5E74-E837-4D41-AC71-9BBE446B714F}" srcId="{90758CB9-98AC-4509-887B-A90823857B50}" destId="{32E05590-3B50-42F5-8217-7B2954B530A6}" srcOrd="2" destOrd="0" parTransId="{0DE6A8C4-16F9-418C-A631-02E63641D9FC}" sibTransId="{4876E7C3-6375-43EB-AA73-CD57978AFF1A}"/>
    <dgm:cxn modelId="{872B8D3D-6F66-46B5-84CC-F1DBF42EDB0A}" type="presParOf" srcId="{39B0B403-4285-4EE8-B891-AF9541E779DB}" destId="{5D359A70-BB1B-4602-ABC3-7DC65A7EDA11}" srcOrd="0" destOrd="0" presId="urn:microsoft.com/office/officeart/2005/8/layout/default"/>
    <dgm:cxn modelId="{3375797F-3E62-4221-BADE-C35BEBE628E1}" type="presParOf" srcId="{39B0B403-4285-4EE8-B891-AF9541E779DB}" destId="{BB5C818F-EA05-45EE-94EA-0A7A410B37EC}" srcOrd="1" destOrd="0" presId="urn:microsoft.com/office/officeart/2005/8/layout/default"/>
    <dgm:cxn modelId="{7CA0A905-68D1-4091-95AF-624D3055EC76}" type="presParOf" srcId="{39B0B403-4285-4EE8-B891-AF9541E779DB}" destId="{E1A9C3F7-9256-44BD-8565-3725DD673621}" srcOrd="2" destOrd="0" presId="urn:microsoft.com/office/officeart/2005/8/layout/default"/>
    <dgm:cxn modelId="{0742936D-BD81-4CB4-B0C1-C74EDBCF2F73}" type="presParOf" srcId="{39B0B403-4285-4EE8-B891-AF9541E779DB}" destId="{C83D4360-D5FA-4155-821A-89FB21BE8217}" srcOrd="3" destOrd="0" presId="urn:microsoft.com/office/officeart/2005/8/layout/default"/>
    <dgm:cxn modelId="{79EF5854-88D6-4339-9318-158C129696E6}" type="presParOf" srcId="{39B0B403-4285-4EE8-B891-AF9541E779DB}" destId="{4150DF05-F11F-4DA1-9884-9A269251E405}" srcOrd="4" destOrd="0" presId="urn:microsoft.com/office/officeart/2005/8/layout/default"/>
    <dgm:cxn modelId="{0A260BB3-4059-474F-9FC3-85F6F7DE572B}" type="presParOf" srcId="{39B0B403-4285-4EE8-B891-AF9541E779DB}" destId="{2DDA520E-3299-44EA-81B9-3792205D8660}" srcOrd="5" destOrd="0" presId="urn:microsoft.com/office/officeart/2005/8/layout/default"/>
    <dgm:cxn modelId="{722F7A6D-D9D3-4081-894A-FC06F5E29340}" type="presParOf" srcId="{39B0B403-4285-4EE8-B891-AF9541E779DB}" destId="{5EE03F4D-D726-4F34-BDAE-26C39A864E70}" srcOrd="6" destOrd="0" presId="urn:microsoft.com/office/officeart/2005/8/layout/default"/>
    <dgm:cxn modelId="{D2FB2279-13D7-4729-8FB5-0E6083A05A97}" type="presParOf" srcId="{39B0B403-4285-4EE8-B891-AF9541E779DB}" destId="{889CD7C7-1764-4F3B-88D7-F1C1AADC96DB}" srcOrd="7" destOrd="0" presId="urn:microsoft.com/office/officeart/2005/8/layout/default"/>
    <dgm:cxn modelId="{99BF66E7-A6CF-4C8E-95D4-1CDCD2BE76A6}" type="presParOf" srcId="{39B0B403-4285-4EE8-B891-AF9541E779DB}" destId="{86884A47-ED2D-4AFB-91BB-61FF67034424}" srcOrd="8" destOrd="0" presId="urn:microsoft.com/office/officeart/2005/8/layout/default"/>
    <dgm:cxn modelId="{93DD8A41-4460-4ECC-9145-B6710E6C2CDC}" type="presParOf" srcId="{39B0B403-4285-4EE8-B891-AF9541E779DB}" destId="{FD6898BD-9DCF-4303-B0BC-43141735ADB6}" srcOrd="9" destOrd="0" presId="urn:microsoft.com/office/officeart/2005/8/layout/default"/>
    <dgm:cxn modelId="{F6AD4F3B-AD38-4364-B3ED-99637E18502E}" type="presParOf" srcId="{39B0B403-4285-4EE8-B891-AF9541E779DB}" destId="{92C19F0A-1C42-464E-A5BC-DA51EE1F1C3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F7733-9DA1-415E-9E89-F318FB129947}">
      <dsp:nvSpPr>
        <dsp:cNvPr id="0" name=""/>
        <dsp:cNvSpPr/>
      </dsp:nvSpPr>
      <dsp:spPr>
        <a:xfrm>
          <a:off x="527697" y="0"/>
          <a:ext cx="5345106" cy="5157605"/>
        </a:xfrm>
        <a:prstGeom prst="rightArrow">
          <a:avLst/>
        </a:prstGeom>
        <a:solidFill>
          <a:srgbClr val="8064A2">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30699D70-F21D-41E5-B5B6-EF5B8902B104}">
      <dsp:nvSpPr>
        <dsp:cNvPr id="0" name=""/>
        <dsp:cNvSpPr/>
      </dsp:nvSpPr>
      <dsp:spPr>
        <a:xfrm>
          <a:off x="2763" y="1547281"/>
          <a:ext cx="1208237" cy="2063042"/>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solidFill>
                <a:sysClr val="window" lastClr="FFFFFF"/>
              </a:solidFill>
              <a:latin typeface="Calibri"/>
              <a:ea typeface="+mn-ea"/>
              <a:cs typeface="+mn-cs"/>
            </a:rPr>
            <a:t>Now until March 2017                          </a:t>
          </a:r>
          <a:r>
            <a:rPr lang="en-GB" sz="1200" i="1" kern="1200" dirty="0" smtClean="0">
              <a:solidFill>
                <a:sysClr val="window" lastClr="FFFFFF"/>
              </a:solidFill>
              <a:latin typeface="Calibri"/>
              <a:ea typeface="+mn-ea"/>
              <a:cs typeface="+mn-cs"/>
            </a:rPr>
            <a:t>Site identification &amp; Concept Design</a:t>
          </a:r>
        </a:p>
      </dsp:txBody>
      <dsp:txXfrm>
        <a:off x="61744" y="1606262"/>
        <a:ext cx="1090275" cy="1945080"/>
      </dsp:txXfrm>
    </dsp:sp>
    <dsp:sp modelId="{7F25A8E7-3927-452E-B13E-065133217D90}">
      <dsp:nvSpPr>
        <dsp:cNvPr id="0" name=""/>
        <dsp:cNvSpPr/>
      </dsp:nvSpPr>
      <dsp:spPr>
        <a:xfrm>
          <a:off x="1271412" y="1547281"/>
          <a:ext cx="1208237" cy="2063042"/>
        </a:xfrm>
        <a:prstGeom prst="roundRect">
          <a:avLst/>
        </a:prstGeom>
        <a:solidFill>
          <a:srgbClr val="8064A2">
            <a:hueOff val="-1116192"/>
            <a:satOff val="6725"/>
            <a:lumOff val="539"/>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solidFill>
                <a:sysClr val="window" lastClr="FFFFFF"/>
              </a:solidFill>
              <a:latin typeface="Calibri"/>
              <a:ea typeface="+mn-ea"/>
              <a:cs typeface="+mn-cs"/>
            </a:rPr>
            <a:t>Oct 2016 to End Sept 2017                  </a:t>
          </a:r>
          <a:r>
            <a:rPr lang="en-GB" sz="1200" i="1" kern="1200" dirty="0" smtClean="0">
              <a:solidFill>
                <a:sysClr val="window" lastClr="FFFFFF"/>
              </a:solidFill>
              <a:latin typeface="Calibri"/>
              <a:ea typeface="+mn-ea"/>
              <a:cs typeface="+mn-cs"/>
            </a:rPr>
            <a:t>Purchase &amp; Planning </a:t>
          </a:r>
        </a:p>
      </dsp:txBody>
      <dsp:txXfrm>
        <a:off x="1330393" y="1606262"/>
        <a:ext cx="1090275" cy="1945080"/>
      </dsp:txXfrm>
    </dsp:sp>
    <dsp:sp modelId="{CBB4F4F9-6B98-47B9-A8F2-1629DB377E43}">
      <dsp:nvSpPr>
        <dsp:cNvPr id="0" name=""/>
        <dsp:cNvSpPr/>
      </dsp:nvSpPr>
      <dsp:spPr>
        <a:xfrm>
          <a:off x="2540061" y="1547281"/>
          <a:ext cx="1208237" cy="2063042"/>
        </a:xfrm>
        <a:prstGeom prst="roundRect">
          <a:avLst/>
        </a:prstGeom>
        <a:solidFill>
          <a:srgbClr val="8064A2">
            <a:hueOff val="-2232385"/>
            <a:satOff val="13449"/>
            <a:lumOff val="107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solidFill>
                <a:sysClr val="window" lastClr="FFFFFF"/>
              </a:solidFill>
              <a:latin typeface="Calibri"/>
              <a:ea typeface="+mn-ea"/>
              <a:cs typeface="+mn-cs"/>
            </a:rPr>
            <a:t>April 2017 to Sept 2018                        </a:t>
          </a:r>
          <a:r>
            <a:rPr lang="en-GB" sz="1200" i="1" kern="1200" dirty="0" smtClean="0">
              <a:solidFill>
                <a:sysClr val="window" lastClr="FFFFFF"/>
              </a:solidFill>
              <a:latin typeface="Calibri"/>
              <a:ea typeface="+mn-ea"/>
              <a:cs typeface="+mn-cs"/>
            </a:rPr>
            <a:t>Detailed Design &amp; Procurement</a:t>
          </a:r>
        </a:p>
      </dsp:txBody>
      <dsp:txXfrm>
        <a:off x="2599042" y="1606262"/>
        <a:ext cx="1090275" cy="1945080"/>
      </dsp:txXfrm>
    </dsp:sp>
    <dsp:sp modelId="{BFC0F1BC-ED85-4F69-8CAC-B87017781762}">
      <dsp:nvSpPr>
        <dsp:cNvPr id="0" name=""/>
        <dsp:cNvSpPr/>
      </dsp:nvSpPr>
      <dsp:spPr>
        <a:xfrm>
          <a:off x="3808710" y="1547281"/>
          <a:ext cx="1208237" cy="2063042"/>
        </a:xfrm>
        <a:prstGeom prst="roundRect">
          <a:avLst/>
        </a:prstGeom>
        <a:solidFill>
          <a:srgbClr val="8064A2">
            <a:hueOff val="-3348577"/>
            <a:satOff val="20174"/>
            <a:lumOff val="1617"/>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solidFill>
                <a:sysClr val="window" lastClr="FFFFFF"/>
              </a:solidFill>
              <a:latin typeface="Calibri"/>
              <a:ea typeface="+mn-ea"/>
              <a:cs typeface="+mn-cs"/>
            </a:rPr>
            <a:t>April 2018 to End June 2019                </a:t>
          </a:r>
          <a:r>
            <a:rPr lang="en-GB" sz="1200" i="1" kern="1200" dirty="0" smtClean="0">
              <a:solidFill>
                <a:sysClr val="window" lastClr="FFFFFF"/>
              </a:solidFill>
              <a:latin typeface="Calibri"/>
              <a:ea typeface="+mn-ea"/>
              <a:cs typeface="+mn-cs"/>
            </a:rPr>
            <a:t>Phased construction &amp; commissioning</a:t>
          </a:r>
        </a:p>
      </dsp:txBody>
      <dsp:txXfrm>
        <a:off x="3867691" y="1606262"/>
        <a:ext cx="1090275" cy="1945080"/>
      </dsp:txXfrm>
    </dsp:sp>
    <dsp:sp modelId="{47E6C7BA-9E45-4A50-AA76-BFCCB1ECFA3C}">
      <dsp:nvSpPr>
        <dsp:cNvPr id="0" name=""/>
        <dsp:cNvSpPr/>
      </dsp:nvSpPr>
      <dsp:spPr>
        <a:xfrm>
          <a:off x="5077359" y="1547281"/>
          <a:ext cx="1208237" cy="2063042"/>
        </a:xfrm>
        <a:prstGeom prst="roundRect">
          <a:avLst/>
        </a:prstGeom>
        <a:solidFill>
          <a:srgbClr val="8064A2">
            <a:hueOff val="-4464770"/>
            <a:satOff val="26899"/>
            <a:lumOff val="215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solidFill>
                <a:sysClr val="window" lastClr="FFFFFF"/>
              </a:solidFill>
              <a:latin typeface="Calibri"/>
              <a:ea typeface="+mn-ea"/>
              <a:cs typeface="+mn-cs"/>
            </a:rPr>
            <a:t>Sept 2019 to End Dec 2020                 </a:t>
          </a:r>
          <a:r>
            <a:rPr lang="en-GB" sz="1200" i="1" kern="1200" dirty="0" smtClean="0">
              <a:solidFill>
                <a:sysClr val="window" lastClr="FFFFFF"/>
              </a:solidFill>
              <a:latin typeface="Calibri"/>
              <a:ea typeface="+mn-ea"/>
              <a:cs typeface="+mn-cs"/>
            </a:rPr>
            <a:t>Phased Occupation      </a:t>
          </a:r>
          <a:endParaRPr lang="en-GB" sz="1200" i="1" kern="1200" dirty="0">
            <a:solidFill>
              <a:sysClr val="window" lastClr="FFFFFF"/>
            </a:solidFill>
            <a:latin typeface="Calibri"/>
            <a:ea typeface="+mn-ea"/>
            <a:cs typeface="+mn-cs"/>
          </a:endParaRPr>
        </a:p>
      </dsp:txBody>
      <dsp:txXfrm>
        <a:off x="5136340" y="1606262"/>
        <a:ext cx="1090275" cy="1945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59A70-BB1B-4602-ABC3-7DC65A7EDA11}">
      <dsp:nvSpPr>
        <dsp:cNvPr id="0" name=""/>
        <dsp:cNvSpPr/>
      </dsp:nvSpPr>
      <dsp:spPr>
        <a:xfrm>
          <a:off x="0" y="474802"/>
          <a:ext cx="2205244" cy="1323146"/>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Restriction of Liberty Order</a:t>
          </a:r>
        </a:p>
      </dsp:txBody>
      <dsp:txXfrm>
        <a:off x="0" y="474802"/>
        <a:ext cx="2205244" cy="1323146"/>
      </dsp:txXfrm>
    </dsp:sp>
    <dsp:sp modelId="{E1A9C3F7-9256-44BD-8565-3725DD673621}">
      <dsp:nvSpPr>
        <dsp:cNvPr id="0" name=""/>
        <dsp:cNvSpPr/>
      </dsp:nvSpPr>
      <dsp:spPr>
        <a:xfrm>
          <a:off x="2425769" y="474802"/>
          <a:ext cx="2205244" cy="1323146"/>
        </a:xfrm>
        <a:prstGeom prst="rect">
          <a:avLst/>
        </a:prstGeom>
        <a:solidFill>
          <a:schemeClr val="accent1">
            <a:lumMod val="50000"/>
            <a:alpha val="7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Home Detention Curfew</a:t>
          </a:r>
        </a:p>
      </dsp:txBody>
      <dsp:txXfrm>
        <a:off x="2425769" y="474802"/>
        <a:ext cx="2205244" cy="1323146"/>
      </dsp:txXfrm>
    </dsp:sp>
    <dsp:sp modelId="{4150DF05-F11F-4DA1-9884-9A269251E405}">
      <dsp:nvSpPr>
        <dsp:cNvPr id="0" name=""/>
        <dsp:cNvSpPr/>
      </dsp:nvSpPr>
      <dsp:spPr>
        <a:xfrm>
          <a:off x="4851539" y="474802"/>
          <a:ext cx="2205244" cy="1323146"/>
        </a:xfrm>
        <a:prstGeom prst="rect">
          <a:avLst/>
        </a:prstGeom>
        <a:solidFill>
          <a:schemeClr val="accent1">
            <a:lumMod val="50000"/>
            <a:alpha val="5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Parole Licence</a:t>
          </a:r>
        </a:p>
      </dsp:txBody>
      <dsp:txXfrm>
        <a:off x="4851539" y="474802"/>
        <a:ext cx="2205244" cy="1323146"/>
      </dsp:txXfrm>
    </dsp:sp>
    <dsp:sp modelId="{5EE03F4D-D726-4F34-BDAE-26C39A864E70}">
      <dsp:nvSpPr>
        <dsp:cNvPr id="0" name=""/>
        <dsp:cNvSpPr/>
      </dsp:nvSpPr>
      <dsp:spPr>
        <a:xfrm>
          <a:off x="0" y="2018473"/>
          <a:ext cx="2205244" cy="1323146"/>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Movement Restriction Condition</a:t>
          </a:r>
        </a:p>
      </dsp:txBody>
      <dsp:txXfrm>
        <a:off x="0" y="2018473"/>
        <a:ext cx="2205244" cy="1323146"/>
      </dsp:txXfrm>
    </dsp:sp>
    <dsp:sp modelId="{86884A47-ED2D-4AFB-91BB-61FF67034424}">
      <dsp:nvSpPr>
        <dsp:cNvPr id="0" name=""/>
        <dsp:cNvSpPr/>
      </dsp:nvSpPr>
      <dsp:spPr>
        <a:xfrm>
          <a:off x="2425769" y="2018473"/>
          <a:ext cx="2205244" cy="1323146"/>
        </a:xfrm>
        <a:prstGeom prst="rect">
          <a:avLst/>
        </a:prstGeom>
        <a:solidFill>
          <a:schemeClr val="accent1">
            <a:lumMod val="75000"/>
            <a:alpha val="77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Restricted Movement Requirement</a:t>
          </a:r>
        </a:p>
      </dsp:txBody>
      <dsp:txXfrm>
        <a:off x="2425769" y="2018473"/>
        <a:ext cx="2205244" cy="1323146"/>
      </dsp:txXfrm>
    </dsp:sp>
    <dsp:sp modelId="{92C19F0A-1C42-464E-A5BC-DA51EE1F1C3A}">
      <dsp:nvSpPr>
        <dsp:cNvPr id="0" name=""/>
        <dsp:cNvSpPr/>
      </dsp:nvSpPr>
      <dsp:spPr>
        <a:xfrm>
          <a:off x="4851539" y="2018473"/>
          <a:ext cx="2205244" cy="1323146"/>
        </a:xfrm>
        <a:prstGeom prst="rect">
          <a:avLst/>
        </a:prstGeom>
        <a:solidFill>
          <a:schemeClr val="accent1">
            <a:lumMod val="75000"/>
            <a:alpha val="5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Drug Treatment and Testing Order</a:t>
          </a:r>
        </a:p>
      </dsp:txBody>
      <dsp:txXfrm>
        <a:off x="4851539" y="2018473"/>
        <a:ext cx="2205244" cy="132314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2E14241-F8C5-49BF-A280-15D20A275B2C}" type="datetimeFigureOut">
              <a:rPr lang="en-GB" smtClean="0"/>
              <a:t>09/06/2016</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50B6D2C-4168-4A4E-976E-CBAEB07300C8}" type="slidenum">
              <a:rPr lang="en-GB" smtClean="0"/>
              <a:t>‹#›</a:t>
            </a:fld>
            <a:endParaRPr lang="en-GB"/>
          </a:p>
        </p:txBody>
      </p:sp>
    </p:spTree>
    <p:extLst>
      <p:ext uri="{BB962C8B-B14F-4D97-AF65-F5344CB8AC3E}">
        <p14:creationId xmlns:p14="http://schemas.microsoft.com/office/powerpoint/2010/main" val="2922019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3006CAA-5B3B-46CD-BC8F-6AB4EC665022}" type="datetimeFigureOut">
              <a:rPr lang="en-GB" smtClean="0"/>
              <a:t>09/06/2016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35885DB-4D08-471B-AACB-C18AD5FC9F21}" type="slidenum">
              <a:rPr lang="en-GB" smtClean="0"/>
              <a:t>‹#›</a:t>
            </a:fld>
            <a:endParaRPr lang="en-GB"/>
          </a:p>
        </p:txBody>
      </p:sp>
    </p:spTree>
    <p:extLst>
      <p:ext uri="{BB962C8B-B14F-4D97-AF65-F5344CB8AC3E}">
        <p14:creationId xmlns:p14="http://schemas.microsoft.com/office/powerpoint/2010/main" val="347704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5885DB-4D08-471B-AACB-C18AD5FC9F21}" type="slidenum">
              <a:rPr lang="en-GB" smtClean="0"/>
              <a:t>1</a:t>
            </a:fld>
            <a:endParaRPr lang="en-GB"/>
          </a:p>
        </p:txBody>
      </p:sp>
    </p:spTree>
    <p:extLst>
      <p:ext uri="{BB962C8B-B14F-4D97-AF65-F5344CB8AC3E}">
        <p14:creationId xmlns:p14="http://schemas.microsoft.com/office/powerpoint/2010/main" val="3575680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2C681093-307A-49BE-B349-A75B52080138}" type="slidenum">
              <a:rPr lang="en-GB" smtClean="0"/>
              <a:t>10</a:t>
            </a:fld>
            <a:endParaRPr lang="en-GB"/>
          </a:p>
        </p:txBody>
      </p:sp>
    </p:spTree>
    <p:extLst>
      <p:ext uri="{BB962C8B-B14F-4D97-AF65-F5344CB8AC3E}">
        <p14:creationId xmlns:p14="http://schemas.microsoft.com/office/powerpoint/2010/main" val="4203170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kern="1200" dirty="0" smtClean="0">
              <a:solidFill>
                <a:srgbClr val="FF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47D62E-429A-448F-B4B8-0266712B6330}" type="slidenum">
              <a:rPr lang="en-GB" smtClean="0"/>
              <a:t>11</a:t>
            </a:fld>
            <a:endParaRPr lang="en-GB"/>
          </a:p>
        </p:txBody>
      </p:sp>
    </p:spTree>
    <p:extLst>
      <p:ext uri="{BB962C8B-B14F-4D97-AF65-F5344CB8AC3E}">
        <p14:creationId xmlns:p14="http://schemas.microsoft.com/office/powerpoint/2010/main" val="2397665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C681093-307A-49BE-B349-A75B52080138}" type="slidenum">
              <a:rPr lang="en-GB" smtClean="0"/>
              <a:t>13</a:t>
            </a:fld>
            <a:endParaRPr lang="en-GB"/>
          </a:p>
        </p:txBody>
      </p:sp>
    </p:spTree>
    <p:extLst>
      <p:ext uri="{BB962C8B-B14F-4D97-AF65-F5344CB8AC3E}">
        <p14:creationId xmlns:p14="http://schemas.microsoft.com/office/powerpoint/2010/main" val="4203170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chemeClr val="tx1"/>
              </a:solidFill>
            </a:endParaRPr>
          </a:p>
        </p:txBody>
      </p:sp>
      <p:sp>
        <p:nvSpPr>
          <p:cNvPr id="4" name="Slide Number Placeholder 3"/>
          <p:cNvSpPr>
            <a:spLocks noGrp="1"/>
          </p:cNvSpPr>
          <p:nvPr>
            <p:ph type="sldNum" sz="quarter" idx="10"/>
          </p:nvPr>
        </p:nvSpPr>
        <p:spPr/>
        <p:txBody>
          <a:bodyPr/>
          <a:lstStyle/>
          <a:p>
            <a:fld id="{2C681093-307A-49BE-B349-A75B52080138}" type="slidenum">
              <a:rPr lang="en-GB" smtClean="0"/>
              <a:t>14</a:t>
            </a:fld>
            <a:endParaRPr lang="en-GB"/>
          </a:p>
        </p:txBody>
      </p:sp>
    </p:spTree>
    <p:extLst>
      <p:ext uri="{BB962C8B-B14F-4D97-AF65-F5344CB8AC3E}">
        <p14:creationId xmlns:p14="http://schemas.microsoft.com/office/powerpoint/2010/main" val="3470436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47D62E-429A-448F-B4B8-0266712B6330}" type="slidenum">
              <a:rPr lang="en-GB" smtClean="0"/>
              <a:t>15</a:t>
            </a:fld>
            <a:endParaRPr lang="en-GB"/>
          </a:p>
        </p:txBody>
      </p:sp>
    </p:spTree>
    <p:extLst>
      <p:ext uri="{BB962C8B-B14F-4D97-AF65-F5344CB8AC3E}">
        <p14:creationId xmlns:p14="http://schemas.microsoft.com/office/powerpoint/2010/main" val="2397665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47D62E-429A-448F-B4B8-0266712B6330}" type="slidenum">
              <a:rPr lang="en-GB" smtClean="0"/>
              <a:t>16</a:t>
            </a:fld>
            <a:endParaRPr lang="en-GB"/>
          </a:p>
        </p:txBody>
      </p:sp>
    </p:spTree>
    <p:extLst>
      <p:ext uri="{BB962C8B-B14F-4D97-AF65-F5344CB8AC3E}">
        <p14:creationId xmlns:p14="http://schemas.microsoft.com/office/powerpoint/2010/main" val="2397665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47D62E-429A-448F-B4B8-0266712B6330}" type="slidenum">
              <a:rPr lang="en-GB" smtClean="0"/>
              <a:t>17</a:t>
            </a:fld>
            <a:endParaRPr lang="en-GB"/>
          </a:p>
        </p:txBody>
      </p:sp>
    </p:spTree>
    <p:extLst>
      <p:ext uri="{BB962C8B-B14F-4D97-AF65-F5344CB8AC3E}">
        <p14:creationId xmlns:p14="http://schemas.microsoft.com/office/powerpoint/2010/main" val="2397665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5885DB-4D08-471B-AACB-C18AD5FC9F21}" type="slidenum">
              <a:rPr lang="en-GB" smtClean="0"/>
              <a:t>18</a:t>
            </a:fld>
            <a:endParaRPr lang="en-GB"/>
          </a:p>
        </p:txBody>
      </p:sp>
    </p:spTree>
    <p:extLst>
      <p:ext uri="{BB962C8B-B14F-4D97-AF65-F5344CB8AC3E}">
        <p14:creationId xmlns:p14="http://schemas.microsoft.com/office/powerpoint/2010/main" val="1867377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47D62E-429A-448F-B4B8-0266712B6330}" type="slidenum">
              <a:rPr lang="en-GB" smtClean="0"/>
              <a:t>19</a:t>
            </a:fld>
            <a:endParaRPr lang="en-GB"/>
          </a:p>
        </p:txBody>
      </p:sp>
    </p:spTree>
    <p:extLst>
      <p:ext uri="{BB962C8B-B14F-4D97-AF65-F5344CB8AC3E}">
        <p14:creationId xmlns:p14="http://schemas.microsoft.com/office/powerpoint/2010/main" val="2397665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47D62E-429A-448F-B4B8-0266712B6330}" type="slidenum">
              <a:rPr lang="en-GB" smtClean="0"/>
              <a:t>20</a:t>
            </a:fld>
            <a:endParaRPr lang="en-GB"/>
          </a:p>
        </p:txBody>
      </p:sp>
    </p:spTree>
    <p:extLst>
      <p:ext uri="{BB962C8B-B14F-4D97-AF65-F5344CB8AC3E}">
        <p14:creationId xmlns:p14="http://schemas.microsoft.com/office/powerpoint/2010/main" val="2397665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5885DB-4D08-471B-AACB-C18AD5FC9F21}" type="slidenum">
              <a:rPr lang="en-GB" smtClean="0"/>
              <a:t>2</a:t>
            </a:fld>
            <a:endParaRPr lang="en-GB"/>
          </a:p>
        </p:txBody>
      </p:sp>
    </p:spTree>
    <p:extLst>
      <p:ext uri="{BB962C8B-B14F-4D97-AF65-F5344CB8AC3E}">
        <p14:creationId xmlns:p14="http://schemas.microsoft.com/office/powerpoint/2010/main" val="3400287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681093-307A-49BE-B349-A75B52080138}" type="slidenum">
              <a:rPr lang="en-GB" smtClean="0"/>
              <a:t>21</a:t>
            </a:fld>
            <a:endParaRPr lang="en-GB"/>
          </a:p>
        </p:txBody>
      </p:sp>
    </p:spTree>
    <p:extLst>
      <p:ext uri="{BB962C8B-B14F-4D97-AF65-F5344CB8AC3E}">
        <p14:creationId xmlns:p14="http://schemas.microsoft.com/office/powerpoint/2010/main" val="3470436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681093-307A-49BE-B349-A75B52080138}" type="slidenum">
              <a:rPr lang="en-GB" smtClean="0"/>
              <a:t>22</a:t>
            </a:fld>
            <a:endParaRPr lang="en-GB"/>
          </a:p>
        </p:txBody>
      </p:sp>
    </p:spTree>
    <p:extLst>
      <p:ext uri="{BB962C8B-B14F-4D97-AF65-F5344CB8AC3E}">
        <p14:creationId xmlns:p14="http://schemas.microsoft.com/office/powerpoint/2010/main" val="3470436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5885DB-4D08-471B-AACB-C18AD5FC9F21}" type="slidenum">
              <a:rPr lang="en-GB" smtClean="0"/>
              <a:t>23</a:t>
            </a:fld>
            <a:endParaRPr lang="en-GB"/>
          </a:p>
        </p:txBody>
      </p:sp>
    </p:spTree>
    <p:extLst>
      <p:ext uri="{BB962C8B-B14F-4D97-AF65-F5344CB8AC3E}">
        <p14:creationId xmlns:p14="http://schemas.microsoft.com/office/powerpoint/2010/main" val="1313704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681093-307A-49BE-B349-A75B52080138}" type="slidenum">
              <a:rPr lang="en-GB" smtClean="0"/>
              <a:t>24</a:t>
            </a:fld>
            <a:endParaRPr lang="en-GB"/>
          </a:p>
        </p:txBody>
      </p:sp>
    </p:spTree>
    <p:extLst>
      <p:ext uri="{BB962C8B-B14F-4D97-AF65-F5344CB8AC3E}">
        <p14:creationId xmlns:p14="http://schemas.microsoft.com/office/powerpoint/2010/main" val="3470436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681093-307A-49BE-B349-A75B52080138}" type="slidenum">
              <a:rPr lang="en-GB" smtClean="0"/>
              <a:t>25</a:t>
            </a:fld>
            <a:endParaRPr lang="en-GB"/>
          </a:p>
        </p:txBody>
      </p:sp>
    </p:spTree>
    <p:extLst>
      <p:ext uri="{BB962C8B-B14F-4D97-AF65-F5344CB8AC3E}">
        <p14:creationId xmlns:p14="http://schemas.microsoft.com/office/powerpoint/2010/main" val="3470436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5885DB-4D08-471B-AACB-C18AD5FC9F21}" type="slidenum">
              <a:rPr lang="en-GB" smtClean="0"/>
              <a:t>3</a:t>
            </a:fld>
            <a:endParaRPr lang="en-GB"/>
          </a:p>
        </p:txBody>
      </p:sp>
    </p:spTree>
    <p:extLst>
      <p:ext uri="{BB962C8B-B14F-4D97-AF65-F5344CB8AC3E}">
        <p14:creationId xmlns:p14="http://schemas.microsoft.com/office/powerpoint/2010/main" val="1313704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1FE0EF-10F0-4733-90AC-B244D8361BD9}" type="slidenum">
              <a:rPr lang="en-GB" smtClean="0"/>
              <a:t>4</a:t>
            </a:fld>
            <a:endParaRPr lang="en-GB"/>
          </a:p>
        </p:txBody>
      </p:sp>
    </p:spTree>
    <p:extLst>
      <p:ext uri="{BB962C8B-B14F-4D97-AF65-F5344CB8AC3E}">
        <p14:creationId xmlns:p14="http://schemas.microsoft.com/office/powerpoint/2010/main" val="799647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1FE0EF-10F0-4733-90AC-B244D8361BD9}" type="slidenum">
              <a:rPr lang="en-GB" smtClean="0"/>
              <a:t>5</a:t>
            </a:fld>
            <a:endParaRPr lang="en-GB"/>
          </a:p>
        </p:txBody>
      </p:sp>
    </p:spTree>
    <p:extLst>
      <p:ext uri="{BB962C8B-B14F-4D97-AF65-F5344CB8AC3E}">
        <p14:creationId xmlns:p14="http://schemas.microsoft.com/office/powerpoint/2010/main" val="799647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5885DB-4D08-471B-AACB-C18AD5FC9F21}" type="slidenum">
              <a:rPr lang="en-GB" smtClean="0"/>
              <a:t>6</a:t>
            </a:fld>
            <a:endParaRPr lang="en-GB"/>
          </a:p>
        </p:txBody>
      </p:sp>
    </p:spTree>
    <p:extLst>
      <p:ext uri="{BB962C8B-B14F-4D97-AF65-F5344CB8AC3E}">
        <p14:creationId xmlns:p14="http://schemas.microsoft.com/office/powerpoint/2010/main" val="1671210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1FE0EF-10F0-4733-90AC-B244D8361BD9}" type="slidenum">
              <a:rPr lang="en-GB" smtClean="0"/>
              <a:t>7</a:t>
            </a:fld>
            <a:endParaRPr lang="en-GB"/>
          </a:p>
        </p:txBody>
      </p:sp>
    </p:spTree>
    <p:extLst>
      <p:ext uri="{BB962C8B-B14F-4D97-AF65-F5344CB8AC3E}">
        <p14:creationId xmlns:p14="http://schemas.microsoft.com/office/powerpoint/2010/main" val="799647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E80F70A-E23F-4192-8794-6644B1A41B8F}" type="slidenum">
              <a:rPr lang="en-GB" smtClean="0"/>
              <a:t>8</a:t>
            </a:fld>
            <a:endParaRPr lang="en-GB"/>
          </a:p>
        </p:txBody>
      </p:sp>
    </p:spTree>
    <p:extLst>
      <p:ext uri="{BB962C8B-B14F-4D97-AF65-F5344CB8AC3E}">
        <p14:creationId xmlns:p14="http://schemas.microsoft.com/office/powerpoint/2010/main" val="4235958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47D62E-429A-448F-B4B8-0266712B6330}" type="slidenum">
              <a:rPr lang="en-GB" smtClean="0"/>
              <a:t>9</a:t>
            </a:fld>
            <a:endParaRPr lang="en-GB"/>
          </a:p>
        </p:txBody>
      </p:sp>
    </p:spTree>
    <p:extLst>
      <p:ext uri="{BB962C8B-B14F-4D97-AF65-F5344CB8AC3E}">
        <p14:creationId xmlns:p14="http://schemas.microsoft.com/office/powerpoint/2010/main" val="2397665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898109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68087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8375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879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00234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55582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63343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018829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747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40847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65064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gi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package" Target="../embeddings/Microsoft_Visio_Drawing122222211.vsdx"/></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mailto:redesignofcommunityjustice@gov.scot"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The New Model for Community Justice</a:t>
            </a:r>
          </a:p>
        </p:txBody>
      </p:sp>
      <p:sp>
        <p:nvSpPr>
          <p:cNvPr id="3" name="Subtitle 2"/>
          <p:cNvSpPr>
            <a:spLocks noGrp="1"/>
          </p:cNvSpPr>
          <p:nvPr>
            <p:ph type="subTitle" idx="1"/>
          </p:nvPr>
        </p:nvSpPr>
        <p:spPr/>
        <p:txBody>
          <a:bodyPr>
            <a:normAutofit fontScale="47500" lnSpcReduction="20000"/>
          </a:bodyPr>
          <a:lstStyle/>
          <a:p>
            <a:r>
              <a:rPr lang="en-GB" sz="7400" dirty="0" smtClean="0">
                <a:solidFill>
                  <a:srgbClr val="2217FB"/>
                </a:solidFill>
              </a:rPr>
              <a:t>Youth Justice Conference</a:t>
            </a:r>
          </a:p>
          <a:p>
            <a:r>
              <a:rPr lang="en-GB" sz="7400" dirty="0" smtClean="0">
                <a:solidFill>
                  <a:srgbClr val="2217FB"/>
                </a:solidFill>
              </a:rPr>
              <a:t>Dundee</a:t>
            </a:r>
          </a:p>
          <a:p>
            <a:r>
              <a:rPr lang="en-GB" sz="7400" dirty="0" smtClean="0">
                <a:solidFill>
                  <a:srgbClr val="2217FB"/>
                </a:solidFill>
              </a:rPr>
              <a:t>16 June 2016</a:t>
            </a:r>
          </a:p>
        </p:txBody>
      </p:sp>
    </p:spTree>
    <p:extLst>
      <p:ext uri="{BB962C8B-B14F-4D97-AF65-F5344CB8AC3E}">
        <p14:creationId xmlns:p14="http://schemas.microsoft.com/office/powerpoint/2010/main" val="1489970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New Model for Community Justice</a:t>
            </a:r>
            <a:endParaRPr lang="en-GB" dirty="0"/>
          </a:p>
        </p:txBody>
      </p:sp>
      <p:sp>
        <p:nvSpPr>
          <p:cNvPr id="3" name="Content Placeholder 2"/>
          <p:cNvSpPr>
            <a:spLocks noGrp="1"/>
          </p:cNvSpPr>
          <p:nvPr>
            <p:ph idx="1"/>
          </p:nvPr>
        </p:nvSpPr>
        <p:spPr>
          <a:xfrm>
            <a:off x="467544" y="1196752"/>
            <a:ext cx="8229600" cy="4525963"/>
          </a:xfrm>
        </p:spPr>
        <p:txBody>
          <a:bodyPr>
            <a:noAutofit/>
          </a:bodyPr>
          <a:lstStyle/>
          <a:p>
            <a:r>
              <a:rPr lang="en-GB" sz="2200" dirty="0"/>
              <a:t>Local strategic planning and delivery of community justice </a:t>
            </a:r>
            <a:r>
              <a:rPr lang="en-GB" sz="2200" dirty="0" smtClean="0"/>
              <a:t>services - </a:t>
            </a:r>
            <a:r>
              <a:rPr lang="en-GB" sz="2200" b="1" dirty="0" smtClean="0"/>
              <a:t>collectively</a:t>
            </a:r>
            <a:r>
              <a:rPr lang="en-GB" sz="2200" dirty="0" smtClean="0"/>
              <a:t>;</a:t>
            </a:r>
            <a:endParaRPr lang="en-GB" sz="2200" dirty="0"/>
          </a:p>
          <a:p>
            <a:r>
              <a:rPr lang="en-GB" sz="2200" dirty="0">
                <a:solidFill>
                  <a:srgbClr val="0000FF"/>
                </a:solidFill>
              </a:rPr>
              <a:t>Duties on a defined set of </a:t>
            </a:r>
            <a:r>
              <a:rPr lang="en-GB" sz="2200" b="1" dirty="0">
                <a:solidFill>
                  <a:srgbClr val="0000FF"/>
                </a:solidFill>
              </a:rPr>
              <a:t>community justice partners </a:t>
            </a:r>
            <a:r>
              <a:rPr lang="en-GB" sz="2200" dirty="0">
                <a:solidFill>
                  <a:srgbClr val="0000FF"/>
                </a:solidFill>
              </a:rPr>
              <a:t>to engage in this local strategic planning and delivery with accountability for planning and performance residing at this level;</a:t>
            </a:r>
          </a:p>
          <a:p>
            <a:r>
              <a:rPr lang="en-GB" sz="2200" dirty="0"/>
              <a:t>The creation of </a:t>
            </a:r>
            <a:r>
              <a:rPr lang="en-GB" sz="2200" b="1" dirty="0"/>
              <a:t>Community Justice Scotland </a:t>
            </a:r>
            <a:r>
              <a:rPr lang="en-GB" sz="2200" dirty="0"/>
              <a:t>to provide leadership for the sector, opportunities for innovation, learning and development and independent professional assurance to Scottish Ministers on the collective achievement of community justice outcomes across Scotland and to provide improvement support where required; and</a:t>
            </a:r>
          </a:p>
          <a:p>
            <a:r>
              <a:rPr lang="en-GB" sz="2200" dirty="0">
                <a:solidFill>
                  <a:srgbClr val="0000FF"/>
                </a:solidFill>
              </a:rPr>
              <a:t>A focus on </a:t>
            </a:r>
            <a:r>
              <a:rPr lang="en-GB" sz="2200" b="1" dirty="0">
                <a:solidFill>
                  <a:srgbClr val="0000FF"/>
                </a:solidFill>
              </a:rPr>
              <a:t>collaboration</a:t>
            </a:r>
            <a:r>
              <a:rPr lang="en-GB" sz="2200" dirty="0">
                <a:solidFill>
                  <a:srgbClr val="0000FF"/>
                </a:solidFill>
              </a:rPr>
              <a:t>, including the opportunity to commission, manage or deliver services nationally where appropriate.</a:t>
            </a:r>
          </a:p>
        </p:txBody>
      </p:sp>
    </p:spTree>
    <p:extLst>
      <p:ext uri="{BB962C8B-B14F-4D97-AF65-F5344CB8AC3E}">
        <p14:creationId xmlns:p14="http://schemas.microsoft.com/office/powerpoint/2010/main" val="2584342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Statutory </a:t>
            </a:r>
            <a:br>
              <a:rPr lang="en-GB" dirty="0" smtClean="0"/>
            </a:br>
            <a:r>
              <a:rPr lang="en-GB" dirty="0" smtClean="0"/>
              <a:t>Community Justice Partners</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772816"/>
            <a:ext cx="6819478" cy="4417544"/>
          </a:xfrm>
          <a:prstGeom prst="rect">
            <a:avLst/>
          </a:prstGeom>
        </p:spPr>
      </p:pic>
    </p:spTree>
    <p:extLst>
      <p:ext uri="{BB962C8B-B14F-4D97-AF65-F5344CB8AC3E}">
        <p14:creationId xmlns:p14="http://schemas.microsoft.com/office/powerpoint/2010/main" val="1644069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50" y="923925"/>
            <a:ext cx="7734300" cy="5010150"/>
          </a:xfrm>
          <a:prstGeom prst="rect">
            <a:avLst/>
          </a:prstGeom>
        </p:spPr>
      </p:pic>
      <p:sp>
        <p:nvSpPr>
          <p:cNvPr id="4" name="Title 1"/>
          <p:cNvSpPr txBox="1">
            <a:spLocks/>
          </p:cNvSpPr>
          <p:nvPr/>
        </p:nvSpPr>
        <p:spPr>
          <a:xfrm>
            <a:off x="457200" y="274638"/>
            <a:ext cx="8229600"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GB" dirty="0" smtClean="0"/>
              <a:t>A Broader Partnership</a:t>
            </a:r>
            <a:endParaRPr lang="en-GB" dirty="0"/>
          </a:p>
        </p:txBody>
      </p:sp>
    </p:spTree>
    <p:extLst>
      <p:ext uri="{BB962C8B-B14F-4D97-AF65-F5344CB8AC3E}">
        <p14:creationId xmlns:p14="http://schemas.microsoft.com/office/powerpoint/2010/main" val="355666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New Model - Building Blocks</a:t>
            </a:r>
            <a:endParaRPr lang="en-GB" dirty="0"/>
          </a:p>
        </p:txBody>
      </p:sp>
      <p:grpSp>
        <p:nvGrpSpPr>
          <p:cNvPr id="3" name="Group 2"/>
          <p:cNvGrpSpPr/>
          <p:nvPr/>
        </p:nvGrpSpPr>
        <p:grpSpPr>
          <a:xfrm>
            <a:off x="552736" y="1268760"/>
            <a:ext cx="7906151" cy="5024874"/>
            <a:chOff x="540160" y="1484784"/>
            <a:chExt cx="7906151" cy="5024874"/>
          </a:xfrm>
        </p:grpSpPr>
        <p:sp>
          <p:nvSpPr>
            <p:cNvPr id="5" name="Rectangle 4"/>
            <p:cNvSpPr/>
            <p:nvPr/>
          </p:nvSpPr>
          <p:spPr>
            <a:xfrm>
              <a:off x="552736" y="5645562"/>
              <a:ext cx="2520280" cy="864096"/>
            </a:xfrm>
            <a:prstGeom prst="rect">
              <a:avLst/>
            </a:prstGeom>
            <a:solidFill>
              <a:schemeClr val="bg1"/>
            </a:solidFill>
            <a:ln>
              <a:solidFill>
                <a:srgbClr val="0137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137AF"/>
                  </a:solidFill>
                </a:rPr>
                <a:t>National Strategy for Community Justice</a:t>
              </a:r>
              <a:endParaRPr lang="en-GB" dirty="0">
                <a:solidFill>
                  <a:srgbClr val="0137AF"/>
                </a:solidFill>
              </a:endParaRPr>
            </a:p>
          </p:txBody>
        </p:sp>
        <p:sp>
          <p:nvSpPr>
            <p:cNvPr id="6" name="Rectangle 5"/>
            <p:cNvSpPr/>
            <p:nvPr/>
          </p:nvSpPr>
          <p:spPr>
            <a:xfrm>
              <a:off x="3208986" y="5645562"/>
              <a:ext cx="2520280" cy="864096"/>
            </a:xfrm>
            <a:prstGeom prst="rect">
              <a:avLst/>
            </a:prstGeom>
            <a:solidFill>
              <a:schemeClr val="bg1"/>
            </a:solidFill>
            <a:ln>
              <a:solidFill>
                <a:srgbClr val="0137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0137AF"/>
                  </a:solidFill>
                </a:rPr>
                <a:t>Outcomes, Performance and Improvement Framework</a:t>
              </a:r>
              <a:endParaRPr lang="en-GB" sz="1600" dirty="0">
                <a:solidFill>
                  <a:srgbClr val="0137AF"/>
                </a:solidFill>
              </a:endParaRPr>
            </a:p>
          </p:txBody>
        </p:sp>
        <p:sp>
          <p:nvSpPr>
            <p:cNvPr id="7" name="Rectangle 6"/>
            <p:cNvSpPr/>
            <p:nvPr/>
          </p:nvSpPr>
          <p:spPr>
            <a:xfrm>
              <a:off x="5917976" y="5645562"/>
              <a:ext cx="2520280" cy="864096"/>
            </a:xfrm>
            <a:prstGeom prst="rect">
              <a:avLst/>
            </a:prstGeom>
            <a:solidFill>
              <a:schemeClr val="bg1"/>
            </a:solidFill>
            <a:ln>
              <a:solidFill>
                <a:srgbClr val="0137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137AF"/>
                  </a:solidFill>
                </a:rPr>
                <a:t>New Funding Model</a:t>
              </a:r>
              <a:endParaRPr lang="en-GB" dirty="0">
                <a:solidFill>
                  <a:srgbClr val="0137AF"/>
                </a:solidFill>
              </a:endParaRPr>
            </a:p>
          </p:txBody>
        </p:sp>
        <p:sp>
          <p:nvSpPr>
            <p:cNvPr id="8" name="Rectangle 7"/>
            <p:cNvSpPr/>
            <p:nvPr/>
          </p:nvSpPr>
          <p:spPr>
            <a:xfrm>
              <a:off x="540160" y="1484784"/>
              <a:ext cx="2520280" cy="864096"/>
            </a:xfrm>
            <a:prstGeom prst="rect">
              <a:avLst/>
            </a:prstGeom>
            <a:solidFill>
              <a:srgbClr val="0137AF"/>
            </a:solidFill>
            <a:ln>
              <a:solidFill>
                <a:srgbClr val="0137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Successful transition</a:t>
              </a:r>
              <a:endParaRPr lang="en-GB" dirty="0"/>
            </a:p>
          </p:txBody>
        </p:sp>
        <p:sp>
          <p:nvSpPr>
            <p:cNvPr id="9" name="Rectangle 8"/>
            <p:cNvSpPr/>
            <p:nvPr/>
          </p:nvSpPr>
          <p:spPr>
            <a:xfrm>
              <a:off x="5913310" y="1484784"/>
              <a:ext cx="2520280" cy="864096"/>
            </a:xfrm>
            <a:prstGeom prst="rect">
              <a:avLst/>
            </a:prstGeom>
            <a:solidFill>
              <a:srgbClr val="0137AF"/>
            </a:solidFill>
            <a:ln>
              <a:solidFill>
                <a:srgbClr val="0137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Establishment of Community Justice Scotland</a:t>
              </a:r>
              <a:endParaRPr lang="en-GB" dirty="0"/>
            </a:p>
          </p:txBody>
        </p:sp>
        <p:sp>
          <p:nvSpPr>
            <p:cNvPr id="11" name="Rectangle 10"/>
            <p:cNvSpPr/>
            <p:nvPr/>
          </p:nvSpPr>
          <p:spPr>
            <a:xfrm>
              <a:off x="3212840" y="1484784"/>
              <a:ext cx="2520280" cy="864096"/>
            </a:xfrm>
            <a:prstGeom prst="rect">
              <a:avLst/>
            </a:prstGeom>
            <a:solidFill>
              <a:srgbClr val="0137AF"/>
            </a:solidFill>
            <a:ln>
              <a:solidFill>
                <a:srgbClr val="0137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Community Justice (Scotland) Act 2016</a:t>
              </a:r>
              <a:endParaRPr lang="en-GB" dirty="0"/>
            </a:p>
          </p:txBody>
        </p:sp>
        <p:sp>
          <p:nvSpPr>
            <p:cNvPr id="12" name="Rectangle 11"/>
            <p:cNvSpPr/>
            <p:nvPr/>
          </p:nvSpPr>
          <p:spPr>
            <a:xfrm>
              <a:off x="3212840" y="2492896"/>
              <a:ext cx="2520280" cy="864096"/>
            </a:xfrm>
            <a:prstGeom prst="rect">
              <a:avLst/>
            </a:prstGeom>
            <a:solidFill>
              <a:srgbClr val="0137AF">
                <a:alpha val="80000"/>
              </a:srgbClr>
            </a:solidFill>
            <a:ln>
              <a:solidFill>
                <a:srgbClr val="0137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Collaboration through partnership</a:t>
              </a:r>
              <a:endParaRPr lang="en-GB" dirty="0"/>
            </a:p>
          </p:txBody>
        </p:sp>
        <p:sp>
          <p:nvSpPr>
            <p:cNvPr id="13" name="Rectangle 12"/>
            <p:cNvSpPr/>
            <p:nvPr/>
          </p:nvSpPr>
          <p:spPr>
            <a:xfrm>
              <a:off x="540160" y="2492896"/>
              <a:ext cx="2520280" cy="864096"/>
            </a:xfrm>
            <a:prstGeom prst="rect">
              <a:avLst/>
            </a:prstGeom>
            <a:solidFill>
              <a:srgbClr val="0137AF">
                <a:alpha val="80000"/>
              </a:srgbClr>
            </a:solidFill>
            <a:ln>
              <a:solidFill>
                <a:srgbClr val="0137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Community Justice Partners</a:t>
              </a:r>
              <a:endParaRPr lang="en-GB" dirty="0"/>
            </a:p>
          </p:txBody>
        </p:sp>
        <p:sp>
          <p:nvSpPr>
            <p:cNvPr id="14" name="Rectangle 13"/>
            <p:cNvSpPr/>
            <p:nvPr/>
          </p:nvSpPr>
          <p:spPr>
            <a:xfrm>
              <a:off x="5926031" y="3509392"/>
              <a:ext cx="2520280" cy="864096"/>
            </a:xfrm>
            <a:prstGeom prst="rect">
              <a:avLst/>
            </a:prstGeom>
            <a:solidFill>
              <a:srgbClr val="0137AF">
                <a:alpha val="65000"/>
              </a:srgbClr>
            </a:solidFill>
            <a:ln>
              <a:solidFill>
                <a:srgbClr val="0137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Person-centred</a:t>
              </a:r>
              <a:endParaRPr lang="en-GB" dirty="0"/>
            </a:p>
          </p:txBody>
        </p:sp>
        <p:sp>
          <p:nvSpPr>
            <p:cNvPr id="15" name="Rectangle 14"/>
            <p:cNvSpPr/>
            <p:nvPr/>
          </p:nvSpPr>
          <p:spPr>
            <a:xfrm>
              <a:off x="552736" y="3529089"/>
              <a:ext cx="2520280" cy="864096"/>
            </a:xfrm>
            <a:prstGeom prst="rect">
              <a:avLst/>
            </a:prstGeom>
            <a:solidFill>
              <a:srgbClr val="0137AF">
                <a:alpha val="65000"/>
              </a:srgbClr>
            </a:solidFill>
            <a:ln>
              <a:solidFill>
                <a:srgbClr val="0137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Quality</a:t>
              </a:r>
              <a:endParaRPr lang="en-GB" dirty="0"/>
            </a:p>
          </p:txBody>
        </p:sp>
        <p:sp>
          <p:nvSpPr>
            <p:cNvPr id="16" name="Rectangle 15"/>
            <p:cNvSpPr/>
            <p:nvPr/>
          </p:nvSpPr>
          <p:spPr>
            <a:xfrm>
              <a:off x="3214868" y="4592390"/>
              <a:ext cx="2520280" cy="864096"/>
            </a:xfrm>
            <a:prstGeom prst="rect">
              <a:avLst/>
            </a:prstGeom>
            <a:solidFill>
              <a:srgbClr val="0137AF">
                <a:alpha val="50000"/>
              </a:srgbClr>
            </a:solidFill>
            <a:ln>
              <a:solidFill>
                <a:srgbClr val="0137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Standards</a:t>
              </a:r>
              <a:endParaRPr lang="en-GB" dirty="0"/>
            </a:p>
          </p:txBody>
        </p:sp>
        <p:sp>
          <p:nvSpPr>
            <p:cNvPr id="17" name="Rectangle 16"/>
            <p:cNvSpPr/>
            <p:nvPr/>
          </p:nvSpPr>
          <p:spPr>
            <a:xfrm>
              <a:off x="5917976" y="2492896"/>
              <a:ext cx="2520280" cy="864096"/>
            </a:xfrm>
            <a:prstGeom prst="rect">
              <a:avLst/>
            </a:prstGeom>
            <a:solidFill>
              <a:srgbClr val="0137AF">
                <a:alpha val="80000"/>
              </a:srgbClr>
            </a:solidFill>
            <a:ln>
              <a:solidFill>
                <a:srgbClr val="0137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Collective Responsibility</a:t>
              </a:r>
              <a:endParaRPr lang="en-GB" dirty="0"/>
            </a:p>
          </p:txBody>
        </p:sp>
        <p:sp>
          <p:nvSpPr>
            <p:cNvPr id="18" name="Rectangle 17"/>
            <p:cNvSpPr/>
            <p:nvPr/>
          </p:nvSpPr>
          <p:spPr>
            <a:xfrm>
              <a:off x="540160" y="4592390"/>
              <a:ext cx="2520280" cy="864096"/>
            </a:xfrm>
            <a:prstGeom prst="rect">
              <a:avLst/>
            </a:prstGeom>
            <a:solidFill>
              <a:srgbClr val="0137AF">
                <a:alpha val="50000"/>
              </a:srgbClr>
            </a:solidFill>
            <a:ln>
              <a:solidFill>
                <a:srgbClr val="0137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Strategic Approach to Commissioning</a:t>
              </a:r>
              <a:endParaRPr lang="en-GB" dirty="0"/>
            </a:p>
          </p:txBody>
        </p:sp>
        <p:sp>
          <p:nvSpPr>
            <p:cNvPr id="19" name="Rectangle 18"/>
            <p:cNvSpPr/>
            <p:nvPr/>
          </p:nvSpPr>
          <p:spPr>
            <a:xfrm>
              <a:off x="3214868" y="3509392"/>
              <a:ext cx="2520280" cy="864096"/>
            </a:xfrm>
            <a:prstGeom prst="rect">
              <a:avLst/>
            </a:prstGeom>
            <a:solidFill>
              <a:srgbClr val="0137AF">
                <a:alpha val="65000"/>
              </a:srgbClr>
            </a:solidFill>
            <a:ln>
              <a:solidFill>
                <a:srgbClr val="0137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Improvement</a:t>
              </a:r>
              <a:endParaRPr lang="en-GB" dirty="0"/>
            </a:p>
          </p:txBody>
        </p:sp>
        <p:sp>
          <p:nvSpPr>
            <p:cNvPr id="20" name="Rectangle 19"/>
            <p:cNvSpPr/>
            <p:nvPr/>
          </p:nvSpPr>
          <p:spPr>
            <a:xfrm>
              <a:off x="5913310" y="4592390"/>
              <a:ext cx="2520280" cy="864096"/>
            </a:xfrm>
            <a:prstGeom prst="rect">
              <a:avLst/>
            </a:prstGeom>
            <a:solidFill>
              <a:srgbClr val="0137AF">
                <a:alpha val="50000"/>
              </a:srgbClr>
            </a:solidFill>
            <a:ln>
              <a:solidFill>
                <a:srgbClr val="0137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Innovation, Learning and Development</a:t>
              </a:r>
              <a:endParaRPr lang="en-GB" dirty="0"/>
            </a:p>
          </p:txBody>
        </p:sp>
      </p:grpSp>
    </p:spTree>
    <p:extLst>
      <p:ext uri="{BB962C8B-B14F-4D97-AF65-F5344CB8AC3E}">
        <p14:creationId xmlns:p14="http://schemas.microsoft.com/office/powerpoint/2010/main" val="256204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Expectations</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7" y="3832473"/>
            <a:ext cx="2619375" cy="17430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3997713"/>
            <a:ext cx="1315303" cy="131530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6136" y="1081336"/>
            <a:ext cx="2847975" cy="16002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544" y="1124744"/>
            <a:ext cx="2031659" cy="1556792"/>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7784" y="2420888"/>
            <a:ext cx="3619500" cy="180975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63888" y="4352910"/>
            <a:ext cx="1440160" cy="1920213"/>
          </a:xfrm>
          <a:prstGeom prst="rect">
            <a:avLst/>
          </a:prstGeom>
        </p:spPr>
      </p:pic>
    </p:spTree>
    <p:extLst>
      <p:ext uri="{BB962C8B-B14F-4D97-AF65-F5344CB8AC3E}">
        <p14:creationId xmlns:p14="http://schemas.microsoft.com/office/powerpoint/2010/main" val="2974723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64904"/>
            <a:ext cx="8229600" cy="1143000"/>
          </a:xfrm>
        </p:spPr>
        <p:txBody>
          <a:bodyPr>
            <a:normAutofit fontScale="90000"/>
          </a:bodyPr>
          <a:lstStyle/>
          <a:p>
            <a:r>
              <a:rPr lang="en-GB" dirty="0" smtClean="0"/>
              <a:t>The National Strategy and the </a:t>
            </a:r>
            <a:br>
              <a:rPr lang="en-GB" dirty="0" smtClean="0"/>
            </a:br>
            <a:r>
              <a:rPr lang="en-GB" dirty="0" smtClean="0"/>
              <a:t>Outcomes, Performance and Improvement Framework</a:t>
            </a:r>
            <a:endParaRPr lang="en-GB" dirty="0"/>
          </a:p>
        </p:txBody>
      </p:sp>
    </p:spTree>
    <p:extLst>
      <p:ext uri="{BB962C8B-B14F-4D97-AF65-F5344CB8AC3E}">
        <p14:creationId xmlns:p14="http://schemas.microsoft.com/office/powerpoint/2010/main" val="2435086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873" y="2564904"/>
            <a:ext cx="8229600" cy="1143000"/>
          </a:xfrm>
        </p:spPr>
        <p:txBody>
          <a:bodyPr>
            <a:normAutofit/>
          </a:bodyPr>
          <a:lstStyle/>
          <a:p>
            <a:r>
              <a:rPr lang="en-GB" dirty="0" smtClean="0"/>
              <a:t>How it all hangs together…</a:t>
            </a:r>
            <a:endParaRPr lang="en-GB"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5725"/>
            <a:ext cx="7824090" cy="6683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32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anim calcmode="lin" valueType="num">
                                      <p:cBhvr>
                                        <p:cTn id="15" dur="500" fill="hold"/>
                                        <p:tgtEl>
                                          <p:spTgt spid="2053"/>
                                        </p:tgtEl>
                                        <p:attrNameLst>
                                          <p:attrName>ppt_w</p:attrName>
                                        </p:attrNameLst>
                                      </p:cBhvr>
                                      <p:tavLst>
                                        <p:tav tm="0">
                                          <p:val>
                                            <p:fltVal val="0"/>
                                          </p:val>
                                        </p:tav>
                                        <p:tav tm="100000">
                                          <p:val>
                                            <p:strVal val="#ppt_w"/>
                                          </p:val>
                                        </p:tav>
                                      </p:tavLst>
                                    </p:anim>
                                    <p:anim calcmode="lin" valueType="num">
                                      <p:cBhvr>
                                        <p:cTn id="16" dur="500" fill="hold"/>
                                        <p:tgtEl>
                                          <p:spTgt spid="2053"/>
                                        </p:tgtEl>
                                        <p:attrNameLst>
                                          <p:attrName>ppt_h</p:attrName>
                                        </p:attrNameLst>
                                      </p:cBhvr>
                                      <p:tavLst>
                                        <p:tav tm="0">
                                          <p:val>
                                            <p:fltVal val="0"/>
                                          </p:val>
                                        </p:tav>
                                        <p:tav tm="100000">
                                          <p:val>
                                            <p:strVal val="#ppt_h"/>
                                          </p:val>
                                        </p:tav>
                                      </p:tavLst>
                                    </p:anim>
                                    <p:animEffect transition="in" filter="fade">
                                      <p:cBhvr>
                                        <p:cTn id="1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64904"/>
            <a:ext cx="8229600" cy="1143000"/>
          </a:xfrm>
        </p:spPr>
        <p:txBody>
          <a:bodyPr>
            <a:normAutofit/>
          </a:bodyPr>
          <a:lstStyle/>
          <a:p>
            <a:r>
              <a:rPr lang="en-GB" dirty="0" smtClean="0"/>
              <a:t>The National Strategy</a:t>
            </a:r>
            <a:endParaRPr lang="en-GB" dirty="0"/>
          </a:p>
        </p:txBody>
      </p:sp>
    </p:spTree>
    <p:extLst>
      <p:ext uri="{BB962C8B-B14F-4D97-AF65-F5344CB8AC3E}">
        <p14:creationId xmlns:p14="http://schemas.microsoft.com/office/powerpoint/2010/main" val="3156287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GB" sz="2400" dirty="0"/>
              <a:t>Scotland is a safer, fairer and more inclusive nation where we:- </a:t>
            </a:r>
            <a:endParaRPr lang="en-GB" sz="2400" dirty="0" smtClean="0"/>
          </a:p>
          <a:p>
            <a:pPr marL="0" lvl="0" indent="0">
              <a:buNone/>
            </a:pPr>
            <a:endParaRPr lang="en-GB" sz="2400" dirty="0"/>
          </a:p>
          <a:p>
            <a:pPr lvl="0">
              <a:buFont typeface="Wingdings" pitchFamily="2" charset="2"/>
              <a:buChar char="v"/>
            </a:pPr>
            <a:r>
              <a:rPr lang="en-GB" sz="2400" dirty="0"/>
              <a:t>	prevent and reduce further offending by addressing its underlying causes; and </a:t>
            </a:r>
          </a:p>
          <a:p>
            <a:pPr lvl="0">
              <a:buFont typeface="Wingdings" pitchFamily="2" charset="2"/>
              <a:buChar char="v"/>
            </a:pPr>
            <a:r>
              <a:rPr lang="en-GB" sz="2400" dirty="0"/>
              <a:t>	safely and effectively manage and support those who have committed offences to help them reintegrate into the community and realise their potential for the benefit of all citizens</a:t>
            </a:r>
          </a:p>
          <a:p>
            <a:pPr marL="0" indent="0">
              <a:buNone/>
            </a:pPr>
            <a:endParaRPr lang="en-GB" dirty="0"/>
          </a:p>
        </p:txBody>
      </p:sp>
      <p:sp>
        <p:nvSpPr>
          <p:cNvPr id="4" name="Title 1"/>
          <p:cNvSpPr>
            <a:spLocks noGrp="1"/>
          </p:cNvSpPr>
          <p:nvPr>
            <p:ph type="title"/>
          </p:nvPr>
        </p:nvSpPr>
        <p:spPr/>
        <p:txBody>
          <a:bodyPr>
            <a:normAutofit/>
          </a:bodyPr>
          <a:lstStyle/>
          <a:p>
            <a:r>
              <a:rPr lang="en-GB" dirty="0" smtClean="0"/>
              <a:t>The Strategic Vision</a:t>
            </a:r>
            <a:endParaRPr lang="en-GB" dirty="0"/>
          </a:p>
        </p:txBody>
      </p:sp>
    </p:spTree>
    <p:extLst>
      <p:ext uri="{BB962C8B-B14F-4D97-AF65-F5344CB8AC3E}">
        <p14:creationId xmlns:p14="http://schemas.microsoft.com/office/powerpoint/2010/main" val="604204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4 Priority Areas for Action</a:t>
            </a:r>
            <a:endParaRPr lang="en-GB" dirty="0"/>
          </a:p>
        </p:txBody>
      </p:sp>
      <p:sp>
        <p:nvSpPr>
          <p:cNvPr id="3" name="Content Placeholder 2"/>
          <p:cNvSpPr>
            <a:spLocks noGrp="1"/>
          </p:cNvSpPr>
          <p:nvPr>
            <p:ph idx="1"/>
          </p:nvPr>
        </p:nvSpPr>
        <p:spPr>
          <a:xfrm>
            <a:off x="467544" y="1772816"/>
            <a:ext cx="8229600" cy="4525963"/>
          </a:xfrm>
        </p:spPr>
        <p:txBody>
          <a:bodyPr>
            <a:normAutofit fontScale="92500" lnSpcReduction="20000"/>
          </a:bodyPr>
          <a:lstStyle/>
          <a:p>
            <a:pPr lvl="0"/>
            <a:r>
              <a:rPr lang="en-GB" sz="2400" b="1" dirty="0">
                <a:solidFill>
                  <a:srgbClr val="1227EE"/>
                </a:solidFill>
              </a:rPr>
              <a:t>Improved Community Understanding and Participation </a:t>
            </a:r>
            <a:r>
              <a:rPr lang="en-GB" sz="2400" dirty="0"/>
              <a:t>-</a:t>
            </a:r>
            <a:r>
              <a:rPr lang="en-GB" sz="2400" b="1" dirty="0"/>
              <a:t> </a:t>
            </a:r>
            <a:r>
              <a:rPr lang="en-GB" sz="2400" dirty="0"/>
              <a:t>so that stronger engagement with communities informs effective policy and services and addresses stigma</a:t>
            </a:r>
          </a:p>
          <a:p>
            <a:endParaRPr lang="en-GB" sz="2400" dirty="0"/>
          </a:p>
          <a:p>
            <a:pPr lvl="0"/>
            <a:r>
              <a:rPr lang="en-GB" sz="2400" b="1" dirty="0">
                <a:solidFill>
                  <a:srgbClr val="1227EE"/>
                </a:solidFill>
              </a:rPr>
              <a:t>Strategic Planning and Partnership Working </a:t>
            </a:r>
            <a:r>
              <a:rPr lang="en-GB" sz="2400" dirty="0"/>
              <a:t>- so that partners work together to improve community justice outcomes</a:t>
            </a:r>
          </a:p>
          <a:p>
            <a:endParaRPr lang="en-GB" sz="2400" dirty="0"/>
          </a:p>
          <a:p>
            <a:r>
              <a:rPr lang="en-GB" sz="2400" b="1" dirty="0" smtClean="0">
                <a:solidFill>
                  <a:srgbClr val="1227EE"/>
                </a:solidFill>
              </a:rPr>
              <a:t>Equal Access </a:t>
            </a:r>
            <a:r>
              <a:rPr lang="en-GB" sz="2400" b="1" dirty="0">
                <a:solidFill>
                  <a:srgbClr val="1227EE"/>
                </a:solidFill>
              </a:rPr>
              <a:t>to Services</a:t>
            </a:r>
            <a:r>
              <a:rPr lang="en-GB" sz="2400" b="1" dirty="0"/>
              <a:t> </a:t>
            </a:r>
            <a:r>
              <a:rPr lang="en-GB" sz="2400" dirty="0"/>
              <a:t>- so that people get the help they need, when they need it, to make a real difference to their lives</a:t>
            </a:r>
          </a:p>
          <a:p>
            <a:endParaRPr lang="en-GB" sz="2400" dirty="0"/>
          </a:p>
          <a:p>
            <a:pPr lvl="0"/>
            <a:r>
              <a:rPr lang="en-GB" sz="2400" b="1" dirty="0">
                <a:solidFill>
                  <a:srgbClr val="1227EE"/>
                </a:solidFill>
              </a:rPr>
              <a:t>Effective Use of Evidence-Based Interventions </a:t>
            </a:r>
            <a:r>
              <a:rPr lang="en-GB" sz="2400" dirty="0"/>
              <a:t>-</a:t>
            </a:r>
            <a:r>
              <a:rPr lang="en-GB" sz="2400" b="1" dirty="0"/>
              <a:t> </a:t>
            </a:r>
            <a:r>
              <a:rPr lang="en-GB" sz="2400" dirty="0"/>
              <a:t>so that fewer people go to prison and fewer people return to prison</a:t>
            </a:r>
          </a:p>
          <a:p>
            <a:endParaRPr lang="en-US" sz="2400" dirty="0"/>
          </a:p>
        </p:txBody>
      </p:sp>
    </p:spTree>
    <p:extLst>
      <p:ext uri="{BB962C8B-B14F-4D97-AF65-F5344CB8AC3E}">
        <p14:creationId xmlns:p14="http://schemas.microsoft.com/office/powerpoint/2010/main" val="2514164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normAutofit/>
          </a:bodyPr>
          <a:lstStyle/>
          <a:p>
            <a:r>
              <a:rPr lang="en-GB" dirty="0" smtClean="0">
                <a:solidFill>
                  <a:srgbClr val="2217FB"/>
                </a:solidFill>
              </a:rPr>
              <a:t>Context;</a:t>
            </a:r>
          </a:p>
          <a:p>
            <a:pPr marL="0" indent="0">
              <a:buNone/>
            </a:pPr>
            <a:endParaRPr lang="en-GB" dirty="0" smtClean="0">
              <a:solidFill>
                <a:srgbClr val="2217FB"/>
              </a:solidFill>
            </a:endParaRPr>
          </a:p>
          <a:p>
            <a:r>
              <a:rPr lang="en-GB" dirty="0" smtClean="0">
                <a:solidFill>
                  <a:srgbClr val="2217FB"/>
                </a:solidFill>
              </a:rPr>
              <a:t>Overview and building blocks to the new model;</a:t>
            </a:r>
          </a:p>
          <a:p>
            <a:pPr marL="0" indent="0">
              <a:buNone/>
            </a:pPr>
            <a:endParaRPr lang="en-GB" dirty="0" smtClean="0">
              <a:solidFill>
                <a:srgbClr val="2217FB"/>
              </a:solidFill>
            </a:endParaRPr>
          </a:p>
          <a:p>
            <a:r>
              <a:rPr lang="en-GB" dirty="0" smtClean="0">
                <a:solidFill>
                  <a:srgbClr val="2217FB"/>
                </a:solidFill>
              </a:rPr>
              <a:t>Expectations, transition &amp; timescales.</a:t>
            </a:r>
            <a:endParaRPr lang="en-GB" dirty="0">
              <a:solidFill>
                <a:srgbClr val="2217FB"/>
              </a:solidFill>
            </a:endParaRPr>
          </a:p>
          <a:p>
            <a:endParaRPr lang="en-GB" dirty="0" smtClean="0">
              <a:solidFill>
                <a:srgbClr val="2217FB"/>
              </a:solidFill>
            </a:endParaRPr>
          </a:p>
        </p:txBody>
      </p:sp>
    </p:spTree>
    <p:extLst>
      <p:ext uri="{BB962C8B-B14F-4D97-AF65-F5344CB8AC3E}">
        <p14:creationId xmlns:p14="http://schemas.microsoft.com/office/powerpoint/2010/main" val="31578011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64904"/>
            <a:ext cx="8229600" cy="1143000"/>
          </a:xfrm>
        </p:spPr>
        <p:txBody>
          <a:bodyPr>
            <a:normAutofit/>
          </a:bodyPr>
          <a:lstStyle/>
          <a:p>
            <a:r>
              <a:rPr lang="en-GB" dirty="0" smtClean="0"/>
              <a:t>The OPI Framework</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3717032"/>
            <a:ext cx="1934854" cy="1424756"/>
          </a:xfrm>
          <a:prstGeom prst="rect">
            <a:avLst/>
          </a:prstGeom>
        </p:spPr>
      </p:pic>
    </p:spTree>
    <p:extLst>
      <p:ext uri="{BB962C8B-B14F-4D97-AF65-F5344CB8AC3E}">
        <p14:creationId xmlns:p14="http://schemas.microsoft.com/office/powerpoint/2010/main" val="25986727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Outcomes, Performance and Improvement Framework</a:t>
            </a:r>
            <a:endParaRPr lang="en-GB"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1589929"/>
            <a:ext cx="1134126" cy="151216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8281" y="2365019"/>
            <a:ext cx="1954892" cy="130495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52" y="1608935"/>
            <a:ext cx="2577075" cy="193280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346" y="4221088"/>
            <a:ext cx="2667000" cy="200025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19183" y="3668907"/>
            <a:ext cx="2466975" cy="2466975"/>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91880" y="3114470"/>
            <a:ext cx="1934854" cy="1424756"/>
          </a:xfrm>
          <a:prstGeom prst="rect">
            <a:avLst/>
          </a:prstGeom>
        </p:spPr>
      </p:pic>
    </p:spTree>
    <p:extLst>
      <p:ext uri="{BB962C8B-B14F-4D97-AF65-F5344CB8AC3E}">
        <p14:creationId xmlns:p14="http://schemas.microsoft.com/office/powerpoint/2010/main" val="36541660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92280" y="260648"/>
            <a:ext cx="1728192" cy="707886"/>
          </a:xfrm>
          <a:prstGeom prst="rect">
            <a:avLst/>
          </a:prstGeom>
          <a:noFill/>
        </p:spPr>
        <p:txBody>
          <a:bodyPr wrap="square" rtlCol="0">
            <a:spAutoFit/>
          </a:bodyPr>
          <a:lstStyle/>
          <a:p>
            <a:r>
              <a:rPr lang="en-GB" sz="2000" b="1" dirty="0" smtClean="0"/>
              <a:t>DRAFT OUTCOMES</a:t>
            </a:r>
            <a:endParaRPr lang="en-GB" sz="2000" b="1" dirty="0"/>
          </a:p>
        </p:txBody>
      </p:sp>
      <p:sp>
        <p:nvSpPr>
          <p:cNvPr id="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bject 4"/>
          <p:cNvGraphicFramePr>
            <a:graphicFrameLocks noChangeAspect="1"/>
          </p:cNvGraphicFramePr>
          <p:nvPr>
            <p:extLst>
              <p:ext uri="{D42A27DB-BD31-4B8C-83A1-F6EECF244321}">
                <p14:modId xmlns:p14="http://schemas.microsoft.com/office/powerpoint/2010/main" val="2059066258"/>
              </p:ext>
            </p:extLst>
          </p:nvPr>
        </p:nvGraphicFramePr>
        <p:xfrm>
          <a:off x="179512" y="116632"/>
          <a:ext cx="6912768" cy="6280152"/>
        </p:xfrm>
        <a:graphic>
          <a:graphicData uri="http://schemas.openxmlformats.org/presentationml/2006/ole">
            <mc:AlternateContent xmlns:mc="http://schemas.openxmlformats.org/markup-compatibility/2006">
              <mc:Choice xmlns:v="urn:schemas-microsoft-com:vml" Requires="v">
                <p:oleObj spid="_x0000_s3125" r:id="rId4" imgW="6667567" imgH="6048313" progId="Visio.Drawing.15">
                  <p:embed/>
                </p:oleObj>
              </mc:Choice>
              <mc:Fallback>
                <p:oleObj r:id="rId4" imgW="6667567" imgH="6048313"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16632"/>
                        <a:ext cx="6912768" cy="6280152"/>
                      </a:xfrm>
                      <a:prstGeom prst="rect">
                        <a:avLst/>
                      </a:prstGeom>
                      <a:noFill/>
                    </p:spPr>
                  </p:pic>
                </p:oleObj>
              </mc:Fallback>
            </mc:AlternateContent>
          </a:graphicData>
        </a:graphic>
      </p:graphicFrame>
    </p:spTree>
    <p:extLst>
      <p:ext uri="{BB962C8B-B14F-4D97-AF65-F5344CB8AC3E}">
        <p14:creationId xmlns:p14="http://schemas.microsoft.com/office/powerpoint/2010/main" val="311913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32656"/>
            <a:ext cx="6129550" cy="564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14632" y="2204864"/>
            <a:ext cx="5832648" cy="1569660"/>
          </a:xfrm>
          <a:prstGeom prst="rect">
            <a:avLst/>
          </a:prstGeom>
          <a:noFill/>
        </p:spPr>
        <p:txBody>
          <a:bodyPr wrap="square" rtlCol="0">
            <a:spAutoFit/>
          </a:bodyPr>
          <a:lstStyle/>
          <a:p>
            <a:pPr algn="ctr"/>
            <a:r>
              <a:rPr lang="en-GB" sz="9600" dirty="0" smtClean="0">
                <a:solidFill>
                  <a:srgbClr val="1227EE"/>
                </a:solidFill>
              </a:rPr>
              <a:t>WHY?</a:t>
            </a:r>
            <a:endParaRPr lang="en-GB" sz="9600" dirty="0">
              <a:solidFill>
                <a:srgbClr val="1227EE"/>
              </a:solidFill>
            </a:endParaRPr>
          </a:p>
        </p:txBody>
      </p:sp>
      <p:sp>
        <p:nvSpPr>
          <p:cNvPr id="4" name="TextBox 3"/>
          <p:cNvSpPr txBox="1"/>
          <p:nvPr/>
        </p:nvSpPr>
        <p:spPr>
          <a:xfrm>
            <a:off x="1599451" y="2345234"/>
            <a:ext cx="5832648" cy="2585323"/>
          </a:xfrm>
          <a:prstGeom prst="rect">
            <a:avLst/>
          </a:prstGeom>
          <a:noFill/>
        </p:spPr>
        <p:txBody>
          <a:bodyPr wrap="square" rtlCol="0">
            <a:spAutoFit/>
          </a:bodyPr>
          <a:lstStyle/>
          <a:p>
            <a:pPr algn="ctr"/>
            <a:r>
              <a:rPr lang="en-GB" sz="5400" dirty="0" smtClean="0">
                <a:solidFill>
                  <a:srgbClr val="1227EE"/>
                </a:solidFill>
              </a:rPr>
              <a:t>Every </a:t>
            </a:r>
            <a:r>
              <a:rPr lang="en-GB" sz="5400" i="1" dirty="0" smtClean="0">
                <a:solidFill>
                  <a:srgbClr val="1227EE"/>
                </a:solidFill>
              </a:rPr>
              <a:t>Intervention </a:t>
            </a:r>
            <a:r>
              <a:rPr lang="en-GB" sz="5400" dirty="0" smtClean="0">
                <a:solidFill>
                  <a:srgbClr val="1227EE"/>
                </a:solidFill>
              </a:rPr>
              <a:t>is an opportunity to aid </a:t>
            </a:r>
            <a:r>
              <a:rPr lang="en-GB" sz="5400" b="1" u="sng" dirty="0" smtClean="0">
                <a:solidFill>
                  <a:srgbClr val="1227EE"/>
                </a:solidFill>
              </a:rPr>
              <a:t>Prevention</a:t>
            </a:r>
            <a:endParaRPr lang="en-GB" sz="5400" b="1" u="sng" dirty="0">
              <a:solidFill>
                <a:srgbClr val="1227EE"/>
              </a:solidFill>
            </a:endParaRPr>
          </a:p>
        </p:txBody>
      </p:sp>
    </p:spTree>
    <p:extLst>
      <p:ext uri="{BB962C8B-B14F-4D97-AF65-F5344CB8AC3E}">
        <p14:creationId xmlns:p14="http://schemas.microsoft.com/office/powerpoint/2010/main" val="130453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Timescales and Forward Look</a:t>
            </a:r>
            <a:endParaRPr lang="en-GB" dirty="0"/>
          </a:p>
        </p:txBody>
      </p:sp>
      <p:sp>
        <p:nvSpPr>
          <p:cNvPr id="3" name="Content Placeholder 2"/>
          <p:cNvSpPr>
            <a:spLocks noGrp="1"/>
          </p:cNvSpPr>
          <p:nvPr>
            <p:ph idx="1"/>
          </p:nvPr>
        </p:nvSpPr>
        <p:spPr/>
        <p:txBody>
          <a:bodyPr>
            <a:noAutofit/>
          </a:bodyPr>
          <a:lstStyle/>
          <a:p>
            <a:r>
              <a:rPr lang="en-GB" sz="1600" b="1" dirty="0"/>
              <a:t>1 April 2016 </a:t>
            </a:r>
            <a:r>
              <a:rPr lang="en-GB" sz="1600" dirty="0"/>
              <a:t>- partners took on responsibilities under their duties in new model in a transition year, working collectively through local arrangements;</a:t>
            </a:r>
          </a:p>
          <a:p>
            <a:r>
              <a:rPr lang="en-GB" sz="1600" b="1" dirty="0" smtClean="0"/>
              <a:t>Now </a:t>
            </a:r>
            <a:r>
              <a:rPr lang="en-GB" sz="1600" b="1" dirty="0"/>
              <a:t>– </a:t>
            </a:r>
            <a:r>
              <a:rPr lang="en-GB" sz="1600" b="1" dirty="0" smtClean="0"/>
              <a:t>March 2017 </a:t>
            </a:r>
            <a:r>
              <a:rPr lang="en-GB" sz="1600" dirty="0"/>
              <a:t>- Awareness raising, the delivery of information </a:t>
            </a:r>
            <a:r>
              <a:rPr lang="en-GB" sz="1600" dirty="0" smtClean="0"/>
              <a:t>from </a:t>
            </a:r>
            <a:r>
              <a:rPr lang="en-GB" sz="1600" dirty="0" err="1" smtClean="0"/>
              <a:t>CJAs</a:t>
            </a:r>
            <a:r>
              <a:rPr lang="en-GB" sz="1600" dirty="0" smtClean="0"/>
              <a:t> </a:t>
            </a:r>
            <a:r>
              <a:rPr lang="en-GB" sz="1600" dirty="0"/>
              <a:t>to their respective </a:t>
            </a:r>
            <a:r>
              <a:rPr lang="en-GB" sz="1600" dirty="0" err="1"/>
              <a:t>CPPs</a:t>
            </a:r>
            <a:r>
              <a:rPr lang="en-GB" sz="1600" dirty="0"/>
              <a:t> </a:t>
            </a:r>
            <a:r>
              <a:rPr lang="en-GB" sz="1600" dirty="0" smtClean="0"/>
              <a:t>and partners and </a:t>
            </a:r>
            <a:r>
              <a:rPr lang="en-GB" sz="1600" dirty="0"/>
              <a:t>support on the transition </a:t>
            </a:r>
            <a:r>
              <a:rPr lang="en-GB" sz="1600" dirty="0" smtClean="0"/>
              <a:t>process;</a:t>
            </a:r>
          </a:p>
          <a:p>
            <a:r>
              <a:rPr lang="en-GB" sz="1600" b="1" dirty="0" smtClean="0"/>
              <a:t>Now – 2017/18 </a:t>
            </a:r>
            <a:r>
              <a:rPr lang="en-GB" sz="1600" dirty="0" smtClean="0"/>
              <a:t>– Support from the Redesign Team on the transition process;</a:t>
            </a:r>
          </a:p>
          <a:p>
            <a:r>
              <a:rPr lang="en-GB" sz="1600" b="1" dirty="0" smtClean="0"/>
              <a:t>June </a:t>
            </a:r>
            <a:r>
              <a:rPr lang="en-GB" sz="1600" b="1" dirty="0"/>
              <a:t>2016 – </a:t>
            </a:r>
            <a:r>
              <a:rPr lang="en-GB" sz="1600" dirty="0"/>
              <a:t>publication of the national strategy for community justice, the national outcomes, performance and improvement framework and guidance</a:t>
            </a:r>
            <a:r>
              <a:rPr lang="en-GB" sz="1600" dirty="0" smtClean="0"/>
              <a:t>;</a:t>
            </a:r>
          </a:p>
          <a:p>
            <a:r>
              <a:rPr lang="en-GB" sz="1600" b="1" dirty="0" smtClean="0"/>
              <a:t>Autumn 2016 - </a:t>
            </a:r>
            <a:r>
              <a:rPr lang="en-GB" sz="1600" dirty="0" smtClean="0"/>
              <a:t>launch </a:t>
            </a:r>
            <a:r>
              <a:rPr lang="en-GB" sz="1600" dirty="0"/>
              <a:t>of the national strategy for community justice, the national outcomes, performance and improvement framework and guidance</a:t>
            </a:r>
            <a:r>
              <a:rPr lang="en-GB" sz="1600" dirty="0" smtClean="0"/>
              <a:t>;</a:t>
            </a:r>
            <a:endParaRPr lang="en-GB" sz="1600" b="1" dirty="0" smtClean="0"/>
          </a:p>
          <a:p>
            <a:r>
              <a:rPr lang="en-GB" sz="1600" b="1" dirty="0" smtClean="0"/>
              <a:t>During </a:t>
            </a:r>
            <a:r>
              <a:rPr lang="en-GB" sz="1600" b="1" dirty="0"/>
              <a:t>second half of 2016/17 </a:t>
            </a:r>
            <a:r>
              <a:rPr lang="en-GB" sz="1600" dirty="0"/>
              <a:t>– Community Justice </a:t>
            </a:r>
            <a:r>
              <a:rPr lang="en-GB" sz="1600" dirty="0" smtClean="0"/>
              <a:t>Scotland shadow arrangements; </a:t>
            </a:r>
          </a:p>
          <a:p>
            <a:r>
              <a:rPr lang="en-GB" sz="1600" b="1" dirty="0" smtClean="0"/>
              <a:t>31/03/2017 – </a:t>
            </a:r>
            <a:r>
              <a:rPr lang="en-GB" sz="1600" dirty="0" smtClean="0"/>
              <a:t>provisional date for first </a:t>
            </a:r>
            <a:r>
              <a:rPr lang="en-GB" sz="1600" dirty="0" err="1" smtClean="0"/>
              <a:t>CJOIPS</a:t>
            </a:r>
            <a:r>
              <a:rPr lang="en-GB" sz="1600" dirty="0" smtClean="0"/>
              <a:t>;</a:t>
            </a:r>
          </a:p>
          <a:p>
            <a:r>
              <a:rPr lang="en-GB" sz="1600" b="1" dirty="0" smtClean="0"/>
              <a:t>31/03/2017 </a:t>
            </a:r>
            <a:r>
              <a:rPr lang="en-GB" sz="1600" dirty="0"/>
              <a:t>– </a:t>
            </a:r>
            <a:r>
              <a:rPr lang="en-GB" sz="1600" dirty="0" err="1"/>
              <a:t>CJAs</a:t>
            </a:r>
            <a:r>
              <a:rPr lang="en-GB" sz="1600" dirty="0"/>
              <a:t> are formally </a:t>
            </a:r>
            <a:r>
              <a:rPr lang="en-GB" sz="1600" dirty="0" smtClean="0"/>
              <a:t>dis-established; </a:t>
            </a:r>
          </a:p>
          <a:p>
            <a:pPr marL="0" indent="0">
              <a:buNone/>
            </a:pPr>
            <a:endParaRPr lang="en-GB" sz="1600" dirty="0" smtClean="0"/>
          </a:p>
          <a:p>
            <a:r>
              <a:rPr lang="en-GB" sz="1600" b="1" dirty="0" smtClean="0">
                <a:solidFill>
                  <a:srgbClr val="2217FB"/>
                </a:solidFill>
              </a:rPr>
              <a:t>1 </a:t>
            </a:r>
            <a:r>
              <a:rPr lang="en-GB" sz="1600" b="1" dirty="0">
                <a:solidFill>
                  <a:srgbClr val="2217FB"/>
                </a:solidFill>
              </a:rPr>
              <a:t>April 2017 – </a:t>
            </a:r>
            <a:r>
              <a:rPr lang="en-GB" sz="1600" b="1" dirty="0" smtClean="0">
                <a:solidFill>
                  <a:srgbClr val="2217FB"/>
                </a:solidFill>
              </a:rPr>
              <a:t>Community Justice Scotland formally established and the </a:t>
            </a:r>
            <a:r>
              <a:rPr lang="en-GB" sz="1600" b="1" dirty="0">
                <a:solidFill>
                  <a:srgbClr val="2217FB"/>
                </a:solidFill>
              </a:rPr>
              <a:t>new model for community justice in Scotland comes </a:t>
            </a:r>
            <a:r>
              <a:rPr lang="en-GB" sz="1600" b="1" dirty="0" smtClean="0">
                <a:solidFill>
                  <a:srgbClr val="2217FB"/>
                </a:solidFill>
              </a:rPr>
              <a:t>fully into </a:t>
            </a:r>
            <a:r>
              <a:rPr lang="en-GB" sz="1600" b="1" dirty="0">
                <a:solidFill>
                  <a:srgbClr val="2217FB"/>
                </a:solidFill>
              </a:rPr>
              <a:t>effect.</a:t>
            </a:r>
            <a:endParaRPr lang="en-GB" sz="1600" b="1" dirty="0" smtClean="0">
              <a:solidFill>
                <a:srgbClr val="2217FB"/>
              </a:solidFill>
            </a:endParaRPr>
          </a:p>
        </p:txBody>
      </p:sp>
    </p:spTree>
    <p:extLst>
      <p:ext uri="{BB962C8B-B14F-4D97-AF65-F5344CB8AC3E}">
        <p14:creationId xmlns:p14="http://schemas.microsoft.com/office/powerpoint/2010/main" val="16246939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5148064" y="154086"/>
            <a:ext cx="3672408" cy="2160240"/>
          </a:xfrm>
          <a:prstGeom prst="cloudCallout">
            <a:avLst>
              <a:gd name="adj1" fmla="val -37523"/>
              <a:gd name="adj2" fmla="val 63896"/>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717411" y="695597"/>
            <a:ext cx="2775119" cy="1077218"/>
          </a:xfrm>
          <a:prstGeom prst="rect">
            <a:avLst/>
          </a:prstGeom>
          <a:noFill/>
        </p:spPr>
        <p:txBody>
          <a:bodyPr wrap="none" rtlCol="0">
            <a:spAutoFit/>
          </a:bodyPr>
          <a:lstStyle/>
          <a:p>
            <a:pPr algn="ctr"/>
            <a:r>
              <a:rPr lang="en-GB" sz="3200" dirty="0" smtClean="0">
                <a:latin typeface="Calibri" pitchFamily="34" charset="0"/>
              </a:rPr>
              <a:t>How Can I Find </a:t>
            </a:r>
          </a:p>
          <a:p>
            <a:pPr algn="ctr"/>
            <a:r>
              <a:rPr lang="en-GB" sz="3200" dirty="0" smtClean="0">
                <a:latin typeface="Calibri" pitchFamily="34" charset="0"/>
              </a:rPr>
              <a:t>Out More?</a:t>
            </a:r>
            <a:endParaRPr lang="en-GB" sz="3200" dirty="0">
              <a:latin typeface="Calibri" pitchFamily="34" charset="0"/>
            </a:endParaRPr>
          </a:p>
        </p:txBody>
      </p:sp>
      <p:sp>
        <p:nvSpPr>
          <p:cNvPr id="6" name="Oval Callout 5"/>
          <p:cNvSpPr/>
          <p:nvPr/>
        </p:nvSpPr>
        <p:spPr>
          <a:xfrm>
            <a:off x="157984" y="116632"/>
            <a:ext cx="2808312" cy="2016224"/>
          </a:xfrm>
          <a:prstGeom prst="wedgeEllipseCallout">
            <a:avLst>
              <a:gd name="adj1" fmla="val 56811"/>
              <a:gd name="adj2" fmla="val 71970"/>
            </a:avLst>
          </a:prstGeom>
          <a:noFill/>
          <a:ln>
            <a:solidFill>
              <a:srgbClr val="122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915661" y="832356"/>
            <a:ext cx="1277914" cy="584775"/>
          </a:xfrm>
          <a:prstGeom prst="rect">
            <a:avLst/>
          </a:prstGeom>
          <a:noFill/>
        </p:spPr>
        <p:txBody>
          <a:bodyPr wrap="none" rtlCol="0">
            <a:spAutoFit/>
          </a:bodyPr>
          <a:lstStyle/>
          <a:p>
            <a:pPr algn="ctr"/>
            <a:r>
              <a:rPr lang="en-GB" sz="3200" dirty="0" smtClean="0"/>
              <a:t>I’m in!</a:t>
            </a:r>
          </a:p>
        </p:txBody>
      </p:sp>
      <p:sp>
        <p:nvSpPr>
          <p:cNvPr id="14" name="Oval Callout 13"/>
          <p:cNvSpPr/>
          <p:nvPr/>
        </p:nvSpPr>
        <p:spPr>
          <a:xfrm>
            <a:off x="176660" y="4516378"/>
            <a:ext cx="2808312" cy="2016224"/>
          </a:xfrm>
          <a:prstGeom prst="wedgeEllipseCallout">
            <a:avLst>
              <a:gd name="adj1" fmla="val 63611"/>
              <a:gd name="adj2" fmla="val -5511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87922" y="4739660"/>
            <a:ext cx="1989500" cy="1569660"/>
          </a:xfrm>
          <a:prstGeom prst="rect">
            <a:avLst/>
          </a:prstGeom>
        </p:spPr>
        <p:txBody>
          <a:bodyPr wrap="square">
            <a:spAutoFit/>
          </a:bodyPr>
          <a:lstStyle/>
          <a:p>
            <a:pPr algn="ctr"/>
            <a:r>
              <a:rPr lang="en-GB" sz="3200" dirty="0">
                <a:solidFill>
                  <a:srgbClr val="1227EE"/>
                </a:solidFill>
              </a:rPr>
              <a:t>How can I </a:t>
            </a:r>
          </a:p>
          <a:p>
            <a:pPr algn="ctr"/>
            <a:r>
              <a:rPr lang="en-GB" sz="3200" dirty="0">
                <a:solidFill>
                  <a:srgbClr val="1227EE"/>
                </a:solidFill>
              </a:rPr>
              <a:t>get involved?</a:t>
            </a:r>
          </a:p>
        </p:txBody>
      </p:sp>
      <p:sp>
        <p:nvSpPr>
          <p:cNvPr id="18" name="Wave 17"/>
          <p:cNvSpPr/>
          <p:nvPr/>
        </p:nvSpPr>
        <p:spPr>
          <a:xfrm>
            <a:off x="4644008" y="4437112"/>
            <a:ext cx="4320480" cy="1872208"/>
          </a:xfrm>
          <a:prstGeom prst="wave">
            <a:avLst/>
          </a:prstGeom>
          <a:noFill/>
          <a:ln>
            <a:solidFill>
              <a:srgbClr val="122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296" y="2780928"/>
            <a:ext cx="2805100" cy="1570856"/>
          </a:xfrm>
          <a:prstGeom prst="rect">
            <a:avLst/>
          </a:prstGeom>
        </p:spPr>
      </p:pic>
      <p:sp>
        <p:nvSpPr>
          <p:cNvPr id="20" name="TextBox 19"/>
          <p:cNvSpPr txBox="1"/>
          <p:nvPr/>
        </p:nvSpPr>
        <p:spPr>
          <a:xfrm>
            <a:off x="4856760" y="4861686"/>
            <a:ext cx="4107728" cy="1200329"/>
          </a:xfrm>
          <a:prstGeom prst="rect">
            <a:avLst/>
          </a:prstGeom>
          <a:noFill/>
        </p:spPr>
        <p:txBody>
          <a:bodyPr wrap="none" rtlCol="0">
            <a:spAutoFit/>
          </a:bodyPr>
          <a:lstStyle/>
          <a:p>
            <a:r>
              <a:rPr lang="en-GB" dirty="0" smtClean="0"/>
              <a:t>Redesign Knowledge Hub</a:t>
            </a:r>
          </a:p>
          <a:p>
            <a:endParaRPr lang="en-GB" dirty="0" smtClean="0">
              <a:hlinkClick r:id="rId4"/>
            </a:endParaRPr>
          </a:p>
          <a:p>
            <a:r>
              <a:rPr lang="en-GB" dirty="0" err="1" smtClean="0">
                <a:hlinkClick r:id="rId4"/>
              </a:rPr>
              <a:t>redesignofcommunityjustice@gov.scot</a:t>
            </a:r>
            <a:endParaRPr lang="en-GB" dirty="0" smtClean="0"/>
          </a:p>
          <a:p>
            <a:endParaRPr lang="en-GB" dirty="0"/>
          </a:p>
        </p:txBody>
      </p:sp>
    </p:spTree>
    <p:extLst>
      <p:ext uri="{BB962C8B-B14F-4D97-AF65-F5344CB8AC3E}">
        <p14:creationId xmlns:p14="http://schemas.microsoft.com/office/powerpoint/2010/main" val="31153746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313" y="476672"/>
            <a:ext cx="8462726" cy="5638491"/>
          </a:xfrm>
          <a:prstGeom prst="rect">
            <a:avLst/>
          </a:prstGeom>
        </p:spPr>
      </p:pic>
    </p:spTree>
    <p:extLst>
      <p:ext uri="{BB962C8B-B14F-4D97-AF65-F5344CB8AC3E}">
        <p14:creationId xmlns:p14="http://schemas.microsoft.com/office/powerpoint/2010/main" val="1547040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32656"/>
            <a:ext cx="6129550" cy="564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14632" y="2204864"/>
            <a:ext cx="5832648" cy="1569660"/>
          </a:xfrm>
          <a:prstGeom prst="rect">
            <a:avLst/>
          </a:prstGeom>
          <a:noFill/>
        </p:spPr>
        <p:txBody>
          <a:bodyPr wrap="square" rtlCol="0">
            <a:spAutoFit/>
          </a:bodyPr>
          <a:lstStyle/>
          <a:p>
            <a:pPr algn="ctr"/>
            <a:r>
              <a:rPr lang="en-GB" sz="9600" dirty="0" smtClean="0">
                <a:solidFill>
                  <a:srgbClr val="1227EE"/>
                </a:solidFill>
              </a:rPr>
              <a:t>WHY?</a:t>
            </a:r>
            <a:endParaRPr lang="en-GB" sz="9600" dirty="0">
              <a:solidFill>
                <a:srgbClr val="1227EE"/>
              </a:solidFill>
            </a:endParaRPr>
          </a:p>
        </p:txBody>
      </p:sp>
      <p:sp>
        <p:nvSpPr>
          <p:cNvPr id="4" name="TextBox 3"/>
          <p:cNvSpPr txBox="1"/>
          <p:nvPr/>
        </p:nvSpPr>
        <p:spPr>
          <a:xfrm>
            <a:off x="1599451" y="2345234"/>
            <a:ext cx="5832648" cy="2585323"/>
          </a:xfrm>
          <a:prstGeom prst="rect">
            <a:avLst/>
          </a:prstGeom>
          <a:noFill/>
        </p:spPr>
        <p:txBody>
          <a:bodyPr wrap="square" rtlCol="0">
            <a:spAutoFit/>
          </a:bodyPr>
          <a:lstStyle/>
          <a:p>
            <a:pPr algn="ctr"/>
            <a:r>
              <a:rPr lang="en-GB" sz="5400" dirty="0" smtClean="0">
                <a:solidFill>
                  <a:srgbClr val="1227EE"/>
                </a:solidFill>
              </a:rPr>
              <a:t>Every </a:t>
            </a:r>
            <a:r>
              <a:rPr lang="en-GB" sz="5400" i="1" dirty="0" smtClean="0">
                <a:solidFill>
                  <a:srgbClr val="1227EE"/>
                </a:solidFill>
              </a:rPr>
              <a:t>Intervention </a:t>
            </a:r>
            <a:r>
              <a:rPr lang="en-GB" sz="5400" dirty="0" smtClean="0">
                <a:solidFill>
                  <a:srgbClr val="1227EE"/>
                </a:solidFill>
              </a:rPr>
              <a:t>is an opportunity to aid </a:t>
            </a:r>
            <a:r>
              <a:rPr lang="en-GB" sz="5400" b="1" u="sng" dirty="0" smtClean="0">
                <a:solidFill>
                  <a:srgbClr val="1227EE"/>
                </a:solidFill>
              </a:rPr>
              <a:t>Prevention</a:t>
            </a:r>
            <a:endParaRPr lang="en-GB" sz="5400" b="1" u="sng" dirty="0">
              <a:solidFill>
                <a:srgbClr val="1227EE"/>
              </a:solidFill>
            </a:endParaRPr>
          </a:p>
        </p:txBody>
      </p:sp>
    </p:spTree>
    <p:extLst>
      <p:ext uri="{BB962C8B-B14F-4D97-AF65-F5344CB8AC3E}">
        <p14:creationId xmlns:p14="http://schemas.microsoft.com/office/powerpoint/2010/main" val="206261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Drivers for reform</a:t>
            </a:r>
            <a:endParaRPr lang="en-GB" dirty="0"/>
          </a:p>
        </p:txBody>
      </p:sp>
      <p:sp>
        <p:nvSpPr>
          <p:cNvPr id="3" name="Content Placeholder 2"/>
          <p:cNvSpPr>
            <a:spLocks noGrp="1"/>
          </p:cNvSpPr>
          <p:nvPr>
            <p:ph idx="1"/>
          </p:nvPr>
        </p:nvSpPr>
        <p:spPr/>
        <p:txBody>
          <a:bodyPr/>
          <a:lstStyle/>
          <a:p>
            <a:r>
              <a:rPr lang="en-GB" sz="2000" dirty="0" smtClean="0"/>
              <a:t>Critical reports in 2012 on current community justice structures, set in background of the Christie Commission and a high imprisonment rate in Scotland;</a:t>
            </a:r>
          </a:p>
          <a:p>
            <a:endParaRPr lang="en-GB" sz="2000" dirty="0">
              <a:solidFill>
                <a:srgbClr val="0033CC"/>
              </a:solidFill>
            </a:endParaRPr>
          </a:p>
          <a:p>
            <a:r>
              <a:rPr lang="en-GB" sz="2000" dirty="0" smtClean="0"/>
              <a:t>The understanding of the underlying causes of offending and what works to reduce re-offending;</a:t>
            </a:r>
          </a:p>
          <a:p>
            <a:pPr lvl="1"/>
            <a:r>
              <a:rPr lang="en-GB" sz="1600" dirty="0" smtClean="0">
                <a:solidFill>
                  <a:srgbClr val="1227EE"/>
                </a:solidFill>
              </a:rPr>
              <a:t>Evidence </a:t>
            </a:r>
            <a:r>
              <a:rPr lang="en-GB" sz="1600" dirty="0">
                <a:solidFill>
                  <a:srgbClr val="1227EE"/>
                </a:solidFill>
              </a:rPr>
              <a:t>around effectiveness of short custodial sentences versus community </a:t>
            </a:r>
            <a:r>
              <a:rPr lang="en-GB" sz="1600" dirty="0" smtClean="0">
                <a:solidFill>
                  <a:srgbClr val="1227EE"/>
                </a:solidFill>
              </a:rPr>
              <a:t>sentences;</a:t>
            </a:r>
          </a:p>
          <a:p>
            <a:pPr marL="457200" lvl="1" indent="0">
              <a:buNone/>
            </a:pPr>
            <a:endParaRPr lang="en-GB" sz="2000" dirty="0" smtClean="0"/>
          </a:p>
          <a:p>
            <a:r>
              <a:rPr lang="en-GB" sz="2000" dirty="0" smtClean="0"/>
              <a:t>Opportunities to think differently about community justice and penal policy:</a:t>
            </a:r>
          </a:p>
          <a:p>
            <a:endParaRPr lang="en-GB" sz="2000" dirty="0"/>
          </a:p>
          <a:p>
            <a:pPr marL="0" indent="0" algn="ctr">
              <a:buNone/>
            </a:pPr>
            <a:r>
              <a:rPr lang="en-GB" b="1" dirty="0">
                <a:solidFill>
                  <a:srgbClr val="0033CC"/>
                </a:solidFill>
              </a:rPr>
              <a:t>Prevent and reduce further offending</a:t>
            </a:r>
          </a:p>
          <a:p>
            <a:endParaRPr lang="en-GB" sz="2000" dirty="0" smtClean="0"/>
          </a:p>
          <a:p>
            <a:endParaRPr lang="en-GB" sz="2000" dirty="0"/>
          </a:p>
        </p:txBody>
      </p:sp>
    </p:spTree>
    <p:extLst>
      <p:ext uri="{BB962C8B-B14F-4D97-AF65-F5344CB8AC3E}">
        <p14:creationId xmlns:p14="http://schemas.microsoft.com/office/powerpoint/2010/main" val="3839369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Community Justice and Penal Policy Reforms</a:t>
            </a:r>
            <a:endParaRPr lang="en-GB" dirty="0"/>
          </a:p>
        </p:txBody>
      </p:sp>
      <p:sp>
        <p:nvSpPr>
          <p:cNvPr id="3" name="Content Placeholder 2"/>
          <p:cNvSpPr>
            <a:spLocks noGrp="1"/>
          </p:cNvSpPr>
          <p:nvPr>
            <p:ph idx="1"/>
          </p:nvPr>
        </p:nvSpPr>
        <p:spPr/>
        <p:txBody>
          <a:bodyPr/>
          <a:lstStyle/>
          <a:p>
            <a:pPr marL="0" indent="0">
              <a:buNone/>
            </a:pPr>
            <a:r>
              <a:rPr lang="en-GB" sz="2000" dirty="0" smtClean="0">
                <a:solidFill>
                  <a:srgbClr val="1227EE"/>
                </a:solidFill>
              </a:rPr>
              <a:t>Include:</a:t>
            </a:r>
          </a:p>
          <a:p>
            <a:pPr marL="0" indent="0">
              <a:buNone/>
            </a:pPr>
            <a:endParaRPr lang="en-GB" sz="2000" dirty="0" smtClean="0">
              <a:solidFill>
                <a:srgbClr val="1227EE"/>
              </a:solidFill>
            </a:endParaRPr>
          </a:p>
          <a:p>
            <a:r>
              <a:rPr lang="en-GB" sz="2000" dirty="0" smtClean="0"/>
              <a:t>New model for Community Justice;</a:t>
            </a:r>
          </a:p>
          <a:p>
            <a:r>
              <a:rPr lang="en-GB" sz="2000" dirty="0" smtClean="0"/>
              <a:t>Presumption Against Short Sentences;</a:t>
            </a:r>
          </a:p>
          <a:p>
            <a:r>
              <a:rPr lang="en-GB" sz="2000" dirty="0" smtClean="0"/>
              <a:t>Electronic Monitoring in Scotland;</a:t>
            </a:r>
          </a:p>
          <a:p>
            <a:r>
              <a:rPr lang="en-GB" sz="2000" dirty="0" smtClean="0"/>
              <a:t>Custodial Estate for Women; </a:t>
            </a:r>
          </a:p>
          <a:p>
            <a:r>
              <a:rPr lang="en-GB" sz="2000" dirty="0" smtClean="0"/>
              <a:t>Reintegration – taking forward recommendations from </a:t>
            </a:r>
            <a:r>
              <a:rPr lang="en-GB" sz="2000" dirty="0" err="1" smtClean="0"/>
              <a:t>MGOR</a:t>
            </a:r>
            <a:r>
              <a:rPr lang="en-GB" sz="2000" dirty="0" smtClean="0"/>
              <a:t>; </a:t>
            </a:r>
          </a:p>
          <a:p>
            <a:r>
              <a:rPr lang="en-GB" sz="2000" dirty="0" smtClean="0"/>
              <a:t>Improvement project to reduce remand/short sentences;</a:t>
            </a:r>
          </a:p>
          <a:p>
            <a:r>
              <a:rPr lang="en-GB" sz="2000" dirty="0" smtClean="0"/>
              <a:t>Broader work with SPS on their transformation agenda.</a:t>
            </a:r>
          </a:p>
          <a:p>
            <a:endParaRPr lang="en-GB" sz="2000" dirty="0"/>
          </a:p>
          <a:p>
            <a:pPr marL="0" indent="0" algn="ctr">
              <a:buNone/>
            </a:pPr>
            <a:r>
              <a:rPr lang="en-GB" b="1" dirty="0">
                <a:solidFill>
                  <a:srgbClr val="0033CC"/>
                </a:solidFill>
              </a:rPr>
              <a:t>Prevent and reduce further offending</a:t>
            </a:r>
          </a:p>
          <a:p>
            <a:endParaRPr lang="en-GB" sz="2000" dirty="0" smtClean="0"/>
          </a:p>
          <a:p>
            <a:endParaRPr lang="en-GB" sz="2000" dirty="0"/>
          </a:p>
        </p:txBody>
      </p:sp>
    </p:spTree>
    <p:extLst>
      <p:ext uri="{BB962C8B-B14F-4D97-AF65-F5344CB8AC3E}">
        <p14:creationId xmlns:p14="http://schemas.microsoft.com/office/powerpoint/2010/main" val="2570191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Custodial Estate for Women</a:t>
            </a:r>
            <a:endParaRPr lang="en-GB" dirty="0"/>
          </a:p>
        </p:txBody>
      </p:sp>
      <p:pic>
        <p:nvPicPr>
          <p:cNvPr id="5" name="Picture 4"/>
          <p:cNvPicPr>
            <a:picLocks noChangeAspect="1"/>
          </p:cNvPicPr>
          <p:nvPr/>
        </p:nvPicPr>
        <p:blipFill>
          <a:blip r:embed="rId3"/>
          <a:stretch>
            <a:fillRect/>
          </a:stretch>
        </p:blipFill>
        <p:spPr>
          <a:xfrm>
            <a:off x="1043608" y="692696"/>
            <a:ext cx="7056784" cy="5362145"/>
          </a:xfrm>
          <a:prstGeom prst="rect">
            <a:avLst/>
          </a:prstGeom>
        </p:spPr>
      </p:pic>
      <p:graphicFrame>
        <p:nvGraphicFramePr>
          <p:cNvPr id="9" name="Diagram 8"/>
          <p:cNvGraphicFramePr/>
          <p:nvPr>
            <p:extLst>
              <p:ext uri="{D42A27DB-BD31-4B8C-83A1-F6EECF244321}">
                <p14:modId xmlns:p14="http://schemas.microsoft.com/office/powerpoint/2010/main" val="2785632913"/>
              </p:ext>
            </p:extLst>
          </p:nvPr>
        </p:nvGraphicFramePr>
        <p:xfrm>
          <a:off x="1475656" y="1124744"/>
          <a:ext cx="6288360" cy="51576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1062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Electronic Monitoring</a:t>
            </a:r>
            <a:endParaRPr lang="en-GB" dirty="0"/>
          </a:p>
        </p:txBody>
      </p:sp>
      <p:graphicFrame>
        <p:nvGraphicFramePr>
          <p:cNvPr id="5" name="Content Placeholder 6"/>
          <p:cNvGraphicFramePr>
            <a:graphicFrameLocks/>
          </p:cNvGraphicFramePr>
          <p:nvPr>
            <p:extLst>
              <p:ext uri="{D42A27DB-BD31-4B8C-83A1-F6EECF244321}">
                <p14:modId xmlns:p14="http://schemas.microsoft.com/office/powerpoint/2010/main" val="3454843994"/>
              </p:ext>
            </p:extLst>
          </p:nvPr>
        </p:nvGraphicFramePr>
        <p:xfrm>
          <a:off x="1043608" y="1988840"/>
          <a:ext cx="7056784" cy="38164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a:spLocks noGrp="1"/>
          </p:cNvSpPr>
          <p:nvPr>
            <p:ph idx="1"/>
          </p:nvPr>
        </p:nvSpPr>
        <p:spPr>
          <a:xfrm>
            <a:off x="457200" y="1600200"/>
            <a:ext cx="8229600" cy="4525963"/>
          </a:xfrm>
        </p:spPr>
        <p:txBody>
          <a:bodyPr>
            <a:normAutofit fontScale="77500" lnSpcReduction="20000"/>
          </a:bodyPr>
          <a:lstStyle/>
          <a:p>
            <a:r>
              <a:rPr lang="en-GB" dirty="0" smtClean="0"/>
              <a:t>National rollout started 2002;</a:t>
            </a:r>
          </a:p>
          <a:p>
            <a:r>
              <a:rPr lang="en-GB" dirty="0" smtClean="0">
                <a:solidFill>
                  <a:schemeClr val="accent1">
                    <a:lumMod val="50000"/>
                  </a:schemeClr>
                </a:solidFill>
              </a:rPr>
              <a:t>Current uses:</a:t>
            </a:r>
          </a:p>
          <a:p>
            <a:endParaRPr lang="en-GB" dirty="0">
              <a:solidFill>
                <a:schemeClr val="accent1">
                  <a:lumMod val="50000"/>
                </a:schemeClr>
              </a:solidFill>
            </a:endParaRPr>
          </a:p>
          <a:p>
            <a:endParaRPr lang="en-GB" dirty="0" smtClean="0">
              <a:solidFill>
                <a:schemeClr val="accent1">
                  <a:lumMod val="50000"/>
                </a:schemeClr>
              </a:solidFill>
            </a:endParaRPr>
          </a:p>
          <a:p>
            <a:endParaRPr lang="en-GB" dirty="0">
              <a:solidFill>
                <a:schemeClr val="accent1">
                  <a:lumMod val="50000"/>
                </a:schemeClr>
              </a:solidFill>
            </a:endParaRPr>
          </a:p>
          <a:p>
            <a:endParaRPr lang="en-GB" dirty="0" smtClean="0">
              <a:solidFill>
                <a:schemeClr val="accent1">
                  <a:lumMod val="50000"/>
                </a:schemeClr>
              </a:solidFill>
            </a:endParaRPr>
          </a:p>
          <a:p>
            <a:endParaRPr lang="en-GB" dirty="0">
              <a:solidFill>
                <a:schemeClr val="accent1">
                  <a:lumMod val="50000"/>
                </a:schemeClr>
              </a:solidFill>
            </a:endParaRPr>
          </a:p>
          <a:p>
            <a:endParaRPr lang="en-GB" dirty="0" smtClean="0">
              <a:solidFill>
                <a:schemeClr val="accent1">
                  <a:lumMod val="50000"/>
                </a:schemeClr>
              </a:solidFill>
            </a:endParaRPr>
          </a:p>
          <a:p>
            <a:endParaRPr lang="en-GB" dirty="0">
              <a:solidFill>
                <a:schemeClr val="accent1">
                  <a:lumMod val="50000"/>
                </a:schemeClr>
              </a:solidFill>
            </a:endParaRPr>
          </a:p>
          <a:p>
            <a:endParaRPr lang="en-GB" dirty="0" smtClean="0">
              <a:solidFill>
                <a:schemeClr val="accent1">
                  <a:lumMod val="50000"/>
                </a:schemeClr>
              </a:solidFill>
            </a:endParaRPr>
          </a:p>
          <a:p>
            <a:r>
              <a:rPr lang="en-GB" dirty="0" smtClean="0"/>
              <a:t>Consultation and </a:t>
            </a:r>
            <a:r>
              <a:rPr lang="en-GB" dirty="0" err="1" smtClean="0"/>
              <a:t>EM</a:t>
            </a:r>
            <a:r>
              <a:rPr lang="en-GB" dirty="0" smtClean="0"/>
              <a:t> in Scotland Working Group</a:t>
            </a:r>
          </a:p>
          <a:p>
            <a:endParaRPr lang="en-GB" dirty="0"/>
          </a:p>
        </p:txBody>
      </p:sp>
    </p:spTree>
    <p:extLst>
      <p:ext uri="{BB962C8B-B14F-4D97-AF65-F5344CB8AC3E}">
        <p14:creationId xmlns:p14="http://schemas.microsoft.com/office/powerpoint/2010/main" val="3993991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a:t>
            </a:r>
            <a:r>
              <a:rPr lang="en-GB" dirty="0" err="1" smtClean="0"/>
              <a:t>EM</a:t>
            </a:r>
            <a:r>
              <a:rPr lang="en-GB" dirty="0" smtClean="0"/>
              <a:t> in Scotland Working Group</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EM as a rehabilitation and reintegration tool</a:t>
            </a:r>
          </a:p>
          <a:p>
            <a:r>
              <a:rPr lang="en-GB" dirty="0" smtClean="0"/>
              <a:t>Integrated approach with </a:t>
            </a:r>
            <a:r>
              <a:rPr lang="en-GB" b="1" dirty="0" smtClean="0">
                <a:solidFill>
                  <a:schemeClr val="accent1">
                    <a:lumMod val="50000"/>
                  </a:schemeClr>
                </a:solidFill>
              </a:rPr>
              <a:t>mentoring and support</a:t>
            </a:r>
          </a:p>
          <a:p>
            <a:r>
              <a:rPr lang="en-GB" dirty="0" smtClean="0"/>
              <a:t>EM as a presumption against short term sentences</a:t>
            </a:r>
          </a:p>
          <a:p>
            <a:r>
              <a:rPr lang="en-GB" dirty="0" smtClean="0"/>
              <a:t>Extending the future uses of EM to </a:t>
            </a:r>
            <a:r>
              <a:rPr lang="en-GB" b="1" dirty="0" smtClean="0">
                <a:solidFill>
                  <a:schemeClr val="accent1">
                    <a:lumMod val="50000"/>
                  </a:schemeClr>
                </a:solidFill>
              </a:rPr>
              <a:t>bail, short term sentences; home leave etc.</a:t>
            </a:r>
          </a:p>
          <a:p>
            <a:r>
              <a:rPr lang="en-GB" dirty="0" smtClean="0"/>
              <a:t>The role EM could play in the </a:t>
            </a:r>
            <a:r>
              <a:rPr lang="en-GB" b="1" dirty="0" smtClean="0">
                <a:solidFill>
                  <a:schemeClr val="accent1">
                    <a:lumMod val="50000"/>
                  </a:schemeClr>
                </a:solidFill>
              </a:rPr>
              <a:t>women’s custodial estate</a:t>
            </a:r>
          </a:p>
          <a:p>
            <a:r>
              <a:rPr lang="en-GB" b="1" dirty="0" smtClean="0">
                <a:solidFill>
                  <a:schemeClr val="accent1">
                    <a:lumMod val="50000"/>
                  </a:schemeClr>
                </a:solidFill>
              </a:rPr>
              <a:t>Effectively Communicating </a:t>
            </a:r>
            <a:r>
              <a:rPr lang="en-GB" dirty="0" smtClean="0"/>
              <a:t>the benefit of EM to stakeholders and the public</a:t>
            </a:r>
          </a:p>
          <a:p>
            <a:r>
              <a:rPr lang="en-GB" dirty="0" smtClean="0"/>
              <a:t>Non-compliance guidelines and </a:t>
            </a:r>
            <a:r>
              <a:rPr lang="en-GB" b="1" dirty="0" smtClean="0">
                <a:solidFill>
                  <a:schemeClr val="accent1">
                    <a:lumMod val="50000"/>
                  </a:schemeClr>
                </a:solidFill>
              </a:rPr>
              <a:t>consistency</a:t>
            </a:r>
          </a:p>
          <a:p>
            <a:r>
              <a:rPr lang="en-GB" dirty="0" smtClean="0"/>
              <a:t>Technologies – </a:t>
            </a:r>
            <a:r>
              <a:rPr lang="en-GB" b="1" dirty="0" smtClean="0">
                <a:solidFill>
                  <a:schemeClr val="accent1">
                    <a:lumMod val="50000"/>
                  </a:schemeClr>
                </a:solidFill>
              </a:rPr>
              <a:t>GPS, alcohol monitoring</a:t>
            </a:r>
          </a:p>
          <a:p>
            <a:endParaRPr lang="en-GB" dirty="0"/>
          </a:p>
        </p:txBody>
      </p:sp>
    </p:spTree>
    <p:extLst>
      <p:ext uri="{BB962C8B-B14F-4D97-AF65-F5344CB8AC3E}">
        <p14:creationId xmlns:p14="http://schemas.microsoft.com/office/powerpoint/2010/main" val="104129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679" y="908720"/>
            <a:ext cx="8229600" cy="1143000"/>
          </a:xfrm>
        </p:spPr>
        <p:txBody>
          <a:bodyPr>
            <a:normAutofit fontScale="90000"/>
          </a:bodyPr>
          <a:lstStyle/>
          <a:p>
            <a:r>
              <a:rPr lang="en-GB" dirty="0" smtClean="0">
                <a:solidFill>
                  <a:srgbClr val="1227EE"/>
                </a:solidFill>
              </a:rPr>
              <a:t>The New Model for Community Justice</a:t>
            </a:r>
            <a:endParaRPr lang="en-GB" dirty="0">
              <a:solidFill>
                <a:srgbClr val="1227EE"/>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2924944"/>
            <a:ext cx="2808311" cy="1869086"/>
          </a:xfrm>
          <a:prstGeom prst="rect">
            <a:avLst/>
          </a:prstGeom>
        </p:spPr>
      </p:pic>
    </p:spTree>
    <p:extLst>
      <p:ext uri="{BB962C8B-B14F-4D97-AF65-F5344CB8AC3E}">
        <p14:creationId xmlns:p14="http://schemas.microsoft.com/office/powerpoint/2010/main" val="2340554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Scottish Government Whi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F19E364CCD144DA976F540C74DBEE7" ma:contentTypeVersion="1" ma:contentTypeDescription="Create a new document." ma:contentTypeScope="" ma:versionID="ca446bffc7bc78d3446a7e537da18bfd">
  <xsd:schema xmlns:xsd="http://www.w3.org/2001/XMLSchema" xmlns:xs="http://www.w3.org/2001/XMLSchema" xmlns:p="http://schemas.microsoft.com/office/2006/metadata/properties" xmlns:ns2="7dd52917-8266-4bd8-abeb-88033497c638" targetNamespace="http://schemas.microsoft.com/office/2006/metadata/properties" ma:root="true" ma:fieldsID="fdc8e8c829e263742a6bd9460d11e12e" ns2:_="">
    <xsd:import namespace="7dd52917-8266-4bd8-abeb-88033497c63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d52917-8266-4bd8-abeb-88033497c63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7dd52917-8266-4bd8-abeb-88033497c638">STRATHCYCJ-27-1480</_dlc_DocId>
    <_dlc_DocIdUrl xmlns="7dd52917-8266-4bd8-abeb-88033497c638">
      <Url>https://moss.strath.ac.uk/cycj/_layouts/DocIdRedir.aspx?ID=STRATHCYCJ-27-1480</Url>
      <Description>STRATHCYCJ-27-1480</Description>
    </_dlc_DocIdUrl>
  </documentManagement>
</p:properties>
</file>

<file path=customXml/itemProps1.xml><?xml version="1.0" encoding="utf-8"?>
<ds:datastoreItem xmlns:ds="http://schemas.openxmlformats.org/officeDocument/2006/customXml" ds:itemID="{9AAB258B-8753-4BA3-B40D-60B433AFE10E}"/>
</file>

<file path=customXml/itemProps2.xml><?xml version="1.0" encoding="utf-8"?>
<ds:datastoreItem xmlns:ds="http://schemas.openxmlformats.org/officeDocument/2006/customXml" ds:itemID="{1B246663-3A6C-4497-A090-75A5EE2F7E6B}"/>
</file>

<file path=customXml/itemProps3.xml><?xml version="1.0" encoding="utf-8"?>
<ds:datastoreItem xmlns:ds="http://schemas.openxmlformats.org/officeDocument/2006/customXml" ds:itemID="{1C1761E3-D781-4833-A6BC-D36BA5EDD7F9}"/>
</file>

<file path=customXml/itemProps4.xml><?xml version="1.0" encoding="utf-8"?>
<ds:datastoreItem xmlns:ds="http://schemas.openxmlformats.org/officeDocument/2006/customXml" ds:itemID="{5353DAB6-E777-4EDC-8C72-8993FDBAA318}"/>
</file>

<file path=docProps/app.xml><?xml version="1.0" encoding="utf-8"?>
<Properties xmlns="http://schemas.openxmlformats.org/officeDocument/2006/extended-properties" xmlns:vt="http://schemas.openxmlformats.org/officeDocument/2006/docPropsVTypes">
  <Template>Scottish Government White</Template>
  <TotalTime>1259</TotalTime>
  <Words>855</Words>
  <Application>Microsoft Office PowerPoint</Application>
  <PresentationFormat>On-screen Show (4:3)</PresentationFormat>
  <Paragraphs>155</Paragraphs>
  <Slides>26</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Scottish Government White</vt:lpstr>
      <vt:lpstr>Visio.Drawing.15</vt:lpstr>
      <vt:lpstr>The New Model for Community Justice</vt:lpstr>
      <vt:lpstr>Outline</vt:lpstr>
      <vt:lpstr>PowerPoint Presentation</vt:lpstr>
      <vt:lpstr>Drivers for reform</vt:lpstr>
      <vt:lpstr>Community Justice and Penal Policy Reforms</vt:lpstr>
      <vt:lpstr>Custodial Estate for Women</vt:lpstr>
      <vt:lpstr>Electronic Monitoring</vt:lpstr>
      <vt:lpstr>The EM in Scotland Working Group</vt:lpstr>
      <vt:lpstr>The New Model for Community Justice</vt:lpstr>
      <vt:lpstr>New Model for Community Justice</vt:lpstr>
      <vt:lpstr>Statutory  Community Justice Partners</vt:lpstr>
      <vt:lpstr>PowerPoint Presentation</vt:lpstr>
      <vt:lpstr>New Model - Building Blocks</vt:lpstr>
      <vt:lpstr>Expectations</vt:lpstr>
      <vt:lpstr>The National Strategy and the  Outcomes, Performance and Improvement Framework</vt:lpstr>
      <vt:lpstr>How it all hangs together…</vt:lpstr>
      <vt:lpstr>The National Strategy</vt:lpstr>
      <vt:lpstr>The Strategic Vision</vt:lpstr>
      <vt:lpstr>The 4 Priority Areas for Action</vt:lpstr>
      <vt:lpstr>The OPI Framework</vt:lpstr>
      <vt:lpstr>Outcomes, Performance and Improvement Framework</vt:lpstr>
      <vt:lpstr>PowerPoint Presentation</vt:lpstr>
      <vt:lpstr>PowerPoint Presentation</vt:lpstr>
      <vt:lpstr>Timescales and Forward Look</vt:lpstr>
      <vt:lpstr>PowerPoint Presentation</vt:lpstr>
      <vt:lpstr>PowerPoint Presentation</vt:lpstr>
    </vt:vector>
  </TitlesOfParts>
  <Company>Scottish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Model for Community Justice</dc:title>
  <dc:creator>u415075</dc:creator>
  <cp:lastModifiedBy>u415075</cp:lastModifiedBy>
  <cp:revision>111</cp:revision>
  <cp:lastPrinted>2015-06-11T18:43:11Z</cp:lastPrinted>
  <dcterms:created xsi:type="dcterms:W3CDTF">2015-06-05T13:31:35Z</dcterms:created>
  <dcterms:modified xsi:type="dcterms:W3CDTF">2016-06-09T11:47:19Z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A14535841</vt:lpwstr>
  </property>
  <property fmtid="{D5CDD505-2E9C-101B-9397-08002B2CF9AE}" pid="4" name="Objective-Title">
    <vt:lpwstr>New model for community justice - Youth Justice Conference - 16 June 2016</vt:lpwstr>
  </property>
  <property fmtid="{D5CDD505-2E9C-101B-9397-08002B2CF9AE}" pid="5" name="Objective-Comment">
    <vt:lpwstr>
    </vt:lpwstr>
  </property>
  <property fmtid="{D5CDD505-2E9C-101B-9397-08002B2CF9AE}" pid="6" name="Objective-CreationStamp">
    <vt:filetime>2016-06-09T11:45:04Z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2016-06-09T11:47:27Z</vt:filetime>
  </property>
  <property fmtid="{D5CDD505-2E9C-101B-9397-08002B2CF9AE}" pid="10" name="Objective-ModificationStamp">
    <vt:filetime>2016-06-09T11:47:29Z</vt:filetime>
  </property>
  <property fmtid="{D5CDD505-2E9C-101B-9397-08002B2CF9AE}" pid="11" name="Objective-Owner">
    <vt:lpwstr>Stuart, Arlene A (U415075)</vt:lpwstr>
  </property>
  <property fmtid="{D5CDD505-2E9C-101B-9397-08002B2CF9AE}" pid="12" name="Objective-Path">
    <vt:lpwstr>Objective Global Folder:SG File Plan:Crime, law, justice and rights:Crime:Offenders:Advice and policy: Offenders:Reform of Community Justice Structures: Advice and policy: 2015-2020:</vt:lpwstr>
  </property>
  <property fmtid="{D5CDD505-2E9C-101B-9397-08002B2CF9AE}" pid="13" name="Objective-Parent">
    <vt:lpwstr>Reform of Community Justice Structures: Advice and policy: 2015-2020</vt:lpwstr>
  </property>
  <property fmtid="{D5CDD505-2E9C-101B-9397-08002B2CF9AE}" pid="14" name="Objective-State">
    <vt:lpwstr>Published</vt:lpwstr>
  </property>
  <property fmtid="{D5CDD505-2E9C-101B-9397-08002B2CF9AE}" pid="15" name="Objective-Version">
    <vt:lpwstr>2.0</vt:lpwstr>
  </property>
  <property fmtid="{D5CDD505-2E9C-101B-9397-08002B2CF9AE}" pid="16" name="Objective-VersionNumber">
    <vt:i4>2</vt:i4>
  </property>
  <property fmtid="{D5CDD505-2E9C-101B-9397-08002B2CF9AE}" pid="17" name="Objective-VersionComment">
    <vt:lpwstr>
    </vt:lpwstr>
  </property>
  <property fmtid="{D5CDD505-2E9C-101B-9397-08002B2CF9AE}" pid="18" name="Objective-FileNumber">
    <vt:lpwstr>
    </vt:lpwstr>
  </property>
  <property fmtid="{D5CDD505-2E9C-101B-9397-08002B2CF9AE}" pid="19" name="Objective-Classification">
    <vt:lpwstr>[Inherited - OFFICIAL]</vt:lpwstr>
  </property>
  <property fmtid="{D5CDD505-2E9C-101B-9397-08002B2CF9AE}" pid="20" name="Objective-Caveats">
    <vt:lpwstr>
    </vt:lpwstr>
  </property>
  <property fmtid="{D5CDD505-2E9C-101B-9397-08002B2CF9AE}" pid="21" name="Objective-Date of Original [system]">
    <vt:lpwstr>
    </vt:lpwstr>
  </property>
  <property fmtid="{D5CDD505-2E9C-101B-9397-08002B2CF9AE}" pid="22" name="Objective-Date Received [system]">
    <vt:lpwstr>
    </vt:lpwstr>
  </property>
  <property fmtid="{D5CDD505-2E9C-101B-9397-08002B2CF9AE}" pid="23" name="Objective-SG Web Publication - Category [system]">
    <vt:lpwstr>
    </vt:lpwstr>
  </property>
  <property fmtid="{D5CDD505-2E9C-101B-9397-08002B2CF9AE}" pid="24" name="Objective-SG Web Publication - Category 2 Classification [system]">
    <vt:lpwstr>
    </vt:lpwstr>
  </property>
  <property fmtid="{D5CDD505-2E9C-101B-9397-08002B2CF9AE}" pid="25" name="ContentTypeId">
    <vt:lpwstr>0x010100EFF19E364CCD144DA976F540C74DBEE7</vt:lpwstr>
  </property>
  <property fmtid="{D5CDD505-2E9C-101B-9397-08002B2CF9AE}" pid="26" name="_dlc_DocIdItemGuid">
    <vt:lpwstr>cd4c9833-e467-460f-be69-8058a8e315df</vt:lpwstr>
  </property>
</Properties>
</file>