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337" r:id="rId2"/>
    <p:sldId id="349" r:id="rId3"/>
    <p:sldId id="350" r:id="rId4"/>
    <p:sldId id="317" r:id="rId5"/>
    <p:sldId id="326" r:id="rId6"/>
    <p:sldId id="351" r:id="rId7"/>
    <p:sldId id="348" r:id="rId8"/>
    <p:sldId id="328" r:id="rId9"/>
    <p:sldId id="352" r:id="rId10"/>
    <p:sldId id="343" r:id="rId11"/>
    <p:sldId id="347" r:id="rId12"/>
    <p:sldId id="344" r:id="rId13"/>
    <p:sldId id="341" r:id="rId14"/>
    <p:sldId id="331" r:id="rId15"/>
    <p:sldId id="342" r:id="rId16"/>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233C"/>
    <a:srgbClr val="CC006B"/>
    <a:srgbClr val="597588"/>
    <a:srgbClr val="DE6422"/>
    <a:srgbClr val="3E476E"/>
    <a:srgbClr val="0093D3"/>
    <a:srgbClr val="131313"/>
    <a:srgbClr val="ADCC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23" autoAdjust="0"/>
    <p:restoredTop sz="86596" autoAdjust="0"/>
  </p:normalViewPr>
  <p:slideViewPr>
    <p:cSldViewPr>
      <p:cViewPr>
        <p:scale>
          <a:sx n="66" d="100"/>
          <a:sy n="66" d="100"/>
        </p:scale>
        <p:origin x="-1014" y="-708"/>
      </p:cViewPr>
      <p:guideLst>
        <p:guide orient="horz" pos="1199"/>
        <p:guide orient="horz" pos="524"/>
        <p:guide orient="horz" pos="447"/>
        <p:guide pos="2880"/>
        <p:guide pos="56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1974" y="-12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4.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ea typeface="ＭＳ Ｐゴシック" pitchFamily="34" charset="-128"/>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ea typeface="ＭＳ Ｐゴシック" pitchFamily="34" charset="-128"/>
              </a:defRPr>
            </a:lvl1pPr>
          </a:lstStyle>
          <a:p>
            <a:pPr>
              <a:defRPr/>
            </a:pPr>
            <a:fld id="{53FE8F91-DE0A-4E4C-A764-FB02AC8AAD3C}" type="datetimeFigureOut">
              <a:rPr lang="en-GB"/>
              <a:pPr>
                <a:defRPr/>
              </a:pPr>
              <a:t>09/06/2016</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ea typeface="ＭＳ Ｐゴシック" pitchFamily="34" charset="-128"/>
              </a:defRPr>
            </a:lvl1pPr>
          </a:lstStyle>
          <a:p>
            <a:pPr>
              <a:defRPr/>
            </a:pPr>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Arial" charset="0"/>
                <a:ea typeface="ＭＳ Ｐゴシック" pitchFamily="34" charset="-128"/>
              </a:defRPr>
            </a:lvl1pPr>
          </a:lstStyle>
          <a:p>
            <a:pPr>
              <a:defRPr/>
            </a:pPr>
            <a:fld id="{47A32C0D-2BBA-4197-879A-92890027E097}" type="slidenum">
              <a:rPr lang="en-GB"/>
              <a:pPr>
                <a:defRPr/>
              </a:pPr>
              <a:t>‹#›</a:t>
            </a:fld>
            <a:endParaRPr lang="en-GB"/>
          </a:p>
        </p:txBody>
      </p:sp>
    </p:spTree>
    <p:extLst>
      <p:ext uri="{BB962C8B-B14F-4D97-AF65-F5344CB8AC3E}">
        <p14:creationId xmlns:p14="http://schemas.microsoft.com/office/powerpoint/2010/main" val="2376099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80" charset="-128"/>
              </a:defRPr>
            </a:lvl1pPr>
          </a:lstStyle>
          <a:p>
            <a:pPr>
              <a:defRPr/>
            </a:pPr>
            <a:endParaRPr lang="en-US"/>
          </a:p>
        </p:txBody>
      </p:sp>
      <p:sp>
        <p:nvSpPr>
          <p:cNvPr id="17411"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80" charset="-128"/>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80" charset="-128"/>
              </a:defRPr>
            </a:lvl1pPr>
          </a:lstStyle>
          <a:p>
            <a:pPr>
              <a:defRPr/>
            </a:pPr>
            <a:endParaRPr lang="en-US"/>
          </a:p>
        </p:txBody>
      </p:sp>
      <p:sp>
        <p:nvSpPr>
          <p:cNvPr id="17415"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80" charset="-128"/>
              </a:defRPr>
            </a:lvl1pPr>
          </a:lstStyle>
          <a:p>
            <a:pPr>
              <a:defRPr/>
            </a:pPr>
            <a:fld id="{1D553586-8FBA-46FE-A1F0-7D646B691AF6}" type="slidenum">
              <a:rPr lang="en-US"/>
              <a:pPr>
                <a:defRPr/>
              </a:pPr>
              <a:t>‹#›</a:t>
            </a:fld>
            <a:endParaRPr lang="en-US" dirty="0"/>
          </a:p>
        </p:txBody>
      </p:sp>
    </p:spTree>
    <p:extLst>
      <p:ext uri="{BB962C8B-B14F-4D97-AF65-F5344CB8AC3E}">
        <p14:creationId xmlns:p14="http://schemas.microsoft.com/office/powerpoint/2010/main" val="1303540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6CB29A7-1805-4A5D-8F9D-DA0BCB9DBDF0}" type="slidenum">
              <a:rPr lang="en-US" smtClean="0">
                <a:ea typeface="MS PGothic" pitchFamily="34" charset="-128"/>
              </a:rPr>
              <a:pPr/>
              <a:t>1</a:t>
            </a:fld>
            <a:endParaRPr lang="en-US" smtClean="0">
              <a:ea typeface="MS PGothic" pitchFamily="34" charset="-128"/>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r>
              <a:rPr lang="en-GB" dirty="0" smtClean="0"/>
              <a:t>The idea that young adults are distinct and challenging to work with is not a new idea, but the evidence base is stronger than ever</a:t>
            </a:r>
            <a:endParaRPr lang="en-US" dirty="0" smtClean="0"/>
          </a:p>
        </p:txBody>
      </p:sp>
      <p:sp>
        <p:nvSpPr>
          <p:cNvPr id="14340" name="Slide Number Placeholder 3"/>
          <p:cNvSpPr>
            <a:spLocks noGrp="1"/>
          </p:cNvSpPr>
          <p:nvPr>
            <p:ph type="sldNum" sz="quarter" idx="5"/>
          </p:nvPr>
        </p:nvSpPr>
        <p:spPr>
          <a:noFill/>
        </p:spPr>
        <p:txBody>
          <a:bodyPr/>
          <a:lstStyle/>
          <a:p>
            <a:fld id="{BA8B8200-2820-4EA1-AA41-ED655BE1F06A}" type="slidenum">
              <a:rPr lang="en-US" smtClean="0">
                <a:ea typeface="MS PGothic" pitchFamily="34" charset="-128"/>
              </a:rPr>
              <a:pPr/>
              <a:t>2</a:t>
            </a:fld>
            <a:endParaRPr lang="en-US" smtClean="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r>
              <a:rPr lang="en-GB" dirty="0" smtClean="0"/>
              <a:t>The idea that young adults are distinct and challenging to work with is not a new idea, but the evidence base is stronger than ever</a:t>
            </a:r>
            <a:endParaRPr lang="en-US" dirty="0" smtClean="0"/>
          </a:p>
        </p:txBody>
      </p:sp>
      <p:sp>
        <p:nvSpPr>
          <p:cNvPr id="14340" name="Slide Number Placeholder 3"/>
          <p:cNvSpPr>
            <a:spLocks noGrp="1"/>
          </p:cNvSpPr>
          <p:nvPr>
            <p:ph type="sldNum" sz="quarter" idx="5"/>
          </p:nvPr>
        </p:nvSpPr>
        <p:spPr>
          <a:noFill/>
        </p:spPr>
        <p:txBody>
          <a:bodyPr/>
          <a:lstStyle/>
          <a:p>
            <a:fld id="{BA8B8200-2820-4EA1-AA41-ED655BE1F06A}" type="slidenum">
              <a:rPr lang="en-US" smtClean="0">
                <a:ea typeface="MS PGothic" pitchFamily="34" charset="-128"/>
              </a:rPr>
              <a:pPr/>
              <a:t>3</a:t>
            </a:fld>
            <a:endParaRPr lang="en-US" smtClean="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E32071EE-008D-4BCD-B084-61D2689FC910}" type="slidenum">
              <a:rPr lang="en-US" smtClean="0">
                <a:ea typeface="MS PGothic" pitchFamily="34" charset="-128"/>
              </a:rPr>
              <a:pPr/>
              <a:t>4</a:t>
            </a:fld>
            <a:endParaRPr lang="en-US" smtClean="0">
              <a:ea typeface="MS PGothic" pitchFamily="34" charset="-128"/>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buFontTx/>
              <a:buChar cha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1D18F39-E8F8-485A-8D93-B5994BDA4A26}" type="slidenum">
              <a:rPr lang="en-US" smtClean="0">
                <a:ea typeface="MS PGothic" pitchFamily="34" charset="-128"/>
              </a:rPr>
              <a:pPr/>
              <a:t>6</a:t>
            </a:fld>
            <a:endParaRPr lang="en-US" smtClean="0">
              <a:ea typeface="MS PGothic" pitchFamily="34" charset="-128"/>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2603C07-324F-4FA2-86DC-FE50E7885D62}" type="slidenum">
              <a:rPr lang="en-US" smtClean="0">
                <a:ea typeface="MS PGothic" pitchFamily="34" charset="-128"/>
              </a:rPr>
              <a:pPr/>
              <a:t>7</a:t>
            </a:fld>
            <a:endParaRPr lang="en-US" smtClean="0">
              <a:ea typeface="MS PGothic" pitchFamily="34"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sz="1200" dirty="0" smtClean="0"/>
              <a:t>Recognise that no-one becomes a fully developed adult on their 18th birthday. Give young adults flexibility and support to meet the requirements of their Order and complete statutory demands. </a:t>
            </a:r>
          </a:p>
          <a:p>
            <a:pPr marL="228600" indent="-228600">
              <a:buAutoNum type="arabicPeriod"/>
            </a:pPr>
            <a:r>
              <a:rPr lang="en-GB" dirty="0" smtClean="0"/>
              <a:t>Every contact counts – treat every contact, however short, as an opportunity to help them move towards desistance from crime. Your manner during every interaction makes a difference.</a:t>
            </a:r>
          </a:p>
          <a:p>
            <a:pPr marL="228600" indent="-228600">
              <a:buAutoNum type="arabicPeriod"/>
            </a:pPr>
            <a:r>
              <a:rPr lang="en-GB" dirty="0" smtClean="0"/>
              <a:t>Show them you want them to complete their Order, and that you are not there to trip them up but to enforce the law fairly. It is very important for young adults to know that you have an interest in their compliance. You may be the only consistent, supportive person in their lives.</a:t>
            </a:r>
          </a:p>
          <a:p>
            <a:pPr marL="228600" indent="-228600">
              <a:buAutoNum type="arabicPeriod"/>
            </a:pPr>
            <a:r>
              <a:rPr lang="en-GB" dirty="0" smtClean="0"/>
              <a:t>Be aware of the impact of trauma and attachment issues on young adults, and how these affect their behaviour. </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pPr>
              <a:defRPr/>
            </a:pPr>
            <a:fld id="{1D553586-8FBA-46FE-A1F0-7D646B691AF6}" type="slidenum">
              <a:rPr lang="en-US" smtClean="0"/>
              <a:pPr>
                <a:defRPr/>
              </a:pPr>
              <a:t>10</a:t>
            </a:fld>
            <a:endParaRPr lang="en-US" dirty="0"/>
          </a:p>
        </p:txBody>
      </p:sp>
    </p:spTree>
    <p:extLst>
      <p:ext uri="{BB962C8B-B14F-4D97-AF65-F5344CB8AC3E}">
        <p14:creationId xmlns:p14="http://schemas.microsoft.com/office/powerpoint/2010/main" val="1947606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Neurodevelopment: Adult male brain not fully developed until the mid-20s. </a:t>
            </a:r>
            <a:r>
              <a:rPr lang="en-GB" dirty="0" smtClean="0"/>
              <a:t>These ‘neurocognitive abilities’, particularly when coupled with emotion processing systems, are critical in social behaviour. The ‘frontal’ (executive) systems along with parts of the limbic system (amygdala, hippocampus and insula) are involved in responses to situations which require such important capabilities as impulse control, empathic responding and consideration of consequences of action.</a:t>
            </a:r>
            <a:r>
              <a:rPr lang="en-GB" baseline="0" dirty="0" smtClean="0"/>
              <a:t> </a:t>
            </a:r>
            <a:r>
              <a:rPr lang="en-GB" b="1" baseline="0" dirty="0" smtClean="0"/>
              <a:t>Young adults have an adult range of emotions, but a teenager’s ability to regulate them. </a:t>
            </a:r>
            <a:endParaRPr lang="en-GB" b="1" baseline="0" dirty="0" smtClean="0"/>
          </a:p>
          <a:p>
            <a:pPr marL="0" indent="0">
              <a:buFontTx/>
              <a:buNone/>
            </a:pPr>
            <a:endParaRPr lang="en-GB" dirty="0" smtClean="0"/>
          </a:p>
          <a:p>
            <a:pPr marL="0" indent="0">
              <a:buFontTx/>
              <a:buNone/>
            </a:pPr>
            <a:endParaRPr lang="en-GB" dirty="0" smtClean="0"/>
          </a:p>
          <a:p>
            <a:pPr marL="0" indent="0">
              <a:buFontTx/>
              <a:buNone/>
            </a:pPr>
            <a:r>
              <a:rPr lang="en-GB" dirty="0" smtClean="0"/>
              <a:t>Brain</a:t>
            </a:r>
            <a:r>
              <a:rPr lang="en-GB" baseline="0" dirty="0" smtClean="0"/>
              <a:t> injury: </a:t>
            </a:r>
            <a:r>
              <a:rPr lang="en-GB" dirty="0" smtClean="0"/>
              <a:t>Up to</a:t>
            </a:r>
            <a:r>
              <a:rPr lang="en-GB" baseline="0" dirty="0" smtClean="0"/>
              <a:t> </a:t>
            </a:r>
            <a:r>
              <a:rPr lang="en-GB" dirty="0" smtClean="0"/>
              <a:t>70%</a:t>
            </a:r>
            <a:r>
              <a:rPr lang="en-GB" baseline="0" dirty="0" smtClean="0"/>
              <a:t> prevalence – impact on memory, executive function and attention, socio-communication, mood and behaviour, depression, anxiety, anger</a:t>
            </a:r>
          </a:p>
          <a:p>
            <a:pPr marL="0" indent="0">
              <a:buFontTx/>
              <a:buNone/>
            </a:pPr>
            <a:r>
              <a:rPr lang="en-GB" baseline="0" dirty="0" smtClean="0"/>
              <a:t>Solutions: Staff awareness training, screening (CHAT), BISI, basic coping techniques, support across and into services, neurorehabilitation.</a:t>
            </a:r>
          </a:p>
          <a:p>
            <a:pPr marL="0" indent="0">
              <a:buFontTx/>
              <a:buNone/>
            </a:pPr>
            <a:endParaRPr lang="en-GB" baseline="0" dirty="0" smtClean="0"/>
          </a:p>
          <a:p>
            <a:pPr marL="0" indent="0">
              <a:buFontTx/>
              <a:buNone/>
            </a:pPr>
            <a:r>
              <a:rPr lang="en-GB" baseline="0" dirty="0" smtClean="0"/>
              <a:t>Gender: Smaller group of the caseload, but higher intensity of complexity and need. Different to young adult men in terms of maturity and brain development, but also different from older women. Trauma more recent, likely to be a mother of young children, offence types more likely to involve violence.</a:t>
            </a:r>
          </a:p>
          <a:p>
            <a:pPr marL="0" indent="0">
              <a:buFontTx/>
              <a:buNone/>
            </a:pPr>
            <a:endParaRPr lang="en-GB" baseline="0" dirty="0" smtClean="0"/>
          </a:p>
          <a:p>
            <a:pPr marL="0" indent="0">
              <a:buFontTx/>
              <a:buNone/>
            </a:pPr>
            <a:r>
              <a:rPr lang="en-GB" baseline="0" dirty="0" smtClean="0"/>
              <a:t>Ethnicity: Huge over-representation of BAME people among young adult caseload. Average of around 30-40%, compared to around 15% of general population. Young Muslim men fastest growing group in prisons. Stop and search, gang construct, joint enterprise, dangerousness, underrepresented on CRC and overrepresented on NPS?; Islamophobia. Race/ethnicity as strength factor? Gender implications?</a:t>
            </a:r>
          </a:p>
          <a:p>
            <a:pPr marL="0" indent="0">
              <a:buFontTx/>
              <a:buNone/>
            </a:pPr>
            <a:endParaRPr lang="en-GB" baseline="0" dirty="0" smtClean="0"/>
          </a:p>
          <a:p>
            <a:pPr marL="0" indent="0">
              <a:buFontTx/>
              <a:buNone/>
            </a:pPr>
            <a:endParaRPr lang="en-GB" dirty="0"/>
          </a:p>
        </p:txBody>
      </p:sp>
      <p:sp>
        <p:nvSpPr>
          <p:cNvPr id="4" name="Slide Number Placeholder 3"/>
          <p:cNvSpPr>
            <a:spLocks noGrp="1"/>
          </p:cNvSpPr>
          <p:nvPr>
            <p:ph type="sldNum" sz="quarter" idx="10"/>
          </p:nvPr>
        </p:nvSpPr>
        <p:spPr/>
        <p:txBody>
          <a:bodyPr/>
          <a:lstStyle/>
          <a:p>
            <a:pPr>
              <a:defRPr/>
            </a:pPr>
            <a:fld id="{1D553586-8FBA-46FE-A1F0-7D646B691AF6}" type="slidenum">
              <a:rPr lang="en-US" smtClean="0"/>
              <a:pPr>
                <a:defRPr/>
              </a:pPr>
              <a:t>12</a:t>
            </a:fld>
            <a:endParaRPr lang="en-US" dirty="0"/>
          </a:p>
        </p:txBody>
      </p:sp>
    </p:spTree>
    <p:extLst>
      <p:ext uri="{BB962C8B-B14F-4D97-AF65-F5344CB8AC3E}">
        <p14:creationId xmlns:p14="http://schemas.microsoft.com/office/powerpoint/2010/main" val="4245125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3DA2A6-1274-4A2C-88DF-869C7CBA961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8DF23D-B0B8-4945-BA15-796CA5D839C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2C633F-A07B-4059-8105-02035A3FB18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36600D-E002-435D-BD2E-46ED073DB4A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37A669-3719-4D32-B7EA-F349BCF2A59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00686F-6B59-4438-8E8F-59AF37B490D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4F83D11-892C-4AFC-8117-15F87AEAD4B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F14CFD-BD45-4550-A759-9B98E7FDEF1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81BCD55-27A5-4C99-B45A-FAC7A1012CB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304D0D-4FE7-4B5B-8E01-A756140BE9F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5D1B10-6262-4778-A140-38843E325DF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80"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80"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80" charset="-128"/>
              </a:defRPr>
            </a:lvl1pPr>
          </a:lstStyle>
          <a:p>
            <a:pPr>
              <a:defRPr/>
            </a:pPr>
            <a:fld id="{43CC166D-BC04-40C3-86DC-77385A9ED1F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barrowcadbury.org.uk/" TargetMode="External"/><Relationship Id="rId2" Type="http://schemas.openxmlformats.org/officeDocument/2006/relationships/hyperlink" Target="http://www.t2a.org.uk/" TargetMode="Externa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BCT_Ribbon_BLUE"/>
          <p:cNvPicPr>
            <a:picLocks noChangeAspect="1" noChangeArrowheads="1"/>
          </p:cNvPicPr>
          <p:nvPr/>
        </p:nvPicPr>
        <p:blipFill>
          <a:blip r:embed="rId3" cstate="print"/>
          <a:srcRect l="21326" r="21326"/>
          <a:stretch>
            <a:fillRect/>
          </a:stretch>
        </p:blipFill>
        <p:spPr bwMode="auto">
          <a:xfrm>
            <a:off x="0" y="4516438"/>
            <a:ext cx="9144000" cy="2341562"/>
          </a:xfrm>
          <a:prstGeom prst="rect">
            <a:avLst/>
          </a:prstGeom>
          <a:noFill/>
          <a:ln w="9525">
            <a:noFill/>
            <a:miter lim="800000"/>
            <a:headEnd/>
            <a:tailEnd/>
          </a:ln>
        </p:spPr>
      </p:pic>
      <p:sp>
        <p:nvSpPr>
          <p:cNvPr id="2052" name="Rectangle 4"/>
          <p:cNvSpPr>
            <a:spLocks noChangeArrowheads="1"/>
          </p:cNvSpPr>
          <p:nvPr/>
        </p:nvSpPr>
        <p:spPr bwMode="auto">
          <a:xfrm>
            <a:off x="899592" y="1988840"/>
            <a:ext cx="6840760" cy="1944216"/>
          </a:xfrm>
          <a:prstGeom prst="rect">
            <a:avLst/>
          </a:prstGeom>
          <a:noFill/>
          <a:ln w="9525">
            <a:noFill/>
            <a:miter lim="800000"/>
            <a:headEnd/>
            <a:tailEnd/>
          </a:ln>
        </p:spPr>
        <p:txBody>
          <a:bodyPr/>
          <a:lstStyle/>
          <a:p>
            <a:pPr eaLnBrk="1" hangingPunct="1">
              <a:lnSpc>
                <a:spcPct val="80000"/>
              </a:lnSpc>
            </a:pPr>
            <a:r>
              <a:rPr lang="en-US" sz="3600" dirty="0" smtClean="0">
                <a:solidFill>
                  <a:srgbClr val="152E5D"/>
                </a:solidFill>
                <a:latin typeface="Calibri" pitchFamily="34" charset="0"/>
              </a:rPr>
              <a:t/>
            </a:r>
            <a:br>
              <a:rPr lang="en-US" sz="3600" dirty="0" smtClean="0">
                <a:solidFill>
                  <a:srgbClr val="152E5D"/>
                </a:solidFill>
                <a:latin typeface="Calibri" pitchFamily="34" charset="0"/>
              </a:rPr>
            </a:br>
            <a:endParaRPr lang="en-US" sz="3600" dirty="0">
              <a:solidFill>
                <a:srgbClr val="152E5D"/>
              </a:solidFill>
              <a:latin typeface="Calibri" pitchFamily="34" charset="0"/>
            </a:endParaRPr>
          </a:p>
        </p:txBody>
      </p:sp>
      <p:pic>
        <p:nvPicPr>
          <p:cNvPr id="5" name="Picture 2" descr="https://pbs.twimg.com/profile_images/610476203477180416/dt1Vf0Yp.png"/>
          <p:cNvPicPr>
            <a:picLocks noChangeAspect="1" noChangeArrowheads="1"/>
          </p:cNvPicPr>
          <p:nvPr/>
        </p:nvPicPr>
        <p:blipFill rotWithShape="1">
          <a:blip r:embed="rId4">
            <a:extLst>
              <a:ext uri="{28A0092B-C50C-407E-A947-70E740481C1C}">
                <a14:useLocalDpi xmlns:a14="http://schemas.microsoft.com/office/drawing/2010/main" val="0"/>
              </a:ext>
            </a:extLst>
          </a:blip>
          <a:srcRect l="14443" t="20392" r="14566" b="19014"/>
          <a:stretch/>
        </p:blipFill>
        <p:spPr bwMode="auto">
          <a:xfrm>
            <a:off x="2159732" y="901992"/>
            <a:ext cx="4824536" cy="41179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6660231" y="6211905"/>
            <a:ext cx="2479689" cy="614362"/>
          </a:xfrm>
          <a:prstGeom prst="rect">
            <a:avLst/>
          </a:prstGeom>
          <a:noFill/>
          <a:ln w="9525">
            <a:noFill/>
            <a:miter lim="800000"/>
            <a:headEnd/>
            <a:tailEnd/>
          </a:ln>
        </p:spPr>
        <p:txBody>
          <a:bodyPr/>
          <a:lstStyle/>
          <a:p>
            <a:pPr eaLnBrk="1" hangingPunct="1">
              <a:lnSpc>
                <a:spcPct val="80000"/>
              </a:lnSpc>
            </a:pPr>
            <a:r>
              <a:rPr lang="en-US" sz="2800" b="1" dirty="0" smtClean="0">
                <a:solidFill>
                  <a:srgbClr val="002060"/>
                </a:solidFill>
                <a:latin typeface="Calibri" pitchFamily="34" charset="0"/>
              </a:rPr>
              <a:t>@T2AAlliance</a:t>
            </a:r>
            <a:endParaRPr lang="en-US" sz="2800" b="1" dirty="0">
              <a:solidFill>
                <a:srgbClr val="0070C0"/>
              </a:solidFill>
              <a:latin typeface="Calibri" pitchFamily="34" charset="0"/>
            </a:endParaRPr>
          </a:p>
        </p:txBody>
      </p:sp>
      <p:sp>
        <p:nvSpPr>
          <p:cNvPr id="7" name="Rectangle 4"/>
          <p:cNvSpPr>
            <a:spLocks noChangeArrowheads="1"/>
          </p:cNvSpPr>
          <p:nvPr/>
        </p:nvSpPr>
        <p:spPr bwMode="auto">
          <a:xfrm>
            <a:off x="3707904" y="6209201"/>
            <a:ext cx="2623705" cy="614362"/>
          </a:xfrm>
          <a:prstGeom prst="rect">
            <a:avLst/>
          </a:prstGeom>
          <a:noFill/>
          <a:ln w="9525">
            <a:noFill/>
            <a:miter lim="800000"/>
            <a:headEnd/>
            <a:tailEnd/>
          </a:ln>
        </p:spPr>
        <p:txBody>
          <a:bodyPr/>
          <a:lstStyle/>
          <a:p>
            <a:pPr eaLnBrk="1" hangingPunct="1">
              <a:lnSpc>
                <a:spcPct val="80000"/>
              </a:lnSpc>
            </a:pPr>
            <a:r>
              <a:rPr lang="en-US" sz="2800" b="1" dirty="0" smtClean="0">
                <a:solidFill>
                  <a:srgbClr val="002060"/>
                </a:solidFill>
                <a:latin typeface="Calibri" pitchFamily="34" charset="0"/>
              </a:rPr>
              <a:t>www.t2a.org.uk</a:t>
            </a:r>
            <a:endParaRPr lang="en-US" sz="2800" b="1" dirty="0">
              <a:solidFill>
                <a:srgbClr val="0070C0"/>
              </a:solidFill>
              <a:latin typeface="Calibri" pitchFamily="34" charset="0"/>
            </a:endParaRPr>
          </a:p>
        </p:txBody>
      </p:sp>
    </p:spTree>
    <p:extLst>
      <p:ext uri="{BB962C8B-B14F-4D97-AF65-F5344CB8AC3E}">
        <p14:creationId xmlns:p14="http://schemas.microsoft.com/office/powerpoint/2010/main" val="988474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81000" y="452438"/>
            <a:ext cx="7215336" cy="614362"/>
          </a:xfrm>
          <a:prstGeom prst="rect">
            <a:avLst/>
          </a:prstGeom>
          <a:noFill/>
          <a:ln w="9525">
            <a:noFill/>
            <a:miter lim="800000"/>
            <a:headEnd/>
            <a:tailEnd/>
          </a:ln>
        </p:spPr>
        <p:txBody>
          <a:bodyPr/>
          <a:lstStyle/>
          <a:p>
            <a:pPr>
              <a:lnSpc>
                <a:spcPct val="80000"/>
              </a:lnSpc>
            </a:pPr>
            <a:r>
              <a:rPr lang="en-US" sz="3600" b="1" dirty="0" smtClean="0">
                <a:solidFill>
                  <a:srgbClr val="002060"/>
                </a:solidFill>
                <a:latin typeface="Calibri" pitchFamily="34" charset="0"/>
              </a:rPr>
              <a:t>Lessons from the evidence – responding to a lack of maturity</a:t>
            </a:r>
            <a:endParaRPr lang="en-US" sz="6000" b="1" dirty="0">
              <a:solidFill>
                <a:srgbClr val="002060"/>
              </a:solidFill>
              <a:latin typeface="Calibri" pitchFamily="34" charset="0"/>
            </a:endParaRPr>
          </a:p>
        </p:txBody>
      </p:sp>
      <p:sp>
        <p:nvSpPr>
          <p:cNvPr id="3" name="TextBox 41"/>
          <p:cNvSpPr txBox="1">
            <a:spLocks noChangeArrowheads="1"/>
          </p:cNvSpPr>
          <p:nvPr/>
        </p:nvSpPr>
        <p:spPr bwMode="auto">
          <a:xfrm>
            <a:off x="467544" y="1700808"/>
            <a:ext cx="4140460" cy="4862870"/>
          </a:xfrm>
          <a:prstGeom prst="rect">
            <a:avLst/>
          </a:prstGeom>
          <a:noFill/>
          <a:ln w="9525">
            <a:noFill/>
            <a:miter lim="800000"/>
            <a:headEnd/>
            <a:tailEnd/>
          </a:ln>
        </p:spPr>
        <p:txBody>
          <a:bodyPr wrap="square">
            <a:spAutoFit/>
          </a:bodyPr>
          <a:lstStyle/>
          <a:p>
            <a:pPr>
              <a:spcAft>
                <a:spcPts val="600"/>
              </a:spcAft>
            </a:pPr>
            <a:endParaRPr lang="en-GB" sz="2000" dirty="0" smtClean="0"/>
          </a:p>
          <a:p>
            <a:pPr>
              <a:spcAft>
                <a:spcPts val="600"/>
              </a:spcAft>
              <a:buFont typeface="Arial" charset="0"/>
              <a:buChar char="•"/>
            </a:pPr>
            <a:r>
              <a:rPr lang="en-GB" sz="2000" dirty="0" smtClean="0">
                <a:solidFill>
                  <a:srgbClr val="0070C0"/>
                </a:solidFill>
                <a:latin typeface="Calibri" pitchFamily="34" charset="0"/>
              </a:rPr>
              <a:t> No one becomes a fully mature adult on their 18</a:t>
            </a:r>
            <a:r>
              <a:rPr lang="en-GB" sz="2000" baseline="30000" dirty="0" smtClean="0">
                <a:solidFill>
                  <a:srgbClr val="0070C0"/>
                </a:solidFill>
                <a:latin typeface="Calibri" pitchFamily="34" charset="0"/>
              </a:rPr>
              <a:t>th</a:t>
            </a:r>
            <a:r>
              <a:rPr lang="en-GB" sz="2000" dirty="0" smtClean="0">
                <a:solidFill>
                  <a:srgbClr val="0070C0"/>
                </a:solidFill>
                <a:latin typeface="Calibri" pitchFamily="34" charset="0"/>
              </a:rPr>
              <a:t> birthday</a:t>
            </a:r>
          </a:p>
          <a:p>
            <a:pPr>
              <a:spcAft>
                <a:spcPts val="600"/>
              </a:spcAft>
            </a:pPr>
            <a:endParaRPr lang="en-GB" sz="2000" dirty="0" smtClean="0">
              <a:solidFill>
                <a:srgbClr val="0070C0"/>
              </a:solidFill>
              <a:latin typeface="Calibri" pitchFamily="34" charset="0"/>
            </a:endParaRPr>
          </a:p>
          <a:p>
            <a:pPr>
              <a:spcAft>
                <a:spcPts val="600"/>
              </a:spcAft>
              <a:buFont typeface="Arial" charset="0"/>
              <a:buChar char="•"/>
            </a:pPr>
            <a:r>
              <a:rPr lang="en-GB" sz="2000" dirty="0" smtClean="0">
                <a:solidFill>
                  <a:srgbClr val="0070C0"/>
                </a:solidFill>
                <a:latin typeface="Calibri" pitchFamily="34" charset="0"/>
              </a:rPr>
              <a:t> Every contact counts</a:t>
            </a:r>
          </a:p>
          <a:p>
            <a:pPr>
              <a:spcAft>
                <a:spcPts val="600"/>
              </a:spcAft>
            </a:pPr>
            <a:endParaRPr lang="en-GB" sz="2000" dirty="0" smtClean="0">
              <a:solidFill>
                <a:srgbClr val="0070C0"/>
              </a:solidFill>
              <a:latin typeface="Calibri" pitchFamily="34" charset="0"/>
            </a:endParaRPr>
          </a:p>
          <a:p>
            <a:pPr>
              <a:spcAft>
                <a:spcPts val="600"/>
              </a:spcAft>
              <a:buFont typeface="Arial" charset="0"/>
              <a:buChar char="•"/>
            </a:pPr>
            <a:r>
              <a:rPr lang="en-GB" sz="2000" dirty="0">
                <a:solidFill>
                  <a:srgbClr val="0070C0"/>
                </a:solidFill>
                <a:latin typeface="Calibri" pitchFamily="34" charset="0"/>
              </a:rPr>
              <a:t> </a:t>
            </a:r>
            <a:r>
              <a:rPr lang="en-GB" sz="2000" dirty="0" smtClean="0">
                <a:solidFill>
                  <a:srgbClr val="0070C0"/>
                </a:solidFill>
                <a:latin typeface="Calibri" pitchFamily="34" charset="0"/>
              </a:rPr>
              <a:t>Young adults may assume the worst</a:t>
            </a:r>
          </a:p>
          <a:p>
            <a:pPr>
              <a:spcAft>
                <a:spcPts val="600"/>
              </a:spcAft>
            </a:pPr>
            <a:endParaRPr lang="en-GB" sz="2000" dirty="0" smtClean="0">
              <a:solidFill>
                <a:srgbClr val="0070C0"/>
              </a:solidFill>
              <a:latin typeface="Calibri" pitchFamily="34" charset="0"/>
            </a:endParaRPr>
          </a:p>
          <a:p>
            <a:pPr>
              <a:spcAft>
                <a:spcPts val="600"/>
              </a:spcAft>
              <a:buFont typeface="Arial" charset="0"/>
              <a:buChar char="•"/>
            </a:pPr>
            <a:r>
              <a:rPr lang="en-GB" sz="2000" dirty="0" smtClean="0">
                <a:solidFill>
                  <a:srgbClr val="0070C0"/>
                </a:solidFill>
                <a:latin typeface="Calibri" pitchFamily="34" charset="0"/>
              </a:rPr>
              <a:t> Quick progress matters</a:t>
            </a:r>
          </a:p>
          <a:p>
            <a:pPr>
              <a:spcAft>
                <a:spcPts val="600"/>
              </a:spcAft>
            </a:pPr>
            <a:endParaRPr lang="en-GB" sz="2000" dirty="0" smtClean="0">
              <a:solidFill>
                <a:srgbClr val="0070C0"/>
              </a:solidFill>
              <a:latin typeface="Calibri" pitchFamily="34" charset="0"/>
            </a:endParaRPr>
          </a:p>
          <a:p>
            <a:pPr>
              <a:spcAft>
                <a:spcPts val="600"/>
              </a:spcAft>
              <a:buFont typeface="Arial" charset="0"/>
              <a:buChar char="•"/>
            </a:pPr>
            <a:r>
              <a:rPr lang="en-GB" sz="2000" dirty="0">
                <a:solidFill>
                  <a:srgbClr val="0070C0"/>
                </a:solidFill>
                <a:latin typeface="Calibri" pitchFamily="34" charset="0"/>
              </a:rPr>
              <a:t> </a:t>
            </a:r>
            <a:r>
              <a:rPr lang="en-GB" sz="2000" dirty="0" smtClean="0">
                <a:solidFill>
                  <a:srgbClr val="0070C0"/>
                </a:solidFill>
                <a:latin typeface="Calibri" pitchFamily="34" charset="0"/>
              </a:rPr>
              <a:t>Niche issues are actually mainstream</a:t>
            </a:r>
          </a:p>
          <a:p>
            <a:pPr>
              <a:spcAft>
                <a:spcPts val="600"/>
              </a:spcAft>
              <a:buFont typeface="Arial" charset="0"/>
              <a:buChar char="•"/>
            </a:pPr>
            <a:endParaRPr lang="en-GB" sz="2000" dirty="0" smtClean="0">
              <a:solidFill>
                <a:srgbClr val="0070C0"/>
              </a:solidFill>
              <a:latin typeface="Calibri"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428" t="13541" r="27262" b="5059"/>
          <a:stretch/>
        </p:blipFill>
        <p:spPr bwMode="auto">
          <a:xfrm>
            <a:off x="5424482" y="1844825"/>
            <a:ext cx="2867683"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508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881" t="26451" r="22500" b="48102"/>
          <a:stretch/>
        </p:blipFill>
        <p:spPr bwMode="auto">
          <a:xfrm>
            <a:off x="107504" y="1844825"/>
            <a:ext cx="6755632" cy="3513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4"/>
          <p:cNvSpPr>
            <a:spLocks noChangeArrowheads="1"/>
          </p:cNvSpPr>
          <p:nvPr/>
        </p:nvSpPr>
        <p:spPr bwMode="auto">
          <a:xfrm>
            <a:off x="381000" y="452438"/>
            <a:ext cx="7215336" cy="614362"/>
          </a:xfrm>
          <a:prstGeom prst="rect">
            <a:avLst/>
          </a:prstGeom>
          <a:noFill/>
          <a:ln w="9525">
            <a:noFill/>
            <a:miter lim="800000"/>
            <a:headEnd/>
            <a:tailEnd/>
          </a:ln>
        </p:spPr>
        <p:txBody>
          <a:bodyPr/>
          <a:lstStyle/>
          <a:p>
            <a:pPr>
              <a:lnSpc>
                <a:spcPct val="80000"/>
              </a:lnSpc>
            </a:pPr>
            <a:r>
              <a:rPr lang="en-US" sz="3600" b="1" dirty="0" smtClean="0">
                <a:solidFill>
                  <a:srgbClr val="002060"/>
                </a:solidFill>
                <a:latin typeface="Calibri" pitchFamily="34" charset="0"/>
              </a:rPr>
              <a:t>What young adults say they want</a:t>
            </a:r>
            <a:endParaRPr lang="en-US" sz="6000" b="1" dirty="0">
              <a:solidFill>
                <a:srgbClr val="002060"/>
              </a:solidFill>
              <a:latin typeface="Calibri" pitchFamily="34" charset="0"/>
            </a:endParaRPr>
          </a:p>
        </p:txBody>
      </p:sp>
      <p:pic>
        <p:nvPicPr>
          <p:cNvPr id="4101" name="Picture 5" descr="HL You_cant_put_a_number_on_it_front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9290" y="2197479"/>
            <a:ext cx="2012989" cy="2808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727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81000" y="452438"/>
            <a:ext cx="5943600" cy="614362"/>
          </a:xfrm>
          <a:prstGeom prst="rect">
            <a:avLst/>
          </a:prstGeom>
          <a:noFill/>
          <a:ln w="9525">
            <a:noFill/>
            <a:miter lim="800000"/>
            <a:headEnd/>
            <a:tailEnd/>
          </a:ln>
        </p:spPr>
        <p:txBody>
          <a:bodyPr/>
          <a:lstStyle/>
          <a:p>
            <a:pPr>
              <a:lnSpc>
                <a:spcPct val="80000"/>
              </a:lnSpc>
            </a:pPr>
            <a:r>
              <a:rPr lang="en-US" sz="3600" b="1" dirty="0" smtClean="0">
                <a:solidFill>
                  <a:srgbClr val="002060"/>
                </a:solidFill>
                <a:latin typeface="Calibri" pitchFamily="34" charset="0"/>
              </a:rPr>
              <a:t>Niche issues are </a:t>
            </a:r>
            <a:r>
              <a:rPr lang="en-US" sz="3600" b="1" dirty="0" err="1" smtClean="0">
                <a:solidFill>
                  <a:srgbClr val="002060"/>
                </a:solidFill>
                <a:latin typeface="Calibri" pitchFamily="34" charset="0"/>
              </a:rPr>
              <a:t>mainsteam</a:t>
            </a:r>
            <a:endParaRPr lang="en-US" sz="6000" b="1" dirty="0">
              <a:solidFill>
                <a:srgbClr val="002060"/>
              </a:solidFill>
              <a:latin typeface="Calibri" pitchFamily="34" charset="0"/>
            </a:endParaRPr>
          </a:p>
        </p:txBody>
      </p:sp>
      <p:sp>
        <p:nvSpPr>
          <p:cNvPr id="3" name="TextBox 41"/>
          <p:cNvSpPr txBox="1">
            <a:spLocks noChangeArrowheads="1"/>
          </p:cNvSpPr>
          <p:nvPr/>
        </p:nvSpPr>
        <p:spPr bwMode="auto">
          <a:xfrm>
            <a:off x="899592" y="1931217"/>
            <a:ext cx="2952778" cy="3862596"/>
          </a:xfrm>
          <a:prstGeom prst="rect">
            <a:avLst/>
          </a:prstGeom>
          <a:noFill/>
          <a:ln w="9525">
            <a:noFill/>
            <a:miter lim="800000"/>
            <a:headEnd/>
            <a:tailEnd/>
          </a:ln>
        </p:spPr>
        <p:txBody>
          <a:bodyPr wrap="square">
            <a:spAutoFit/>
          </a:bodyPr>
          <a:lstStyle/>
          <a:p>
            <a:pPr>
              <a:spcAft>
                <a:spcPts val="600"/>
              </a:spcAft>
            </a:pPr>
            <a:endParaRPr lang="en-GB" sz="2000" dirty="0" smtClean="0">
              <a:solidFill>
                <a:srgbClr val="0070C0"/>
              </a:solidFill>
              <a:latin typeface="Calibri" pitchFamily="34" charset="0"/>
            </a:endParaRPr>
          </a:p>
          <a:p>
            <a:pPr>
              <a:spcAft>
                <a:spcPts val="600"/>
              </a:spcAft>
              <a:buFont typeface="Arial" charset="0"/>
              <a:buChar char="•"/>
            </a:pPr>
            <a:r>
              <a:rPr lang="en-GB" sz="2000" dirty="0" smtClean="0">
                <a:solidFill>
                  <a:srgbClr val="0070C0"/>
                </a:solidFill>
                <a:latin typeface="Calibri" pitchFamily="34" charset="0"/>
              </a:rPr>
              <a:t> </a:t>
            </a:r>
            <a:r>
              <a:rPr lang="en-GB" sz="2000" dirty="0" smtClean="0">
                <a:solidFill>
                  <a:srgbClr val="0070C0"/>
                </a:solidFill>
                <a:latin typeface="Calibri" pitchFamily="34" charset="0"/>
              </a:rPr>
              <a:t>Neurodevelopment</a:t>
            </a:r>
          </a:p>
          <a:p>
            <a:pPr>
              <a:spcAft>
                <a:spcPts val="600"/>
              </a:spcAft>
              <a:buFont typeface="Arial" charset="0"/>
              <a:buChar char="•"/>
            </a:pPr>
            <a:endParaRPr lang="en-GB" sz="2000" dirty="0">
              <a:solidFill>
                <a:srgbClr val="0070C0"/>
              </a:solidFill>
              <a:latin typeface="Calibri" pitchFamily="34" charset="0"/>
            </a:endParaRPr>
          </a:p>
          <a:p>
            <a:pPr>
              <a:spcAft>
                <a:spcPts val="600"/>
              </a:spcAft>
              <a:buFont typeface="Arial" charset="0"/>
              <a:buChar char="•"/>
            </a:pPr>
            <a:r>
              <a:rPr lang="en-GB" sz="2000" dirty="0" smtClean="0">
                <a:solidFill>
                  <a:srgbClr val="0070C0"/>
                </a:solidFill>
                <a:latin typeface="Calibri" pitchFamily="34" charset="0"/>
              </a:rPr>
              <a:t> Brain injury</a:t>
            </a:r>
          </a:p>
          <a:p>
            <a:pPr>
              <a:spcAft>
                <a:spcPts val="600"/>
              </a:spcAft>
            </a:pPr>
            <a:r>
              <a:rPr lang="en-GB" sz="2000" dirty="0" smtClean="0">
                <a:solidFill>
                  <a:srgbClr val="0070C0"/>
                </a:solidFill>
                <a:latin typeface="Calibri" pitchFamily="34" charset="0"/>
              </a:rPr>
              <a:t> </a:t>
            </a:r>
            <a:endParaRPr lang="en-GB" sz="2000" dirty="0" smtClean="0">
              <a:solidFill>
                <a:srgbClr val="0070C0"/>
              </a:solidFill>
              <a:latin typeface="Calibri" pitchFamily="34" charset="0"/>
            </a:endParaRPr>
          </a:p>
          <a:p>
            <a:pPr>
              <a:spcAft>
                <a:spcPts val="600"/>
              </a:spcAft>
              <a:buFont typeface="Arial" charset="0"/>
              <a:buChar char="•"/>
            </a:pPr>
            <a:r>
              <a:rPr lang="en-GB" sz="2000" dirty="0" smtClean="0">
                <a:solidFill>
                  <a:srgbClr val="0070C0"/>
                </a:solidFill>
                <a:latin typeface="Calibri" pitchFamily="34" charset="0"/>
              </a:rPr>
              <a:t> </a:t>
            </a:r>
            <a:r>
              <a:rPr lang="en-GB" sz="2000" dirty="0" smtClean="0">
                <a:solidFill>
                  <a:srgbClr val="0070C0"/>
                </a:solidFill>
                <a:latin typeface="Calibri" pitchFamily="34" charset="0"/>
              </a:rPr>
              <a:t>Gender</a:t>
            </a:r>
            <a:endParaRPr lang="en-GB" sz="2000" dirty="0" smtClean="0">
              <a:solidFill>
                <a:srgbClr val="0070C0"/>
              </a:solidFill>
              <a:latin typeface="Calibri" pitchFamily="34" charset="0"/>
            </a:endParaRPr>
          </a:p>
          <a:p>
            <a:pPr>
              <a:spcAft>
                <a:spcPts val="600"/>
              </a:spcAft>
            </a:pPr>
            <a:endParaRPr lang="en-GB" sz="2000" dirty="0" smtClean="0">
              <a:solidFill>
                <a:srgbClr val="0070C0"/>
              </a:solidFill>
              <a:latin typeface="Calibri" pitchFamily="34" charset="0"/>
            </a:endParaRPr>
          </a:p>
          <a:p>
            <a:pPr>
              <a:spcAft>
                <a:spcPts val="600"/>
              </a:spcAft>
              <a:buFont typeface="Arial" charset="0"/>
              <a:buChar char="•"/>
            </a:pPr>
            <a:r>
              <a:rPr lang="en-GB" sz="2000" dirty="0" smtClean="0">
                <a:solidFill>
                  <a:srgbClr val="0070C0"/>
                </a:solidFill>
                <a:latin typeface="Calibri" pitchFamily="34" charset="0"/>
              </a:rPr>
              <a:t> </a:t>
            </a:r>
            <a:r>
              <a:rPr lang="en-GB" sz="2000" dirty="0" smtClean="0">
                <a:solidFill>
                  <a:srgbClr val="0070C0"/>
                </a:solidFill>
                <a:latin typeface="Calibri" pitchFamily="34" charset="0"/>
              </a:rPr>
              <a:t>Ethnicity</a:t>
            </a:r>
            <a:endParaRPr lang="en-GB" sz="2000" dirty="0">
              <a:solidFill>
                <a:srgbClr val="0070C0"/>
              </a:solidFill>
              <a:latin typeface="Calibri" pitchFamily="34" charset="0"/>
            </a:endParaRPr>
          </a:p>
          <a:p>
            <a:pPr>
              <a:spcAft>
                <a:spcPts val="600"/>
              </a:spcAft>
            </a:pPr>
            <a:endParaRPr lang="en-GB" sz="2000" dirty="0">
              <a:solidFill>
                <a:srgbClr val="0070C0"/>
              </a:solidFill>
              <a:latin typeface="Calibri" pitchFamily="34" charset="0"/>
            </a:endParaRPr>
          </a:p>
          <a:p>
            <a:pPr>
              <a:spcAft>
                <a:spcPts val="600"/>
              </a:spcAft>
            </a:pPr>
            <a:endParaRPr lang="en-GB" sz="2000" dirty="0" smtClean="0">
              <a:solidFill>
                <a:srgbClr val="0070C0"/>
              </a:solidFill>
              <a:latin typeface="Calibri" pitchFamily="34" charset="0"/>
            </a:endParaRPr>
          </a:p>
        </p:txBody>
      </p:sp>
      <p:pic>
        <p:nvPicPr>
          <p:cNvPr id="3074" name="Picture 2" descr="Young_Muslims_on_Trial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038932"/>
            <a:ext cx="1949847" cy="2765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3076" name="Picture 4" descr="front cover, young adult wom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2339" y="1189762"/>
            <a:ext cx="1734747" cy="2463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3078" name="Picture 6" descr="Stolen Liv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2382" y="3956514"/>
            <a:ext cx="1814704" cy="2567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3080" name="Picture 8" descr="Repairing-Shattered-Lives_Report-p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8332" y="4054876"/>
            <a:ext cx="1802035" cy="2542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50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81000" y="452438"/>
            <a:ext cx="5943600" cy="614362"/>
          </a:xfrm>
          <a:prstGeom prst="rect">
            <a:avLst/>
          </a:prstGeom>
          <a:noFill/>
          <a:ln w="9525">
            <a:noFill/>
            <a:miter lim="800000"/>
            <a:headEnd/>
            <a:tailEnd/>
          </a:ln>
        </p:spPr>
        <p:txBody>
          <a:bodyPr/>
          <a:lstStyle/>
          <a:p>
            <a:pPr>
              <a:lnSpc>
                <a:spcPct val="80000"/>
              </a:lnSpc>
            </a:pPr>
            <a:r>
              <a:rPr lang="en-US" sz="3600" b="1" dirty="0" smtClean="0">
                <a:solidFill>
                  <a:srgbClr val="002060"/>
                </a:solidFill>
                <a:latin typeface="Calibri" pitchFamily="34" charset="0"/>
              </a:rPr>
              <a:t>Implementation in practice</a:t>
            </a:r>
            <a:endParaRPr lang="en-US" sz="6000" b="1" dirty="0">
              <a:solidFill>
                <a:srgbClr val="002060"/>
              </a:solidFill>
              <a:latin typeface="Calibri" pitchFamily="34" charset="0"/>
            </a:endParaRPr>
          </a:p>
        </p:txBody>
      </p:sp>
      <p:sp>
        <p:nvSpPr>
          <p:cNvPr id="3" name="TextBox 41"/>
          <p:cNvSpPr txBox="1">
            <a:spLocks noChangeArrowheads="1"/>
          </p:cNvSpPr>
          <p:nvPr/>
        </p:nvSpPr>
        <p:spPr bwMode="auto">
          <a:xfrm>
            <a:off x="467544" y="1196752"/>
            <a:ext cx="3600400" cy="5786199"/>
          </a:xfrm>
          <a:prstGeom prst="rect">
            <a:avLst/>
          </a:prstGeom>
          <a:noFill/>
          <a:ln w="9525">
            <a:noFill/>
            <a:miter lim="800000"/>
            <a:headEnd/>
            <a:tailEnd/>
          </a:ln>
        </p:spPr>
        <p:txBody>
          <a:bodyPr wrap="square">
            <a:spAutoFit/>
          </a:bodyPr>
          <a:lstStyle/>
          <a:p>
            <a:pPr>
              <a:spcAft>
                <a:spcPts val="600"/>
              </a:spcAft>
              <a:buFont typeface="Arial" charset="0"/>
              <a:buChar char="•"/>
            </a:pPr>
            <a:r>
              <a:rPr lang="en-GB" sz="2000" dirty="0">
                <a:solidFill>
                  <a:srgbClr val="0070C0"/>
                </a:solidFill>
                <a:latin typeface="Calibri" pitchFamily="34" charset="0"/>
              </a:rPr>
              <a:t> </a:t>
            </a:r>
            <a:r>
              <a:rPr lang="en-GB" sz="2000" dirty="0" smtClean="0">
                <a:solidFill>
                  <a:srgbClr val="0070C0"/>
                </a:solidFill>
                <a:latin typeface="Calibri" pitchFamily="34" charset="0"/>
              </a:rPr>
              <a:t>Transition </a:t>
            </a:r>
            <a:r>
              <a:rPr lang="en-GB" sz="2000" dirty="0" smtClean="0">
                <a:solidFill>
                  <a:srgbClr val="0070C0"/>
                </a:solidFill>
                <a:latin typeface="Calibri" pitchFamily="34" charset="0"/>
              </a:rPr>
              <a:t>framework (Probation/YOT </a:t>
            </a:r>
            <a:r>
              <a:rPr lang="en-GB" sz="2000" dirty="0" smtClean="0">
                <a:solidFill>
                  <a:srgbClr val="0070C0"/>
                </a:solidFill>
                <a:latin typeface="Calibri" pitchFamily="34" charset="0"/>
              </a:rPr>
              <a:t>secondments)</a:t>
            </a:r>
          </a:p>
          <a:p>
            <a:pPr>
              <a:spcAft>
                <a:spcPts val="600"/>
              </a:spcAft>
            </a:pPr>
            <a:endParaRPr lang="en-GB" sz="2000" dirty="0" smtClean="0">
              <a:solidFill>
                <a:srgbClr val="0070C0"/>
              </a:solidFill>
              <a:latin typeface="Calibri" pitchFamily="34" charset="0"/>
            </a:endParaRPr>
          </a:p>
          <a:p>
            <a:pPr>
              <a:spcAft>
                <a:spcPts val="600"/>
              </a:spcAft>
              <a:buFont typeface="Arial" charset="0"/>
              <a:buChar char="•"/>
            </a:pPr>
            <a:r>
              <a:rPr lang="en-GB" sz="2000" dirty="0" smtClean="0">
                <a:solidFill>
                  <a:srgbClr val="0070C0"/>
                </a:solidFill>
                <a:latin typeface="Calibri" pitchFamily="34" charset="0"/>
              </a:rPr>
              <a:t> Intensive Offender Management for young adults</a:t>
            </a:r>
          </a:p>
          <a:p>
            <a:pPr>
              <a:spcAft>
                <a:spcPts val="600"/>
              </a:spcAft>
            </a:pPr>
            <a:endParaRPr lang="en-GB" sz="2000" dirty="0" smtClean="0">
              <a:solidFill>
                <a:srgbClr val="0070C0"/>
              </a:solidFill>
              <a:latin typeface="Calibri" pitchFamily="34" charset="0"/>
            </a:endParaRPr>
          </a:p>
          <a:p>
            <a:pPr>
              <a:spcAft>
                <a:spcPts val="600"/>
              </a:spcAft>
              <a:buFont typeface="Arial" charset="0"/>
              <a:buChar char="•"/>
            </a:pPr>
            <a:r>
              <a:rPr lang="en-GB" sz="2000" dirty="0" smtClean="0">
                <a:solidFill>
                  <a:srgbClr val="0070C0"/>
                </a:solidFill>
                <a:latin typeface="Calibri" pitchFamily="34" charset="0"/>
              </a:rPr>
              <a:t> Intensive Alternative to Custody/Intensive Community Order</a:t>
            </a:r>
          </a:p>
          <a:p>
            <a:pPr>
              <a:spcAft>
                <a:spcPts val="600"/>
              </a:spcAft>
            </a:pPr>
            <a:endParaRPr lang="en-GB" sz="2000" dirty="0" smtClean="0">
              <a:solidFill>
                <a:srgbClr val="0070C0"/>
              </a:solidFill>
              <a:latin typeface="Calibri" pitchFamily="34" charset="0"/>
            </a:endParaRPr>
          </a:p>
          <a:p>
            <a:pPr>
              <a:spcAft>
                <a:spcPts val="600"/>
              </a:spcAft>
              <a:buFont typeface="Arial" charset="0"/>
              <a:buChar char="•"/>
            </a:pPr>
            <a:r>
              <a:rPr lang="en-GB" sz="2000" dirty="0" smtClean="0">
                <a:solidFill>
                  <a:srgbClr val="0070C0"/>
                </a:solidFill>
                <a:latin typeface="Calibri" pitchFamily="34" charset="0"/>
              </a:rPr>
              <a:t> Adult Attendance Centres </a:t>
            </a:r>
          </a:p>
          <a:p>
            <a:pPr>
              <a:spcAft>
                <a:spcPts val="600"/>
              </a:spcAft>
            </a:pPr>
            <a:endParaRPr lang="en-GB" sz="2000" dirty="0" smtClean="0">
              <a:solidFill>
                <a:srgbClr val="0070C0"/>
              </a:solidFill>
              <a:latin typeface="Calibri" pitchFamily="34" charset="0"/>
            </a:endParaRPr>
          </a:p>
          <a:p>
            <a:pPr>
              <a:spcAft>
                <a:spcPts val="600"/>
              </a:spcAft>
              <a:buFont typeface="Arial" charset="0"/>
              <a:buChar char="•"/>
            </a:pPr>
            <a:r>
              <a:rPr lang="en-GB" sz="2000" dirty="0" smtClean="0">
                <a:solidFill>
                  <a:srgbClr val="0070C0"/>
                </a:solidFill>
                <a:latin typeface="Calibri" pitchFamily="34" charset="0"/>
              </a:rPr>
              <a:t> Police triage to voluntary sector </a:t>
            </a:r>
            <a:endParaRPr lang="en-GB" sz="2000" dirty="0">
              <a:solidFill>
                <a:srgbClr val="0070C0"/>
              </a:solidFill>
              <a:latin typeface="Calibri" pitchFamily="34" charset="0"/>
            </a:endParaRPr>
          </a:p>
          <a:p>
            <a:pPr>
              <a:spcAft>
                <a:spcPts val="600"/>
              </a:spcAft>
            </a:pPr>
            <a:endParaRPr lang="en-GB" sz="2000" dirty="0">
              <a:solidFill>
                <a:srgbClr val="0070C0"/>
              </a:solidFill>
              <a:latin typeface="Calibri" pitchFamily="34" charset="0"/>
            </a:endParaRPr>
          </a:p>
          <a:p>
            <a:pPr>
              <a:spcAft>
                <a:spcPts val="600"/>
              </a:spcAft>
            </a:pPr>
            <a:endParaRPr lang="en-GB" sz="2000" dirty="0" smtClean="0">
              <a:solidFill>
                <a:srgbClr val="0070C0"/>
              </a:solidFill>
              <a:latin typeface="Calibri"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548" t="33930" r="15595" b="29686"/>
          <a:stretch/>
        </p:blipFill>
        <p:spPr bwMode="auto">
          <a:xfrm>
            <a:off x="3779912" y="2060848"/>
            <a:ext cx="5241158"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128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81000" y="452438"/>
            <a:ext cx="5943600" cy="614362"/>
          </a:xfrm>
          <a:prstGeom prst="rect">
            <a:avLst/>
          </a:prstGeom>
          <a:noFill/>
          <a:ln w="9525">
            <a:noFill/>
            <a:miter lim="800000"/>
            <a:headEnd/>
            <a:tailEnd/>
          </a:ln>
        </p:spPr>
        <p:txBody>
          <a:bodyPr/>
          <a:lstStyle/>
          <a:p>
            <a:pPr>
              <a:lnSpc>
                <a:spcPct val="80000"/>
              </a:lnSpc>
            </a:pPr>
            <a:r>
              <a:rPr lang="en-US" sz="2800" b="1" dirty="0" smtClean="0">
                <a:solidFill>
                  <a:srgbClr val="002060"/>
                </a:solidFill>
                <a:latin typeface="Calibri" pitchFamily="34" charset="0"/>
              </a:rPr>
              <a:t>Future developments</a:t>
            </a:r>
            <a:endParaRPr lang="en-US" sz="2800" b="1" dirty="0">
              <a:solidFill>
                <a:srgbClr val="002060"/>
              </a:solidFill>
              <a:latin typeface="Calibri" pitchFamily="34" charset="0"/>
            </a:endParaRPr>
          </a:p>
        </p:txBody>
      </p:sp>
      <p:sp>
        <p:nvSpPr>
          <p:cNvPr id="3" name="TextBox 41"/>
          <p:cNvSpPr txBox="1">
            <a:spLocks noChangeArrowheads="1"/>
          </p:cNvSpPr>
          <p:nvPr/>
        </p:nvSpPr>
        <p:spPr bwMode="auto">
          <a:xfrm>
            <a:off x="467544" y="1225689"/>
            <a:ext cx="4968552" cy="5632311"/>
          </a:xfrm>
          <a:prstGeom prst="rect">
            <a:avLst/>
          </a:prstGeom>
          <a:noFill/>
          <a:ln w="9525">
            <a:noFill/>
            <a:miter lim="800000"/>
            <a:headEnd/>
            <a:tailEnd/>
          </a:ln>
        </p:spPr>
        <p:txBody>
          <a:bodyPr wrap="square">
            <a:spAutoFit/>
          </a:bodyPr>
          <a:lstStyle/>
          <a:p>
            <a:pPr>
              <a:spcAft>
                <a:spcPts val="600"/>
              </a:spcAft>
              <a:buFont typeface="Arial" charset="0"/>
              <a:buChar char="•"/>
            </a:pPr>
            <a:r>
              <a:rPr lang="en-GB" sz="2000" dirty="0">
                <a:solidFill>
                  <a:srgbClr val="0070C0"/>
                </a:solidFill>
                <a:latin typeface="Calibri" pitchFamily="34" charset="0"/>
              </a:rPr>
              <a:t> </a:t>
            </a:r>
            <a:r>
              <a:rPr lang="en-GB" sz="2000" dirty="0" smtClean="0">
                <a:solidFill>
                  <a:srgbClr val="0070C0"/>
                </a:solidFill>
                <a:latin typeface="Calibri" pitchFamily="34" charset="0"/>
              </a:rPr>
              <a:t>Justice Select Committee Inquiry on Young Adult Offenders</a:t>
            </a:r>
          </a:p>
          <a:p>
            <a:pPr>
              <a:spcAft>
                <a:spcPts val="600"/>
              </a:spcAft>
            </a:pPr>
            <a:endParaRPr lang="en-GB" sz="2000" dirty="0" smtClean="0">
              <a:solidFill>
                <a:srgbClr val="0070C0"/>
              </a:solidFill>
              <a:latin typeface="Calibri" pitchFamily="34" charset="0"/>
            </a:endParaRPr>
          </a:p>
          <a:p>
            <a:pPr>
              <a:spcAft>
                <a:spcPts val="600"/>
              </a:spcAft>
              <a:buFont typeface="Arial" charset="0"/>
              <a:buChar char="•"/>
            </a:pPr>
            <a:r>
              <a:rPr lang="en-GB" sz="2000" dirty="0" smtClean="0">
                <a:solidFill>
                  <a:srgbClr val="0070C0"/>
                </a:solidFill>
                <a:latin typeface="Calibri" pitchFamily="34" charset="0"/>
              </a:rPr>
              <a:t> Charlie Taylor Review</a:t>
            </a:r>
          </a:p>
          <a:p>
            <a:pPr>
              <a:spcAft>
                <a:spcPts val="600"/>
              </a:spcAft>
            </a:pPr>
            <a:endParaRPr lang="en-GB" sz="2000" dirty="0" smtClean="0">
              <a:solidFill>
                <a:srgbClr val="0070C0"/>
              </a:solidFill>
              <a:latin typeface="Calibri" pitchFamily="34" charset="0"/>
            </a:endParaRPr>
          </a:p>
          <a:p>
            <a:pPr>
              <a:spcAft>
                <a:spcPts val="600"/>
              </a:spcAft>
              <a:buFont typeface="Arial" charset="0"/>
              <a:buChar char="•"/>
            </a:pPr>
            <a:r>
              <a:rPr lang="en-GB" sz="2000" dirty="0" smtClean="0">
                <a:solidFill>
                  <a:srgbClr val="0070C0"/>
                </a:solidFill>
                <a:latin typeface="Calibri" pitchFamily="34" charset="0"/>
              </a:rPr>
              <a:t> Dame Sally Coates </a:t>
            </a:r>
            <a:r>
              <a:rPr lang="en-GB" sz="2000" dirty="0" smtClean="0">
                <a:solidFill>
                  <a:srgbClr val="0070C0"/>
                </a:solidFill>
                <a:latin typeface="Calibri" pitchFamily="34" charset="0"/>
              </a:rPr>
              <a:t>Review</a:t>
            </a:r>
            <a:endParaRPr lang="en-GB" sz="2000" dirty="0" smtClean="0">
              <a:solidFill>
                <a:srgbClr val="0070C0"/>
              </a:solidFill>
              <a:latin typeface="Calibri" pitchFamily="34" charset="0"/>
            </a:endParaRPr>
          </a:p>
          <a:p>
            <a:pPr>
              <a:spcAft>
                <a:spcPts val="600"/>
              </a:spcAft>
            </a:pPr>
            <a:endParaRPr lang="en-GB" sz="2000" dirty="0" smtClean="0">
              <a:solidFill>
                <a:srgbClr val="0070C0"/>
              </a:solidFill>
              <a:latin typeface="Calibri" pitchFamily="34" charset="0"/>
            </a:endParaRPr>
          </a:p>
          <a:p>
            <a:pPr>
              <a:spcAft>
                <a:spcPts val="600"/>
              </a:spcAft>
              <a:buFont typeface="Arial" charset="0"/>
              <a:buChar char="•"/>
            </a:pPr>
            <a:r>
              <a:rPr lang="en-GB" sz="2000" dirty="0" smtClean="0">
                <a:solidFill>
                  <a:srgbClr val="0070C0"/>
                </a:solidFill>
                <a:latin typeface="Calibri" pitchFamily="34" charset="0"/>
              </a:rPr>
              <a:t> David </a:t>
            </a:r>
            <a:r>
              <a:rPr lang="en-GB" sz="2000" dirty="0" err="1" smtClean="0">
                <a:solidFill>
                  <a:srgbClr val="0070C0"/>
                </a:solidFill>
                <a:latin typeface="Calibri" pitchFamily="34" charset="0"/>
              </a:rPr>
              <a:t>Lammy</a:t>
            </a:r>
            <a:r>
              <a:rPr lang="en-GB" sz="2000" dirty="0" smtClean="0">
                <a:solidFill>
                  <a:srgbClr val="0070C0"/>
                </a:solidFill>
                <a:latin typeface="Calibri" pitchFamily="34" charset="0"/>
              </a:rPr>
              <a:t> Review</a:t>
            </a:r>
          </a:p>
          <a:p>
            <a:pPr>
              <a:spcAft>
                <a:spcPts val="600"/>
              </a:spcAft>
            </a:pPr>
            <a:endParaRPr lang="en-GB" sz="2000" dirty="0" smtClean="0">
              <a:solidFill>
                <a:srgbClr val="0070C0"/>
              </a:solidFill>
              <a:latin typeface="Calibri" pitchFamily="34" charset="0"/>
            </a:endParaRPr>
          </a:p>
          <a:p>
            <a:pPr>
              <a:spcAft>
                <a:spcPts val="600"/>
              </a:spcAft>
              <a:buFont typeface="Arial" charset="0"/>
              <a:buChar char="•"/>
            </a:pPr>
            <a:r>
              <a:rPr lang="en-GB" sz="2000" dirty="0" smtClean="0">
                <a:solidFill>
                  <a:srgbClr val="0070C0"/>
                </a:solidFill>
                <a:latin typeface="Calibri" pitchFamily="34" charset="0"/>
              </a:rPr>
              <a:t> Sentencing Council consultations</a:t>
            </a:r>
          </a:p>
          <a:p>
            <a:pPr>
              <a:spcAft>
                <a:spcPts val="600"/>
              </a:spcAft>
            </a:pPr>
            <a:endParaRPr lang="en-GB" sz="2000" dirty="0">
              <a:solidFill>
                <a:srgbClr val="0070C0"/>
              </a:solidFill>
              <a:latin typeface="Calibri" pitchFamily="34" charset="0"/>
            </a:endParaRPr>
          </a:p>
          <a:p>
            <a:pPr>
              <a:spcAft>
                <a:spcPts val="600"/>
              </a:spcAft>
              <a:buFont typeface="Arial" charset="0"/>
              <a:buChar char="•"/>
            </a:pPr>
            <a:r>
              <a:rPr lang="en-GB" sz="2000" dirty="0" smtClean="0">
                <a:solidFill>
                  <a:srgbClr val="0070C0"/>
                </a:solidFill>
                <a:latin typeface="Calibri" pitchFamily="34" charset="0"/>
              </a:rPr>
              <a:t> Young adult problem-solving courts</a:t>
            </a:r>
          </a:p>
          <a:p>
            <a:pPr>
              <a:spcAft>
                <a:spcPts val="600"/>
              </a:spcAft>
            </a:pPr>
            <a:endParaRPr lang="en-GB" sz="2000" dirty="0" smtClean="0">
              <a:solidFill>
                <a:srgbClr val="0070C0"/>
              </a:solidFill>
              <a:latin typeface="Calibri" pitchFamily="34" charset="0"/>
            </a:endParaRPr>
          </a:p>
          <a:p>
            <a:pPr>
              <a:spcAft>
                <a:spcPts val="600"/>
              </a:spcAft>
              <a:buFont typeface="Arial" charset="0"/>
              <a:buChar char="•"/>
            </a:pPr>
            <a:r>
              <a:rPr lang="en-GB" sz="2000" dirty="0" smtClean="0">
                <a:solidFill>
                  <a:srgbClr val="0070C0"/>
                </a:solidFill>
                <a:latin typeface="Calibri" pitchFamily="34" charset="0"/>
              </a:rPr>
              <a:t> NPS: Implementing mandatory maturity assessments</a:t>
            </a:r>
            <a:endParaRPr lang="en-GB" sz="2000" b="1" dirty="0" smtClean="0">
              <a:solidFill>
                <a:srgbClr val="0070C0"/>
              </a:solidFill>
              <a:latin typeface="Calibri" pitchFamily="34" charset="0"/>
            </a:endParaRP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191" t="14485" r="28095" b="6101"/>
          <a:stretch/>
        </p:blipFill>
        <p:spPr bwMode="auto">
          <a:xfrm>
            <a:off x="5652120" y="2119842"/>
            <a:ext cx="2592288" cy="3602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1187450" y="1341438"/>
            <a:ext cx="6624638" cy="5138737"/>
          </a:xfrm>
          <a:prstGeom prst="rect">
            <a:avLst/>
          </a:prstGeom>
          <a:noFill/>
          <a:ln w="9525">
            <a:noFill/>
            <a:miter lim="800000"/>
            <a:headEnd/>
            <a:tailEnd/>
          </a:ln>
        </p:spPr>
        <p:txBody>
          <a:bodyPr>
            <a:spAutoFit/>
          </a:bodyPr>
          <a:lstStyle/>
          <a:p>
            <a:pPr algn="ctr"/>
            <a:r>
              <a:rPr lang="en-GB" b="1" u="sng" dirty="0">
                <a:solidFill>
                  <a:srgbClr val="0070C0"/>
                </a:solidFill>
                <a:latin typeface="Calibri" pitchFamily="34" charset="0"/>
                <a:cs typeface="Times New Roman" pitchFamily="18" charset="0"/>
              </a:rPr>
              <a:t>Contact details</a:t>
            </a:r>
            <a:endParaRPr lang="en-US" b="1" u="sng" dirty="0">
              <a:solidFill>
                <a:srgbClr val="0070C0"/>
              </a:solidFill>
              <a:latin typeface="Calibri" pitchFamily="34" charset="0"/>
              <a:cs typeface="Times New Roman" pitchFamily="18" charset="0"/>
            </a:endParaRPr>
          </a:p>
          <a:p>
            <a:endParaRPr lang="en-US" b="1" dirty="0">
              <a:solidFill>
                <a:srgbClr val="000000"/>
              </a:solidFill>
              <a:latin typeface="Calibri" pitchFamily="34" charset="0"/>
              <a:cs typeface="Times New Roman" pitchFamily="18" charset="0"/>
            </a:endParaRPr>
          </a:p>
          <a:p>
            <a:r>
              <a:rPr lang="en-GB" b="1" dirty="0">
                <a:solidFill>
                  <a:srgbClr val="0070C0"/>
                </a:solidFill>
                <a:latin typeface="Calibri" pitchFamily="34" charset="0"/>
                <a:cs typeface="Times New Roman" pitchFamily="18" charset="0"/>
              </a:rPr>
              <a:t>Please get in touch by </a:t>
            </a:r>
            <a:r>
              <a:rPr lang="en-GB" b="1" dirty="0" smtClean="0">
                <a:solidFill>
                  <a:srgbClr val="0070C0"/>
                </a:solidFill>
                <a:latin typeface="Calibri" pitchFamily="34" charset="0"/>
                <a:cs typeface="Times New Roman" pitchFamily="18" charset="0"/>
              </a:rPr>
              <a:t>email:</a:t>
            </a:r>
            <a:endParaRPr lang="en-GB" b="1" dirty="0">
              <a:solidFill>
                <a:srgbClr val="0070C0"/>
              </a:solidFill>
              <a:latin typeface="Calibri" pitchFamily="34" charset="0"/>
              <a:cs typeface="Times New Roman" pitchFamily="18" charset="0"/>
            </a:endParaRPr>
          </a:p>
          <a:p>
            <a:r>
              <a:rPr lang="en-GB" b="1" dirty="0">
                <a:solidFill>
                  <a:srgbClr val="0070C0"/>
                </a:solidFill>
                <a:latin typeface="Calibri" pitchFamily="34" charset="0"/>
                <a:cs typeface="Times New Roman" pitchFamily="18" charset="0"/>
                <a:hlinkClick r:id="rId2"/>
              </a:rPr>
              <a:t>m.rutherford@barrowcadbury.org.uk</a:t>
            </a:r>
            <a:endParaRPr lang="en-US" b="1" dirty="0">
              <a:solidFill>
                <a:srgbClr val="0070C0"/>
              </a:solidFill>
              <a:latin typeface="Calibri" pitchFamily="34" charset="0"/>
              <a:cs typeface="Times New Roman" pitchFamily="18" charset="0"/>
              <a:hlinkClick r:id="rId2"/>
            </a:endParaRPr>
          </a:p>
          <a:p>
            <a:endParaRPr lang="en-US" b="1" dirty="0">
              <a:solidFill>
                <a:srgbClr val="0070C0"/>
              </a:solidFill>
              <a:latin typeface="Calibri" pitchFamily="34" charset="0"/>
              <a:cs typeface="Times New Roman" pitchFamily="18" charset="0"/>
              <a:hlinkClick r:id="rId2"/>
            </a:endParaRPr>
          </a:p>
          <a:p>
            <a:r>
              <a:rPr lang="en-US" b="1" u="sng" dirty="0">
                <a:solidFill>
                  <a:srgbClr val="0070C0"/>
                </a:solidFill>
                <a:latin typeface="Calibri" pitchFamily="34" charset="0"/>
                <a:cs typeface="Times New Roman" pitchFamily="18" charset="0"/>
              </a:rPr>
              <a:t>Websites</a:t>
            </a:r>
          </a:p>
          <a:p>
            <a:r>
              <a:rPr lang="en-US" b="1" dirty="0" smtClean="0">
                <a:solidFill>
                  <a:schemeClr val="accent6"/>
                </a:solidFill>
                <a:latin typeface="Calibri" pitchFamily="34" charset="0"/>
                <a:cs typeface="Times New Roman" pitchFamily="18" charset="0"/>
                <a:hlinkClick r:id="rId2"/>
              </a:rPr>
              <a:t>www.t2a.org.uk</a:t>
            </a:r>
            <a:r>
              <a:rPr lang="en-US" b="1" dirty="0" smtClean="0">
                <a:solidFill>
                  <a:schemeClr val="accent6"/>
                </a:solidFill>
                <a:latin typeface="Calibri" pitchFamily="34" charset="0"/>
                <a:cs typeface="Times New Roman" pitchFamily="18" charset="0"/>
              </a:rPr>
              <a:t> </a:t>
            </a:r>
            <a:endParaRPr lang="en-US" b="1" dirty="0">
              <a:solidFill>
                <a:schemeClr val="accent6"/>
              </a:solidFill>
              <a:latin typeface="Calibri" pitchFamily="34" charset="0"/>
              <a:cs typeface="Times New Roman" pitchFamily="18" charset="0"/>
            </a:endParaRPr>
          </a:p>
          <a:p>
            <a:r>
              <a:rPr lang="en-GB" b="1" dirty="0">
                <a:solidFill>
                  <a:schemeClr val="accent6"/>
                </a:solidFill>
                <a:latin typeface="Calibri" pitchFamily="34" charset="0"/>
                <a:cs typeface="Times New Roman" pitchFamily="18" charset="0"/>
                <a:hlinkClick r:id="rId3"/>
              </a:rPr>
              <a:t>www.barrowcadbury.org.uk</a:t>
            </a:r>
            <a:endParaRPr lang="en-GB" b="1" dirty="0">
              <a:solidFill>
                <a:schemeClr val="accent6"/>
              </a:solidFill>
              <a:latin typeface="Calibri" pitchFamily="34" charset="0"/>
              <a:cs typeface="Times New Roman" pitchFamily="18" charset="0"/>
            </a:endParaRPr>
          </a:p>
          <a:p>
            <a:endParaRPr lang="en-GB" b="1" dirty="0">
              <a:solidFill>
                <a:srgbClr val="0070C0"/>
              </a:solidFill>
              <a:latin typeface="Calibri" pitchFamily="34" charset="0"/>
              <a:cs typeface="Times New Roman" pitchFamily="18" charset="0"/>
            </a:endParaRPr>
          </a:p>
          <a:p>
            <a:r>
              <a:rPr lang="en-GB" b="1" u="sng" dirty="0">
                <a:solidFill>
                  <a:srgbClr val="0070C0"/>
                </a:solidFill>
                <a:latin typeface="Calibri" pitchFamily="34" charset="0"/>
                <a:cs typeface="Times New Roman" pitchFamily="18" charset="0"/>
              </a:rPr>
              <a:t>Twitter</a:t>
            </a:r>
          </a:p>
          <a:p>
            <a:r>
              <a:rPr lang="en-GB" b="1" dirty="0">
                <a:solidFill>
                  <a:srgbClr val="0070C0"/>
                </a:solidFill>
                <a:latin typeface="Calibri" pitchFamily="34" charset="0"/>
                <a:cs typeface="Times New Roman" pitchFamily="18" charset="0"/>
              </a:rPr>
              <a:t>@T2AAlliance</a:t>
            </a:r>
          </a:p>
          <a:p>
            <a:r>
              <a:rPr lang="en-GB" b="1" dirty="0">
                <a:solidFill>
                  <a:srgbClr val="0070C0"/>
                </a:solidFill>
                <a:latin typeface="Calibri" pitchFamily="34" charset="0"/>
                <a:cs typeface="Times New Roman" pitchFamily="18" charset="0"/>
              </a:rPr>
              <a:t>@</a:t>
            </a:r>
            <a:r>
              <a:rPr lang="en-GB" b="1" dirty="0" err="1">
                <a:solidFill>
                  <a:srgbClr val="0070C0"/>
                </a:solidFill>
                <a:latin typeface="Calibri" pitchFamily="34" charset="0"/>
                <a:cs typeface="Times New Roman" pitchFamily="18" charset="0"/>
              </a:rPr>
              <a:t>BarrowCadbury</a:t>
            </a:r>
            <a:endParaRPr lang="en-GB" b="1" dirty="0">
              <a:solidFill>
                <a:srgbClr val="0070C0"/>
              </a:solidFill>
              <a:latin typeface="Calibri" pitchFamily="34" charset="0"/>
              <a:cs typeface="Times New Roman" pitchFamily="18" charset="0"/>
            </a:endParaRPr>
          </a:p>
          <a:p>
            <a:endParaRPr lang="en-GB" sz="2000" b="1" dirty="0">
              <a:solidFill>
                <a:srgbClr val="0070C0"/>
              </a:solidFill>
              <a:latin typeface="Calibri" pitchFamily="34" charset="0"/>
              <a:cs typeface="Times New Roman" pitchFamily="18" charset="0"/>
            </a:endParaRPr>
          </a:p>
          <a:p>
            <a:endParaRPr lang="en-US" sz="2000" dirty="0">
              <a:solidFill>
                <a:srgbClr val="0070C0"/>
              </a:solidFill>
              <a:latin typeface="Calibri" pitchFamily="34" charset="0"/>
            </a:endParaRPr>
          </a:p>
        </p:txBody>
      </p:sp>
      <p:pic>
        <p:nvPicPr>
          <p:cNvPr id="4" name="Picture 2" descr="BCT logo"/>
          <p:cNvPicPr>
            <a:picLocks noChangeAspect="1" noChangeArrowheads="1"/>
          </p:cNvPicPr>
          <p:nvPr/>
        </p:nvPicPr>
        <p:blipFill>
          <a:blip r:embed="rId4" cstate="print"/>
          <a:srcRect/>
          <a:stretch>
            <a:fillRect/>
          </a:stretch>
        </p:blipFill>
        <p:spPr bwMode="auto">
          <a:xfrm>
            <a:off x="0" y="260648"/>
            <a:ext cx="2590800" cy="1081088"/>
          </a:xfrm>
          <a:prstGeom prst="rect">
            <a:avLst/>
          </a:prstGeom>
          <a:noFill/>
          <a:ln w="9525">
            <a:noFill/>
            <a:miter lim="800000"/>
            <a:headEnd/>
            <a:tailEnd/>
          </a:ln>
        </p:spPr>
      </p:pic>
    </p:spTree>
    <p:extLst>
      <p:ext uri="{BB962C8B-B14F-4D97-AF65-F5344CB8AC3E}">
        <p14:creationId xmlns:p14="http://schemas.microsoft.com/office/powerpoint/2010/main" val="367092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23528" y="1196752"/>
            <a:ext cx="4032448" cy="3354765"/>
          </a:xfrm>
          <a:prstGeom prst="rect">
            <a:avLst/>
          </a:prstGeom>
          <a:noFill/>
          <a:ln w="9525">
            <a:noFill/>
            <a:miter lim="800000"/>
            <a:headEnd/>
            <a:tailEnd/>
          </a:ln>
        </p:spPr>
        <p:txBody>
          <a:bodyPr wrap="square">
            <a:spAutoFit/>
          </a:bodyPr>
          <a:lstStyle/>
          <a:p>
            <a:endParaRPr lang="en-US" sz="2000" b="1" dirty="0">
              <a:solidFill>
                <a:srgbClr val="000000"/>
              </a:solidFill>
              <a:latin typeface="Calibri" pitchFamily="34" charset="0"/>
              <a:cs typeface="Times New Roman" pitchFamily="18" charset="0"/>
            </a:endParaRPr>
          </a:p>
          <a:p>
            <a:r>
              <a:rPr lang="en-US" i="1" dirty="0" smtClean="0">
                <a:solidFill>
                  <a:srgbClr val="0070C0"/>
                </a:solidFill>
                <a:latin typeface="Calibri" pitchFamily="34" charset="0"/>
              </a:rPr>
              <a:t>I </a:t>
            </a:r>
            <a:r>
              <a:rPr lang="en-US" i="1" dirty="0">
                <a:solidFill>
                  <a:srgbClr val="0070C0"/>
                </a:solidFill>
                <a:latin typeface="Calibri" pitchFamily="34" charset="0"/>
              </a:rPr>
              <a:t>would there were no age between sixteen and three-and-twenty, or that youth would sleep out the rest; for there is nothing in the between but getting wenches with child, wronging the </a:t>
            </a:r>
            <a:r>
              <a:rPr lang="en-US" i="1" dirty="0" err="1">
                <a:solidFill>
                  <a:srgbClr val="0070C0"/>
                </a:solidFill>
                <a:latin typeface="Calibri" pitchFamily="34" charset="0"/>
              </a:rPr>
              <a:t>ancientry</a:t>
            </a:r>
            <a:r>
              <a:rPr lang="en-US" i="1" dirty="0">
                <a:solidFill>
                  <a:srgbClr val="0070C0"/>
                </a:solidFill>
                <a:latin typeface="Calibri" pitchFamily="34" charset="0"/>
              </a:rPr>
              <a:t>, stealing, and fighting .</a:t>
            </a:r>
          </a:p>
        </p:txBody>
      </p:sp>
      <p:sp>
        <p:nvSpPr>
          <p:cNvPr id="4099" name="TextBox 3"/>
          <p:cNvSpPr txBox="1">
            <a:spLocks noChangeArrowheads="1"/>
          </p:cNvSpPr>
          <p:nvPr/>
        </p:nvSpPr>
        <p:spPr bwMode="auto">
          <a:xfrm>
            <a:off x="4427984" y="1196752"/>
            <a:ext cx="4716016" cy="4093428"/>
          </a:xfrm>
          <a:prstGeom prst="rect">
            <a:avLst/>
          </a:prstGeom>
          <a:noFill/>
          <a:ln w="9525">
            <a:noFill/>
            <a:miter lim="800000"/>
            <a:headEnd/>
            <a:tailEnd/>
          </a:ln>
        </p:spPr>
        <p:txBody>
          <a:bodyPr wrap="square">
            <a:spAutoFit/>
          </a:bodyPr>
          <a:lstStyle/>
          <a:p>
            <a:endParaRPr lang="en-US" sz="2000" i="1" dirty="0">
              <a:latin typeface="Calibri" pitchFamily="34" charset="0"/>
            </a:endParaRPr>
          </a:p>
          <a:p>
            <a:r>
              <a:rPr lang="en-US" i="1" dirty="0" smtClean="0">
                <a:solidFill>
                  <a:srgbClr val="0070C0"/>
                </a:solidFill>
                <a:latin typeface="Calibri" pitchFamily="34" charset="0"/>
              </a:rPr>
              <a:t>[There should be] a </a:t>
            </a:r>
            <a:r>
              <a:rPr lang="en-US" i="1" dirty="0">
                <a:solidFill>
                  <a:srgbClr val="0070C0"/>
                </a:solidFill>
                <a:latin typeface="Calibri" pitchFamily="34" charset="0"/>
              </a:rPr>
              <a:t>special concentration of public effort upon this group of young adults, who are in danger of going on to long and costly criminal careers, is a sensible investment by society at a time when resources, both human and material, are too scarce to allow a similar degree of attention to be paid to all age groups</a:t>
            </a:r>
            <a:r>
              <a:rPr lang="en-US" dirty="0">
                <a:solidFill>
                  <a:srgbClr val="0070C0"/>
                </a:solidFill>
                <a:latin typeface="Calibri" pitchFamily="34" charset="0"/>
              </a:rPr>
              <a:t>.</a:t>
            </a:r>
          </a:p>
        </p:txBody>
      </p:sp>
    </p:spTree>
    <p:extLst>
      <p:ext uri="{BB962C8B-B14F-4D97-AF65-F5344CB8AC3E}">
        <p14:creationId xmlns:p14="http://schemas.microsoft.com/office/powerpoint/2010/main" val="3006051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23528" y="1196752"/>
            <a:ext cx="4032448" cy="5016758"/>
          </a:xfrm>
          <a:prstGeom prst="rect">
            <a:avLst/>
          </a:prstGeom>
          <a:noFill/>
          <a:ln w="9525">
            <a:noFill/>
            <a:miter lim="800000"/>
            <a:headEnd/>
            <a:tailEnd/>
          </a:ln>
        </p:spPr>
        <p:txBody>
          <a:bodyPr wrap="square">
            <a:spAutoFit/>
          </a:bodyPr>
          <a:lstStyle/>
          <a:p>
            <a:r>
              <a:rPr lang="en-GB" sz="2800" b="1" dirty="0">
                <a:solidFill>
                  <a:srgbClr val="000000"/>
                </a:solidFill>
                <a:latin typeface="Calibri" pitchFamily="34" charset="0"/>
                <a:cs typeface="Times New Roman" pitchFamily="18" charset="0"/>
              </a:rPr>
              <a:t>Shakespeare (1623), </a:t>
            </a:r>
            <a:r>
              <a:rPr lang="en-GB" sz="2800" b="1" i="1" dirty="0">
                <a:solidFill>
                  <a:srgbClr val="000000"/>
                </a:solidFill>
                <a:latin typeface="Calibri" pitchFamily="34" charset="0"/>
                <a:cs typeface="Times New Roman" pitchFamily="18" charset="0"/>
              </a:rPr>
              <a:t>The Winter’s Tale</a:t>
            </a:r>
            <a:r>
              <a:rPr lang="en-GB" sz="2800" b="1" dirty="0">
                <a:solidFill>
                  <a:srgbClr val="000000"/>
                </a:solidFill>
                <a:latin typeface="Calibri" pitchFamily="34" charset="0"/>
                <a:cs typeface="Times New Roman" pitchFamily="18" charset="0"/>
              </a:rPr>
              <a:t>, Act 3 Scene 3</a:t>
            </a:r>
            <a:endParaRPr lang="en-US" sz="2800" b="1" dirty="0">
              <a:solidFill>
                <a:srgbClr val="000000"/>
              </a:solidFill>
              <a:latin typeface="Calibri" pitchFamily="34" charset="0"/>
              <a:cs typeface="Times New Roman" pitchFamily="18" charset="0"/>
            </a:endParaRPr>
          </a:p>
          <a:p>
            <a:endParaRPr lang="en-US" sz="2000" b="1" dirty="0">
              <a:solidFill>
                <a:srgbClr val="000000"/>
              </a:solidFill>
              <a:latin typeface="Calibri" pitchFamily="34" charset="0"/>
              <a:cs typeface="Times New Roman" pitchFamily="18" charset="0"/>
            </a:endParaRPr>
          </a:p>
          <a:p>
            <a:r>
              <a:rPr lang="en-US" b="1" dirty="0">
                <a:solidFill>
                  <a:srgbClr val="0070C0"/>
                </a:solidFill>
                <a:latin typeface="Calibri" pitchFamily="34" charset="0"/>
                <a:cs typeface="Times New Roman" pitchFamily="18" charset="0"/>
              </a:rPr>
              <a:t>Shepherd</a:t>
            </a:r>
            <a:r>
              <a:rPr lang="en-US" dirty="0">
                <a:solidFill>
                  <a:srgbClr val="0070C0"/>
                </a:solidFill>
                <a:latin typeface="Calibri" pitchFamily="34" charset="0"/>
              </a:rPr>
              <a:t>: </a:t>
            </a:r>
            <a:r>
              <a:rPr lang="en-US" i="1" dirty="0">
                <a:solidFill>
                  <a:srgbClr val="0070C0"/>
                </a:solidFill>
                <a:latin typeface="Calibri" pitchFamily="34" charset="0"/>
              </a:rPr>
              <a:t>I would there were no age between sixteen and three-and-twenty, or that youth would sleep out the rest; for there is nothing in the between but getting wenches with child, wronging the </a:t>
            </a:r>
            <a:r>
              <a:rPr lang="en-US" i="1" dirty="0" err="1">
                <a:solidFill>
                  <a:srgbClr val="0070C0"/>
                </a:solidFill>
                <a:latin typeface="Calibri" pitchFamily="34" charset="0"/>
              </a:rPr>
              <a:t>ancientry</a:t>
            </a:r>
            <a:r>
              <a:rPr lang="en-US" i="1" dirty="0">
                <a:solidFill>
                  <a:srgbClr val="0070C0"/>
                </a:solidFill>
                <a:latin typeface="Calibri" pitchFamily="34" charset="0"/>
              </a:rPr>
              <a:t>, stealing, and fighting .</a:t>
            </a:r>
          </a:p>
        </p:txBody>
      </p:sp>
      <p:sp>
        <p:nvSpPr>
          <p:cNvPr id="4099" name="TextBox 3"/>
          <p:cNvSpPr txBox="1">
            <a:spLocks noChangeArrowheads="1"/>
          </p:cNvSpPr>
          <p:nvPr/>
        </p:nvSpPr>
        <p:spPr bwMode="auto">
          <a:xfrm>
            <a:off x="4427984" y="1196752"/>
            <a:ext cx="4716016" cy="5386090"/>
          </a:xfrm>
          <a:prstGeom prst="rect">
            <a:avLst/>
          </a:prstGeom>
          <a:noFill/>
          <a:ln w="9525">
            <a:noFill/>
            <a:miter lim="800000"/>
            <a:headEnd/>
            <a:tailEnd/>
          </a:ln>
        </p:spPr>
        <p:txBody>
          <a:bodyPr wrap="square">
            <a:spAutoFit/>
          </a:bodyPr>
          <a:lstStyle/>
          <a:p>
            <a:r>
              <a:rPr lang="en-US" sz="2800" b="1" dirty="0">
                <a:latin typeface="Calibri" pitchFamily="34" charset="0"/>
              </a:rPr>
              <a:t>Advisory Council on the Penal System (1974), </a:t>
            </a:r>
            <a:r>
              <a:rPr lang="en-US" sz="2800" dirty="0" smtClean="0">
                <a:latin typeface="Calibri" pitchFamily="34" charset="0"/>
              </a:rPr>
              <a:t>recommended there should be:</a:t>
            </a:r>
            <a:endParaRPr lang="en-US" sz="2800" dirty="0">
              <a:latin typeface="Calibri" pitchFamily="34" charset="0"/>
            </a:endParaRPr>
          </a:p>
          <a:p>
            <a:endParaRPr lang="en-US" sz="2000" i="1" dirty="0">
              <a:latin typeface="Calibri" pitchFamily="34" charset="0"/>
            </a:endParaRPr>
          </a:p>
          <a:p>
            <a:r>
              <a:rPr lang="en-US" i="1" dirty="0">
                <a:solidFill>
                  <a:srgbClr val="0070C0"/>
                </a:solidFill>
                <a:latin typeface="Calibri" pitchFamily="34" charset="0"/>
              </a:rPr>
              <a:t>A special concentration of public effort upon this group of young adults, who are in danger of going on to long and costly criminal careers, is a sensible investment by society at a time when resources, both human and material, are too scarce to allow a similar degree of attention to be paid to all age groups</a:t>
            </a:r>
            <a:r>
              <a:rPr lang="en-US" dirty="0">
                <a:solidFill>
                  <a:srgbClr val="0070C0"/>
                </a:solidFill>
                <a:latin typeface="Calibri" pitchFamily="34" charset="0"/>
              </a:rPr>
              <a:t>.</a:t>
            </a:r>
          </a:p>
        </p:txBody>
      </p:sp>
    </p:spTree>
    <p:extLst>
      <p:ext uri="{BB962C8B-B14F-4D97-AF65-F5344CB8AC3E}">
        <p14:creationId xmlns:p14="http://schemas.microsoft.com/office/powerpoint/2010/main" val="3033833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381000" y="452438"/>
            <a:ext cx="5943600" cy="1392386"/>
          </a:xfrm>
          <a:prstGeom prst="rect">
            <a:avLst/>
          </a:prstGeom>
          <a:noFill/>
          <a:ln w="9525">
            <a:noFill/>
            <a:miter lim="800000"/>
            <a:headEnd/>
            <a:tailEnd/>
          </a:ln>
        </p:spPr>
        <p:txBody>
          <a:bodyPr/>
          <a:lstStyle/>
          <a:p>
            <a:pPr eaLnBrk="1" hangingPunct="1">
              <a:lnSpc>
                <a:spcPct val="80000"/>
              </a:lnSpc>
            </a:pPr>
            <a:r>
              <a:rPr lang="en-US" sz="2800" b="1" dirty="0" smtClean="0">
                <a:solidFill>
                  <a:srgbClr val="002060"/>
                </a:solidFill>
                <a:latin typeface="Calibri" pitchFamily="34" charset="0"/>
              </a:rPr>
              <a:t>T2A: Why young adults? </a:t>
            </a:r>
            <a:endParaRPr lang="en-US" sz="2800" b="1" dirty="0">
              <a:solidFill>
                <a:srgbClr val="0070C0"/>
              </a:solidFill>
              <a:latin typeface="Calibri" pitchFamily="34" charset="0"/>
            </a:endParaRPr>
          </a:p>
        </p:txBody>
      </p:sp>
      <p:sp>
        <p:nvSpPr>
          <p:cNvPr id="3076" name="TextBox 41"/>
          <p:cNvSpPr txBox="1">
            <a:spLocks noChangeArrowheads="1"/>
          </p:cNvSpPr>
          <p:nvPr/>
        </p:nvSpPr>
        <p:spPr bwMode="auto">
          <a:xfrm>
            <a:off x="381000" y="1455745"/>
            <a:ext cx="3491880" cy="5170646"/>
          </a:xfrm>
          <a:prstGeom prst="rect">
            <a:avLst/>
          </a:prstGeom>
          <a:noFill/>
          <a:ln w="9525">
            <a:noFill/>
            <a:miter lim="800000"/>
            <a:headEnd/>
            <a:tailEnd/>
          </a:ln>
        </p:spPr>
        <p:txBody>
          <a:bodyPr wrap="square">
            <a:spAutoFit/>
          </a:bodyPr>
          <a:lstStyle/>
          <a:p>
            <a:pPr>
              <a:spcAft>
                <a:spcPts val="600"/>
              </a:spcAft>
              <a:buFont typeface="Arial" charset="0"/>
              <a:buChar char="•"/>
            </a:pPr>
            <a:r>
              <a:rPr lang="en-GB" sz="2000" dirty="0">
                <a:solidFill>
                  <a:srgbClr val="0070C0"/>
                </a:solidFill>
                <a:latin typeface="Calibri" pitchFamily="34" charset="0"/>
              </a:rPr>
              <a:t> </a:t>
            </a:r>
            <a:r>
              <a:rPr lang="en-GB" sz="2000" dirty="0" smtClean="0">
                <a:solidFill>
                  <a:srgbClr val="0070C0"/>
                </a:solidFill>
                <a:latin typeface="Calibri" pitchFamily="34" charset="0"/>
              </a:rPr>
              <a:t>Brain not fully developed until at least mid-20s;</a:t>
            </a:r>
          </a:p>
          <a:p>
            <a:pPr>
              <a:spcAft>
                <a:spcPts val="600"/>
              </a:spcAft>
            </a:pPr>
            <a:endParaRPr lang="en-GB" sz="2000" dirty="0">
              <a:solidFill>
                <a:srgbClr val="0070C0"/>
              </a:solidFill>
              <a:latin typeface="Calibri" pitchFamily="34" charset="0"/>
            </a:endParaRPr>
          </a:p>
          <a:p>
            <a:pPr>
              <a:spcAft>
                <a:spcPts val="600"/>
              </a:spcAft>
              <a:buFont typeface="Arial" charset="0"/>
              <a:buChar char="•"/>
            </a:pPr>
            <a:r>
              <a:rPr lang="en-GB" sz="2000" dirty="0">
                <a:solidFill>
                  <a:srgbClr val="0070C0"/>
                </a:solidFill>
                <a:latin typeface="Calibri" pitchFamily="34" charset="0"/>
              </a:rPr>
              <a:t> </a:t>
            </a:r>
            <a:r>
              <a:rPr lang="en-GB" sz="2000" dirty="0" smtClean="0">
                <a:solidFill>
                  <a:srgbClr val="0070C0"/>
                </a:solidFill>
                <a:latin typeface="Calibri" pitchFamily="34" charset="0"/>
              </a:rPr>
              <a:t>Impulse control; empathy; planning ahead final elements of brain development;</a:t>
            </a:r>
          </a:p>
          <a:p>
            <a:pPr>
              <a:spcAft>
                <a:spcPts val="600"/>
              </a:spcAft>
            </a:pPr>
            <a:endParaRPr lang="en-GB" sz="2000" dirty="0">
              <a:solidFill>
                <a:srgbClr val="0070C0"/>
              </a:solidFill>
              <a:latin typeface="Calibri" pitchFamily="34" charset="0"/>
            </a:endParaRPr>
          </a:p>
          <a:p>
            <a:pPr>
              <a:spcAft>
                <a:spcPts val="600"/>
              </a:spcAft>
              <a:buFont typeface="Arial" charset="0"/>
              <a:buChar char="•"/>
            </a:pPr>
            <a:r>
              <a:rPr lang="en-GB" sz="2000" dirty="0">
                <a:solidFill>
                  <a:srgbClr val="0070C0"/>
                </a:solidFill>
                <a:latin typeface="Calibri" pitchFamily="34" charset="0"/>
              </a:rPr>
              <a:t> Multiple transition points (e.g. education, care leavers, health, employment, family);</a:t>
            </a:r>
          </a:p>
          <a:p>
            <a:pPr>
              <a:spcAft>
                <a:spcPts val="600"/>
              </a:spcAft>
              <a:buFont typeface="Arial" charset="0"/>
              <a:buChar char="•"/>
            </a:pPr>
            <a:endParaRPr lang="en-GB" sz="2000" dirty="0">
              <a:solidFill>
                <a:srgbClr val="0070C0"/>
              </a:solidFill>
              <a:latin typeface="Calibri" pitchFamily="34" charset="0"/>
            </a:endParaRPr>
          </a:p>
          <a:p>
            <a:pPr>
              <a:spcAft>
                <a:spcPts val="600"/>
              </a:spcAft>
              <a:buFont typeface="Arial" charset="0"/>
              <a:buChar char="•"/>
            </a:pPr>
            <a:r>
              <a:rPr lang="en-GB" sz="2000" dirty="0">
                <a:solidFill>
                  <a:srgbClr val="0070C0"/>
                </a:solidFill>
                <a:latin typeface="Calibri" pitchFamily="34" charset="0"/>
              </a:rPr>
              <a:t> Markers of adulthood 5-7 years later than </a:t>
            </a:r>
            <a:r>
              <a:rPr lang="en-GB" sz="2000" dirty="0" smtClean="0">
                <a:solidFill>
                  <a:srgbClr val="0070C0"/>
                </a:solidFill>
                <a:latin typeface="Calibri" pitchFamily="34" charset="0"/>
              </a:rPr>
              <a:t>1970s </a:t>
            </a:r>
            <a:r>
              <a:rPr lang="en-GB" sz="2000" dirty="0">
                <a:solidFill>
                  <a:srgbClr val="0070C0"/>
                </a:solidFill>
                <a:latin typeface="Calibri" pitchFamily="34" charset="0"/>
              </a:rPr>
              <a:t>(parenthood, marriage, independent living</a:t>
            </a:r>
            <a:r>
              <a:rPr lang="en-GB" sz="2000" dirty="0" smtClean="0">
                <a:solidFill>
                  <a:srgbClr val="0070C0"/>
                </a:solidFill>
                <a:latin typeface="Calibri" pitchFamily="34" charset="0"/>
              </a:rPr>
              <a:t>).</a:t>
            </a:r>
            <a:endParaRPr lang="en-GB" sz="2000" dirty="0">
              <a:solidFill>
                <a:srgbClr val="0070C0"/>
              </a:solidFill>
              <a:latin typeface="Calibri" pitchFamily="34" charset="0"/>
            </a:endParaRPr>
          </a:p>
        </p:txBody>
      </p:sp>
      <p:pic>
        <p:nvPicPr>
          <p:cNvPr id="1026" name="Picture 2"/>
          <p:cNvPicPr>
            <a:picLocks noChangeAspect="1" noChangeArrowheads="1"/>
          </p:cNvPicPr>
          <p:nvPr/>
        </p:nvPicPr>
        <p:blipFill>
          <a:blip r:embed="rId3" cstate="print"/>
          <a:srcRect t="9836"/>
          <a:stretch>
            <a:fillRect/>
          </a:stretch>
        </p:blipFill>
        <p:spPr bwMode="auto">
          <a:xfrm>
            <a:off x="3923928" y="1844824"/>
            <a:ext cx="5112568" cy="37014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1"/>
          <p:cNvSpPr txBox="1">
            <a:spLocks noChangeArrowheads="1"/>
          </p:cNvSpPr>
          <p:nvPr/>
        </p:nvSpPr>
        <p:spPr bwMode="auto">
          <a:xfrm>
            <a:off x="395536" y="1700808"/>
            <a:ext cx="3240360" cy="4401205"/>
          </a:xfrm>
          <a:prstGeom prst="rect">
            <a:avLst/>
          </a:prstGeom>
          <a:noFill/>
          <a:ln w="9525">
            <a:noFill/>
            <a:miter lim="800000"/>
            <a:headEnd/>
            <a:tailEnd/>
          </a:ln>
        </p:spPr>
        <p:txBody>
          <a:bodyPr wrap="square">
            <a:spAutoFit/>
          </a:bodyPr>
          <a:lstStyle/>
          <a:p>
            <a:pPr>
              <a:spcAft>
                <a:spcPts val="600"/>
              </a:spcAft>
              <a:buFont typeface="Arial" charset="0"/>
              <a:buChar char="•"/>
            </a:pPr>
            <a:r>
              <a:rPr lang="en-GB" sz="2000" dirty="0">
                <a:solidFill>
                  <a:srgbClr val="0070C0"/>
                </a:solidFill>
                <a:latin typeface="Calibri" pitchFamily="34" charset="0"/>
              </a:rPr>
              <a:t> </a:t>
            </a:r>
            <a:r>
              <a:rPr lang="en-GB" sz="2000" dirty="0" smtClean="0">
                <a:solidFill>
                  <a:srgbClr val="0070C0"/>
                </a:solidFill>
                <a:latin typeface="Calibri" pitchFamily="34" charset="0"/>
              </a:rPr>
              <a:t>18-25s are 10% of UK population;</a:t>
            </a:r>
            <a:r>
              <a:rPr lang="en-GB" sz="2000" dirty="0">
                <a:solidFill>
                  <a:srgbClr val="0070C0"/>
                </a:solidFill>
                <a:latin typeface="Calibri" pitchFamily="34" charset="0"/>
              </a:rPr>
              <a:t> </a:t>
            </a:r>
            <a:r>
              <a:rPr lang="en-GB" sz="2000" dirty="0" smtClean="0">
                <a:solidFill>
                  <a:srgbClr val="0070C0"/>
                </a:solidFill>
                <a:latin typeface="Calibri" pitchFamily="34" charset="0"/>
              </a:rPr>
              <a:t>1/3 </a:t>
            </a:r>
            <a:r>
              <a:rPr lang="en-GB" sz="2000" dirty="0">
                <a:solidFill>
                  <a:srgbClr val="0070C0"/>
                </a:solidFill>
                <a:latin typeface="Calibri" pitchFamily="34" charset="0"/>
              </a:rPr>
              <a:t>of CJ </a:t>
            </a:r>
            <a:r>
              <a:rPr lang="en-GB" sz="2000" dirty="0" smtClean="0">
                <a:solidFill>
                  <a:srgbClr val="0070C0"/>
                </a:solidFill>
                <a:latin typeface="Calibri" pitchFamily="34" charset="0"/>
              </a:rPr>
              <a:t>caseload in E&amp;W;</a:t>
            </a:r>
            <a:r>
              <a:rPr lang="en-GB" sz="2000" dirty="0">
                <a:solidFill>
                  <a:srgbClr val="0070C0"/>
                </a:solidFill>
                <a:latin typeface="Calibri" pitchFamily="34" charset="0"/>
              </a:rPr>
              <a:t> </a:t>
            </a:r>
            <a:r>
              <a:rPr lang="en-GB" sz="2000" dirty="0" smtClean="0">
                <a:solidFill>
                  <a:srgbClr val="0070C0"/>
                </a:solidFill>
                <a:latin typeface="Calibri" pitchFamily="34" charset="0"/>
              </a:rPr>
              <a:t>Worst outcomes (reconviction and breach);</a:t>
            </a:r>
          </a:p>
          <a:p>
            <a:pPr>
              <a:spcAft>
                <a:spcPts val="600"/>
              </a:spcAft>
            </a:pPr>
            <a:endParaRPr lang="en-GB" sz="2000" dirty="0" smtClean="0">
              <a:solidFill>
                <a:srgbClr val="0070C0"/>
              </a:solidFill>
              <a:latin typeface="Calibri" pitchFamily="34" charset="0"/>
            </a:endParaRPr>
          </a:p>
          <a:p>
            <a:pPr>
              <a:spcAft>
                <a:spcPts val="600"/>
              </a:spcAft>
              <a:buFont typeface="Arial" charset="0"/>
              <a:buChar char="•"/>
            </a:pPr>
            <a:r>
              <a:rPr lang="en-GB" sz="2000" dirty="0">
                <a:solidFill>
                  <a:srgbClr val="0070C0"/>
                </a:solidFill>
                <a:latin typeface="Calibri" pitchFamily="34" charset="0"/>
              </a:rPr>
              <a:t> Peak age of offending internationally</a:t>
            </a:r>
            <a:r>
              <a:rPr lang="en-GB" sz="2000" dirty="0" smtClean="0">
                <a:solidFill>
                  <a:srgbClr val="0070C0"/>
                </a:solidFill>
                <a:latin typeface="Calibri" pitchFamily="34" charset="0"/>
              </a:rPr>
              <a:t>; But...peak </a:t>
            </a:r>
            <a:r>
              <a:rPr lang="en-GB" sz="2000" dirty="0">
                <a:solidFill>
                  <a:srgbClr val="0070C0"/>
                </a:solidFill>
                <a:latin typeface="Calibri" pitchFamily="34" charset="0"/>
              </a:rPr>
              <a:t>age for </a:t>
            </a:r>
            <a:r>
              <a:rPr lang="en-GB" sz="2000" dirty="0" smtClean="0">
                <a:solidFill>
                  <a:srgbClr val="0070C0"/>
                </a:solidFill>
                <a:latin typeface="Calibri" pitchFamily="34" charset="0"/>
              </a:rPr>
              <a:t>desistance;</a:t>
            </a:r>
          </a:p>
          <a:p>
            <a:pPr>
              <a:spcAft>
                <a:spcPts val="600"/>
              </a:spcAft>
              <a:buFont typeface="Arial" charset="0"/>
              <a:buChar char="•"/>
            </a:pPr>
            <a:endParaRPr lang="en-GB" sz="2000" dirty="0">
              <a:solidFill>
                <a:srgbClr val="0070C0"/>
              </a:solidFill>
              <a:latin typeface="Calibri" pitchFamily="34" charset="0"/>
            </a:endParaRPr>
          </a:p>
          <a:p>
            <a:pPr>
              <a:spcAft>
                <a:spcPts val="600"/>
              </a:spcAft>
              <a:buFont typeface="Arial" charset="0"/>
              <a:buChar char="•"/>
            </a:pPr>
            <a:r>
              <a:rPr lang="en-GB" sz="2000" dirty="0">
                <a:solidFill>
                  <a:srgbClr val="0070C0"/>
                </a:solidFill>
                <a:latin typeface="Calibri" pitchFamily="34" charset="0"/>
              </a:rPr>
              <a:t> </a:t>
            </a:r>
            <a:r>
              <a:rPr lang="en-GB" sz="2000" dirty="0" smtClean="0">
                <a:solidFill>
                  <a:srgbClr val="0070C0"/>
                </a:solidFill>
                <a:latin typeface="Calibri" pitchFamily="34" charset="0"/>
              </a:rPr>
              <a:t>Most responsive to interventions;</a:t>
            </a:r>
            <a:r>
              <a:rPr lang="en-GB" sz="2000" dirty="0">
                <a:solidFill>
                  <a:srgbClr val="0070C0"/>
                </a:solidFill>
                <a:latin typeface="Calibri" pitchFamily="34" charset="0"/>
              </a:rPr>
              <a:t> </a:t>
            </a:r>
            <a:r>
              <a:rPr lang="en-GB" sz="2000" dirty="0" smtClean="0">
                <a:solidFill>
                  <a:srgbClr val="0070C0"/>
                </a:solidFill>
                <a:latin typeface="Calibri" pitchFamily="34" charset="0"/>
              </a:rPr>
              <a:t>Successes </a:t>
            </a:r>
            <a:r>
              <a:rPr lang="en-GB" sz="2000" dirty="0">
                <a:solidFill>
                  <a:srgbClr val="0070C0"/>
                </a:solidFill>
                <a:latin typeface="Calibri" pitchFamily="34" charset="0"/>
              </a:rPr>
              <a:t>of youth justice can be </a:t>
            </a:r>
            <a:r>
              <a:rPr lang="en-GB" sz="2000" dirty="0" smtClean="0">
                <a:solidFill>
                  <a:srgbClr val="0070C0"/>
                </a:solidFill>
                <a:latin typeface="Calibri" pitchFamily="34" charset="0"/>
              </a:rPr>
              <a:t>applied.</a:t>
            </a:r>
            <a:endParaRPr lang="en-GB" sz="2000" dirty="0">
              <a:solidFill>
                <a:srgbClr val="0070C0"/>
              </a:solidFill>
              <a:latin typeface="Calibri" pitchFamily="34" charset="0"/>
            </a:endParaRPr>
          </a:p>
        </p:txBody>
      </p:sp>
      <p:pic>
        <p:nvPicPr>
          <p:cNvPr id="3" name="Picture 6"/>
          <p:cNvPicPr>
            <a:picLocks noChangeAspect="1" noChangeArrowheads="1"/>
          </p:cNvPicPr>
          <p:nvPr/>
        </p:nvPicPr>
        <p:blipFill>
          <a:blip r:embed="rId2" cstate="print"/>
          <a:srcRect l="4136" r="4862"/>
          <a:stretch>
            <a:fillRect/>
          </a:stretch>
        </p:blipFill>
        <p:spPr bwMode="auto">
          <a:xfrm>
            <a:off x="3635896" y="1700808"/>
            <a:ext cx="4968552" cy="4358855"/>
          </a:xfrm>
          <a:prstGeom prst="rect">
            <a:avLst/>
          </a:prstGeom>
          <a:noFill/>
          <a:ln w="9525">
            <a:noFill/>
            <a:miter lim="800000"/>
            <a:headEnd/>
            <a:tailEnd/>
          </a:ln>
        </p:spPr>
      </p:pic>
      <p:sp>
        <p:nvSpPr>
          <p:cNvPr id="4" name="Rectangle 4"/>
          <p:cNvSpPr>
            <a:spLocks noChangeArrowheads="1"/>
          </p:cNvSpPr>
          <p:nvPr/>
        </p:nvSpPr>
        <p:spPr bwMode="auto">
          <a:xfrm>
            <a:off x="381000" y="452438"/>
            <a:ext cx="5943600" cy="1392386"/>
          </a:xfrm>
          <a:prstGeom prst="rect">
            <a:avLst/>
          </a:prstGeom>
          <a:noFill/>
          <a:ln w="9525">
            <a:noFill/>
            <a:miter lim="800000"/>
            <a:headEnd/>
            <a:tailEnd/>
          </a:ln>
        </p:spPr>
        <p:txBody>
          <a:bodyPr/>
          <a:lstStyle/>
          <a:p>
            <a:pPr eaLnBrk="1" hangingPunct="1">
              <a:lnSpc>
                <a:spcPct val="80000"/>
              </a:lnSpc>
            </a:pPr>
            <a:r>
              <a:rPr lang="en-US" sz="2800" b="1" dirty="0" smtClean="0">
                <a:solidFill>
                  <a:srgbClr val="002060"/>
                </a:solidFill>
                <a:latin typeface="Calibri" pitchFamily="34" charset="0"/>
              </a:rPr>
              <a:t>T2A: Why young adults? </a:t>
            </a:r>
            <a:endParaRPr lang="en-US" sz="2800" b="1" dirty="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6"/>
          <p:cNvPicPr>
            <a:picLocks noChangeAspect="1" noChangeArrowheads="1"/>
          </p:cNvPicPr>
          <p:nvPr/>
        </p:nvPicPr>
        <p:blipFill>
          <a:blip r:embed="rId3" cstate="print"/>
          <a:srcRect/>
          <a:stretch>
            <a:fillRect/>
          </a:stretch>
        </p:blipFill>
        <p:spPr bwMode="auto">
          <a:xfrm>
            <a:off x="4766641" y="2202418"/>
            <a:ext cx="1890923" cy="671037"/>
          </a:xfrm>
          <a:prstGeom prst="rect">
            <a:avLst/>
          </a:prstGeom>
          <a:noFill/>
          <a:ln w="9525">
            <a:noFill/>
            <a:miter lim="800000"/>
            <a:headEnd/>
            <a:tailEnd/>
          </a:ln>
        </p:spPr>
      </p:pic>
      <p:pic>
        <p:nvPicPr>
          <p:cNvPr id="5126" name="Picture 2"/>
          <p:cNvPicPr>
            <a:picLocks noChangeAspect="1" noChangeArrowheads="1"/>
          </p:cNvPicPr>
          <p:nvPr/>
        </p:nvPicPr>
        <p:blipFill>
          <a:blip r:embed="rId4" cstate="print"/>
          <a:srcRect/>
          <a:stretch>
            <a:fillRect/>
          </a:stretch>
        </p:blipFill>
        <p:spPr bwMode="auto">
          <a:xfrm>
            <a:off x="7321748" y="3072673"/>
            <a:ext cx="1725261" cy="724210"/>
          </a:xfrm>
          <a:prstGeom prst="rect">
            <a:avLst/>
          </a:prstGeom>
          <a:noFill/>
          <a:ln w="9525">
            <a:noFill/>
            <a:miter lim="800000"/>
            <a:headEnd/>
            <a:tailEnd/>
          </a:ln>
        </p:spPr>
      </p:pic>
      <p:pic>
        <p:nvPicPr>
          <p:cNvPr id="5129" name="Picture 2"/>
          <p:cNvPicPr>
            <a:picLocks noChangeAspect="1" noChangeArrowheads="1"/>
          </p:cNvPicPr>
          <p:nvPr/>
        </p:nvPicPr>
        <p:blipFill>
          <a:blip r:embed="rId5" cstate="print"/>
          <a:srcRect/>
          <a:stretch>
            <a:fillRect/>
          </a:stretch>
        </p:blipFill>
        <p:spPr bwMode="auto">
          <a:xfrm>
            <a:off x="507615" y="4861085"/>
            <a:ext cx="1263955" cy="1263954"/>
          </a:xfrm>
          <a:prstGeom prst="rect">
            <a:avLst/>
          </a:prstGeom>
          <a:noFill/>
          <a:ln w="9525">
            <a:noFill/>
            <a:miter lim="800000"/>
            <a:headEnd/>
            <a:tailEnd/>
          </a:ln>
        </p:spPr>
      </p:pic>
      <p:pic>
        <p:nvPicPr>
          <p:cNvPr id="5131" name="Picture 2"/>
          <p:cNvPicPr>
            <a:picLocks noChangeAspect="1" noChangeArrowheads="1"/>
          </p:cNvPicPr>
          <p:nvPr/>
        </p:nvPicPr>
        <p:blipFill>
          <a:blip r:embed="rId6" cstate="print"/>
          <a:srcRect/>
          <a:stretch>
            <a:fillRect/>
          </a:stretch>
        </p:blipFill>
        <p:spPr bwMode="auto">
          <a:xfrm>
            <a:off x="7495495" y="5621000"/>
            <a:ext cx="1089685" cy="1089685"/>
          </a:xfrm>
          <a:prstGeom prst="rect">
            <a:avLst/>
          </a:prstGeom>
          <a:noFill/>
          <a:ln w="9525">
            <a:noFill/>
            <a:miter lim="800000"/>
            <a:headEnd/>
            <a:tailEnd/>
          </a:ln>
        </p:spPr>
      </p:pic>
      <p:pic>
        <p:nvPicPr>
          <p:cNvPr id="5132" name="Picture 2"/>
          <p:cNvPicPr>
            <a:picLocks noChangeAspect="1" noChangeArrowheads="1"/>
          </p:cNvPicPr>
          <p:nvPr/>
        </p:nvPicPr>
        <p:blipFill>
          <a:blip r:embed="rId7" cstate="print"/>
          <a:srcRect/>
          <a:stretch>
            <a:fillRect/>
          </a:stretch>
        </p:blipFill>
        <p:spPr bwMode="auto">
          <a:xfrm>
            <a:off x="5168786" y="973007"/>
            <a:ext cx="3015592" cy="666660"/>
          </a:xfrm>
          <a:prstGeom prst="rect">
            <a:avLst/>
          </a:prstGeom>
          <a:noFill/>
          <a:ln w="9525">
            <a:noFill/>
            <a:miter lim="800000"/>
            <a:headEnd/>
            <a:tailEnd/>
          </a:ln>
        </p:spPr>
      </p:pic>
      <p:pic>
        <p:nvPicPr>
          <p:cNvPr id="5133" name="Picture 2"/>
          <p:cNvPicPr>
            <a:picLocks noChangeAspect="1" noChangeArrowheads="1"/>
          </p:cNvPicPr>
          <p:nvPr/>
        </p:nvPicPr>
        <p:blipFill>
          <a:blip r:embed="rId8" cstate="print"/>
          <a:srcRect/>
          <a:stretch>
            <a:fillRect/>
          </a:stretch>
        </p:blipFill>
        <p:spPr bwMode="auto">
          <a:xfrm>
            <a:off x="5722382" y="4219836"/>
            <a:ext cx="2371519" cy="590985"/>
          </a:xfrm>
          <a:prstGeom prst="rect">
            <a:avLst/>
          </a:prstGeom>
          <a:noFill/>
          <a:ln w="9525">
            <a:noFill/>
            <a:miter lim="800000"/>
            <a:headEnd/>
            <a:tailEnd/>
          </a:ln>
        </p:spPr>
      </p:pic>
      <p:pic>
        <p:nvPicPr>
          <p:cNvPr id="5134" name="Picture 2"/>
          <p:cNvPicPr>
            <a:picLocks noChangeAspect="1" noChangeArrowheads="1"/>
          </p:cNvPicPr>
          <p:nvPr/>
        </p:nvPicPr>
        <p:blipFill>
          <a:blip r:embed="rId9" cstate="print"/>
          <a:srcRect/>
          <a:stretch>
            <a:fillRect/>
          </a:stretch>
        </p:blipFill>
        <p:spPr bwMode="auto">
          <a:xfrm>
            <a:off x="2200908" y="3955327"/>
            <a:ext cx="1069654" cy="1255941"/>
          </a:xfrm>
          <a:prstGeom prst="rect">
            <a:avLst/>
          </a:prstGeom>
          <a:noFill/>
          <a:ln w="9525">
            <a:noFill/>
            <a:miter lim="800000"/>
            <a:headEnd/>
            <a:tailEnd/>
          </a:ln>
        </p:spPr>
      </p:pic>
      <p:pic>
        <p:nvPicPr>
          <p:cNvPr id="5136" name="Picture 18" descr="http://www.mandbf.org/wp-content/uploads/2011/07/BTEG-logo.jpg"/>
          <p:cNvPicPr>
            <a:picLocks noChangeAspect="1" noChangeArrowheads="1"/>
          </p:cNvPicPr>
          <p:nvPr/>
        </p:nvPicPr>
        <p:blipFill>
          <a:blip r:embed="rId10" cstate="print"/>
          <a:srcRect/>
          <a:stretch>
            <a:fillRect/>
          </a:stretch>
        </p:blipFill>
        <p:spPr bwMode="auto">
          <a:xfrm>
            <a:off x="1408196" y="612450"/>
            <a:ext cx="1912958" cy="721115"/>
          </a:xfrm>
          <a:prstGeom prst="rect">
            <a:avLst/>
          </a:prstGeom>
          <a:noFill/>
          <a:ln w="9525">
            <a:noFill/>
            <a:miter lim="800000"/>
            <a:headEnd/>
            <a:tailEnd/>
          </a:ln>
        </p:spPr>
      </p:pic>
      <p:pic>
        <p:nvPicPr>
          <p:cNvPr id="1026" name="Picture 2" descr="http://www.itwresearch.com/images/made/companylogos/criminaljustice_200_172.jpg"/>
          <p:cNvPicPr>
            <a:picLocks noChangeAspect="1" noChangeArrowheads="1"/>
          </p:cNvPicPr>
          <p:nvPr/>
        </p:nvPicPr>
        <p:blipFill rotWithShape="1">
          <a:blip r:embed="rId11">
            <a:extLst>
              <a:ext uri="{28A0092B-C50C-407E-A947-70E740481C1C}">
                <a14:useLocalDpi xmlns:a14="http://schemas.microsoft.com/office/drawing/2010/main" val="0"/>
              </a:ext>
            </a:extLst>
          </a:blip>
          <a:srcRect t="22681" b="15307"/>
          <a:stretch/>
        </p:blipFill>
        <p:spPr bwMode="auto">
          <a:xfrm>
            <a:off x="2290387" y="2798684"/>
            <a:ext cx="1650836" cy="8804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isonreformtrust.org.uk/Portals/0/Images/logo.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41223" y="3779151"/>
            <a:ext cx="1370194" cy="7511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ilberforcechambershull.co.uk/images/sized/uploads/general/_E7f453d-400x250.jpg"/>
          <p:cNvPicPr>
            <a:picLocks noChangeAspect="1" noChangeArrowheads="1"/>
          </p:cNvPicPr>
          <p:nvPr/>
        </p:nvPicPr>
        <p:blipFill rotWithShape="1">
          <a:blip r:embed="rId13">
            <a:extLst>
              <a:ext uri="{28A0092B-C50C-407E-A947-70E740481C1C}">
                <a14:useLocalDpi xmlns:a14="http://schemas.microsoft.com/office/drawing/2010/main" val="0"/>
              </a:ext>
            </a:extLst>
          </a:blip>
          <a:srcRect l="-23698" t="-230855" r="23698" b="285438"/>
          <a:stretch/>
        </p:blipFill>
        <p:spPr bwMode="auto">
          <a:xfrm>
            <a:off x="1403430" y="3238885"/>
            <a:ext cx="3301672" cy="9372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ilberforcechambershull.co.uk/images/sized/uploads/general/_E7f453d-400x250.jpg"/>
          <p:cNvPicPr>
            <a:picLocks noChangeAspect="1" noChangeArrowheads="1"/>
          </p:cNvPicPr>
          <p:nvPr/>
        </p:nvPicPr>
        <p:blipFill rotWithShape="1">
          <a:blip r:embed="rId13">
            <a:extLst>
              <a:ext uri="{28A0092B-C50C-407E-A947-70E740481C1C}">
                <a14:useLocalDpi xmlns:a14="http://schemas.microsoft.com/office/drawing/2010/main" val="0"/>
              </a:ext>
            </a:extLst>
          </a:blip>
          <a:srcRect t="26667" b="29744"/>
          <a:stretch/>
        </p:blipFill>
        <p:spPr bwMode="auto">
          <a:xfrm>
            <a:off x="3115805" y="5693582"/>
            <a:ext cx="3301672" cy="8994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ntranet.catch-22.org.uk/images/catch22_logo.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6837" y="3052176"/>
            <a:ext cx="1098313" cy="14162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top-watch.org/uploads/partnerlogos/CCJS_LOGO.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24721" b="28273"/>
          <a:stretch/>
        </p:blipFill>
        <p:spPr bwMode="auto">
          <a:xfrm>
            <a:off x="507615" y="1788581"/>
            <a:ext cx="3169606" cy="572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549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381000" y="452438"/>
            <a:ext cx="5943600" cy="614362"/>
          </a:xfrm>
          <a:prstGeom prst="rect">
            <a:avLst/>
          </a:prstGeom>
          <a:noFill/>
          <a:ln w="9525">
            <a:noFill/>
            <a:miter lim="800000"/>
            <a:headEnd/>
            <a:tailEnd/>
          </a:ln>
        </p:spPr>
        <p:txBody>
          <a:bodyPr/>
          <a:lstStyle/>
          <a:p>
            <a:pPr eaLnBrk="1" hangingPunct="1">
              <a:lnSpc>
                <a:spcPct val="80000"/>
              </a:lnSpc>
            </a:pPr>
            <a:r>
              <a:rPr lang="en-US" sz="2800" b="1" dirty="0">
                <a:solidFill>
                  <a:srgbClr val="002060"/>
                </a:solidFill>
                <a:latin typeface="Calibri" panose="020F0502020204030204" pitchFamily="34" charset="0"/>
              </a:rPr>
              <a:t>The T2A Pathway</a:t>
            </a:r>
            <a:endParaRPr lang="en-US" sz="2800" b="1" dirty="0">
              <a:solidFill>
                <a:srgbClr val="0070C0"/>
              </a:solidFill>
              <a:latin typeface="Calibri" panose="020F0502020204030204" pitchFamily="34" charset="0"/>
            </a:endParaRPr>
          </a:p>
        </p:txBody>
      </p:sp>
      <p:pic>
        <p:nvPicPr>
          <p:cNvPr id="7172" name="Picture 2"/>
          <p:cNvPicPr>
            <a:picLocks noChangeAspect="1" noChangeArrowheads="1"/>
          </p:cNvPicPr>
          <p:nvPr/>
        </p:nvPicPr>
        <p:blipFill>
          <a:blip r:embed="rId3" cstate="print"/>
          <a:srcRect l="4819" r="3635"/>
          <a:stretch>
            <a:fillRect/>
          </a:stretch>
        </p:blipFill>
        <p:spPr bwMode="auto">
          <a:xfrm>
            <a:off x="1475656" y="1556792"/>
            <a:ext cx="6408712" cy="4834792"/>
          </a:xfrm>
          <a:prstGeom prst="rect">
            <a:avLst/>
          </a:prstGeom>
          <a:noFill/>
          <a:ln w="9525">
            <a:noFill/>
            <a:miter lim="800000"/>
            <a:headEnd/>
            <a:tailEnd/>
          </a:ln>
        </p:spPr>
      </p:pic>
    </p:spTree>
    <p:extLst>
      <p:ext uri="{BB962C8B-B14F-4D97-AF65-F5344CB8AC3E}">
        <p14:creationId xmlns:p14="http://schemas.microsoft.com/office/powerpoint/2010/main" val="1475580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81000" y="452438"/>
            <a:ext cx="5943600" cy="614362"/>
          </a:xfrm>
          <a:prstGeom prst="rect">
            <a:avLst/>
          </a:prstGeom>
          <a:noFill/>
          <a:ln w="9525">
            <a:noFill/>
            <a:miter lim="800000"/>
            <a:headEnd/>
            <a:tailEnd/>
          </a:ln>
        </p:spPr>
        <p:txBody>
          <a:bodyPr/>
          <a:lstStyle/>
          <a:p>
            <a:pPr>
              <a:lnSpc>
                <a:spcPct val="80000"/>
              </a:lnSpc>
            </a:pPr>
            <a:r>
              <a:rPr lang="en-US" sz="2800" b="1" dirty="0" smtClean="0">
                <a:solidFill>
                  <a:srgbClr val="002060"/>
                </a:solidFill>
                <a:latin typeface="Calibri" pitchFamily="34" charset="0"/>
              </a:rPr>
              <a:t>Demonstrating good practice</a:t>
            </a:r>
            <a:endParaRPr lang="en-US" sz="2800" b="1" dirty="0">
              <a:solidFill>
                <a:srgbClr val="002060"/>
              </a:solidFill>
              <a:latin typeface="Calibri"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4499992" y="1362784"/>
            <a:ext cx="4407780" cy="4830989"/>
          </a:xfrm>
          <a:prstGeom prst="rect">
            <a:avLst/>
          </a:prstGeom>
          <a:noFill/>
          <a:ln w="9525">
            <a:noFill/>
            <a:miter lim="800000"/>
            <a:headEnd/>
            <a:tailEnd/>
          </a:ln>
        </p:spPr>
      </p:pic>
      <p:sp>
        <p:nvSpPr>
          <p:cNvPr id="5" name="TextBox 41"/>
          <p:cNvSpPr txBox="1">
            <a:spLocks noChangeArrowheads="1"/>
          </p:cNvSpPr>
          <p:nvPr/>
        </p:nvSpPr>
        <p:spPr bwMode="auto">
          <a:xfrm>
            <a:off x="251520" y="1412776"/>
            <a:ext cx="4104456" cy="4401205"/>
          </a:xfrm>
          <a:prstGeom prst="rect">
            <a:avLst/>
          </a:prstGeom>
          <a:noFill/>
          <a:ln w="9525">
            <a:noFill/>
            <a:miter lim="800000"/>
            <a:headEnd/>
            <a:tailEnd/>
          </a:ln>
        </p:spPr>
        <p:txBody>
          <a:bodyPr wrap="square">
            <a:spAutoFit/>
          </a:bodyPr>
          <a:lstStyle/>
          <a:p>
            <a:pPr>
              <a:spcAft>
                <a:spcPts val="600"/>
              </a:spcAft>
              <a:buFont typeface="Arial" charset="0"/>
              <a:buChar char="•"/>
            </a:pPr>
            <a:r>
              <a:rPr lang="en-GB" sz="2000" dirty="0" smtClean="0">
                <a:solidFill>
                  <a:srgbClr val="0070C0"/>
                </a:solidFill>
                <a:latin typeface="Calibri" pitchFamily="34" charset="0"/>
              </a:rPr>
              <a:t> </a:t>
            </a:r>
            <a:r>
              <a:rPr lang="en-GB" sz="2000" b="1" dirty="0" smtClean="0">
                <a:solidFill>
                  <a:srgbClr val="0070C0"/>
                </a:solidFill>
                <a:latin typeface="Calibri" pitchFamily="34" charset="0"/>
              </a:rPr>
              <a:t>2008-2012</a:t>
            </a:r>
            <a:r>
              <a:rPr lang="en-GB" sz="2000" dirty="0" smtClean="0">
                <a:solidFill>
                  <a:srgbClr val="0070C0"/>
                </a:solidFill>
                <a:latin typeface="Calibri" pitchFamily="34" charset="0"/>
              </a:rPr>
              <a:t> – Three pilots based at probation stage of pathway - voluntary, relationship-based, integrated support to young adults aligned to statutory interventions;</a:t>
            </a:r>
          </a:p>
          <a:p>
            <a:pPr>
              <a:spcAft>
                <a:spcPts val="600"/>
              </a:spcAft>
            </a:pPr>
            <a:endParaRPr lang="en-GB" sz="2000" dirty="0" smtClean="0">
              <a:solidFill>
                <a:srgbClr val="0070C0"/>
              </a:solidFill>
              <a:latin typeface="Calibri" pitchFamily="34" charset="0"/>
            </a:endParaRPr>
          </a:p>
          <a:p>
            <a:pPr>
              <a:spcAft>
                <a:spcPts val="600"/>
              </a:spcAft>
              <a:buFont typeface="Arial" charset="0"/>
              <a:buChar char="•"/>
            </a:pPr>
            <a:r>
              <a:rPr lang="en-GB" sz="2000" dirty="0" smtClean="0">
                <a:solidFill>
                  <a:srgbClr val="0070C0"/>
                </a:solidFill>
                <a:latin typeface="Calibri" pitchFamily="34" charset="0"/>
              </a:rPr>
              <a:t> Reconviction down from 3/4 to 1/4; breach rates halved; employment rates trebled;</a:t>
            </a:r>
          </a:p>
          <a:p>
            <a:pPr>
              <a:spcAft>
                <a:spcPts val="600"/>
              </a:spcAft>
            </a:pPr>
            <a:endParaRPr lang="en-GB" sz="2000" dirty="0" smtClean="0">
              <a:solidFill>
                <a:srgbClr val="0070C0"/>
              </a:solidFill>
              <a:latin typeface="Calibri" pitchFamily="34" charset="0"/>
            </a:endParaRPr>
          </a:p>
          <a:p>
            <a:pPr>
              <a:spcAft>
                <a:spcPts val="600"/>
              </a:spcAft>
              <a:buFont typeface="Arial" charset="0"/>
              <a:buChar char="•"/>
            </a:pPr>
            <a:r>
              <a:rPr lang="en-GB" sz="2000" dirty="0" smtClean="0">
                <a:solidFill>
                  <a:srgbClr val="0070C0"/>
                </a:solidFill>
                <a:latin typeface="Calibri" pitchFamily="34" charset="0"/>
              </a:rPr>
              <a:t> </a:t>
            </a:r>
            <a:r>
              <a:rPr lang="en-GB" sz="2000" b="1" dirty="0" smtClean="0">
                <a:solidFill>
                  <a:srgbClr val="0070C0"/>
                </a:solidFill>
                <a:latin typeface="Calibri" pitchFamily="34" charset="0"/>
              </a:rPr>
              <a:t>2014-17</a:t>
            </a:r>
            <a:r>
              <a:rPr lang="en-GB" sz="2000" dirty="0" smtClean="0">
                <a:solidFill>
                  <a:srgbClr val="0070C0"/>
                </a:solidFill>
                <a:latin typeface="Calibri" pitchFamily="34" charset="0"/>
              </a:rPr>
              <a:t> - Six projects across the whole pathway (police, courts, probation and custody).</a:t>
            </a:r>
            <a:endParaRPr lang="en-GB" sz="2000" dirty="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81000" y="452438"/>
            <a:ext cx="5943600" cy="614362"/>
          </a:xfrm>
          <a:prstGeom prst="rect">
            <a:avLst/>
          </a:prstGeom>
          <a:noFill/>
          <a:ln w="9525">
            <a:noFill/>
            <a:miter lim="800000"/>
            <a:headEnd/>
            <a:tailEnd/>
          </a:ln>
        </p:spPr>
        <p:txBody>
          <a:bodyPr/>
          <a:lstStyle/>
          <a:p>
            <a:pPr>
              <a:lnSpc>
                <a:spcPct val="80000"/>
              </a:lnSpc>
            </a:pPr>
            <a:r>
              <a:rPr lang="en-US" sz="2800" b="1" dirty="0" smtClean="0">
                <a:solidFill>
                  <a:srgbClr val="002060"/>
                </a:solidFill>
                <a:latin typeface="Calibri" pitchFamily="34" charset="0"/>
              </a:rPr>
              <a:t>T2A Pathway Film</a:t>
            </a:r>
            <a:endParaRPr lang="en-US" sz="2800" b="1" dirty="0">
              <a:solidFill>
                <a:srgbClr val="002060"/>
              </a:solidFill>
              <a:latin typeface="Calibri"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2267744" y="1381490"/>
            <a:ext cx="4407780" cy="4830989"/>
          </a:xfrm>
          <a:prstGeom prst="rect">
            <a:avLst/>
          </a:prstGeom>
          <a:noFill/>
          <a:ln w="9525">
            <a:noFill/>
            <a:miter lim="800000"/>
            <a:headEnd/>
            <a:tailEnd/>
          </a:ln>
        </p:spPr>
      </p:pic>
    </p:spTree>
    <p:extLst>
      <p:ext uri="{BB962C8B-B14F-4D97-AF65-F5344CB8AC3E}">
        <p14:creationId xmlns:p14="http://schemas.microsoft.com/office/powerpoint/2010/main" val="3791932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FF19E364CCD144DA976F540C74DBEE7" ma:contentTypeVersion="1" ma:contentTypeDescription="Create a new document." ma:contentTypeScope="" ma:versionID="ca446bffc7bc78d3446a7e537da18bfd">
  <xsd:schema xmlns:xsd="http://www.w3.org/2001/XMLSchema" xmlns:xs="http://www.w3.org/2001/XMLSchema" xmlns:p="http://schemas.microsoft.com/office/2006/metadata/properties" xmlns:ns2="7dd52917-8266-4bd8-abeb-88033497c638" targetNamespace="http://schemas.microsoft.com/office/2006/metadata/properties" ma:root="true" ma:fieldsID="fdc8e8c829e263742a6bd9460d11e12e" ns2:_="">
    <xsd:import namespace="7dd52917-8266-4bd8-abeb-88033497c63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52917-8266-4bd8-abeb-88033497c63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dd52917-8266-4bd8-abeb-88033497c638">STRATHCYCJ-27-1481</_dlc_DocId>
    <_dlc_DocIdUrl xmlns="7dd52917-8266-4bd8-abeb-88033497c638">
      <Url>https://moss.strath.ac.uk/cycj/_layouts/DocIdRedir.aspx?ID=STRATHCYCJ-27-1481</Url>
      <Description>STRATHCYCJ-27-1481</Description>
    </_dlc_DocIdUrl>
  </documentManagement>
</p:properties>
</file>

<file path=customXml/itemProps1.xml><?xml version="1.0" encoding="utf-8"?>
<ds:datastoreItem xmlns:ds="http://schemas.openxmlformats.org/officeDocument/2006/customXml" ds:itemID="{370B1A19-9E2A-4E37-B609-5A6579BEB2EF}"/>
</file>

<file path=customXml/itemProps2.xml><?xml version="1.0" encoding="utf-8"?>
<ds:datastoreItem xmlns:ds="http://schemas.openxmlformats.org/officeDocument/2006/customXml" ds:itemID="{7AB55A51-99DD-405A-8693-BF5A0946710C}"/>
</file>

<file path=customXml/itemProps3.xml><?xml version="1.0" encoding="utf-8"?>
<ds:datastoreItem xmlns:ds="http://schemas.openxmlformats.org/officeDocument/2006/customXml" ds:itemID="{01ACC7EE-9764-421E-B3B6-605E7FC6E9CC}"/>
</file>

<file path=customXml/itemProps4.xml><?xml version="1.0" encoding="utf-8"?>
<ds:datastoreItem xmlns:ds="http://schemas.openxmlformats.org/officeDocument/2006/customXml" ds:itemID="{8BC553BE-FB33-470A-865F-5377ABE69FBF}"/>
</file>

<file path=docProps/app.xml><?xml version="1.0" encoding="utf-8"?>
<Properties xmlns="http://schemas.openxmlformats.org/officeDocument/2006/extended-properties" xmlns:vt="http://schemas.openxmlformats.org/officeDocument/2006/docPropsVTypes">
  <TotalTime>1011</TotalTime>
  <Words>1062</Words>
  <Application>Microsoft Office PowerPoint</Application>
  <PresentationFormat>On-screen Show (4:3)</PresentationFormat>
  <Paragraphs>115</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James Harvey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Harvey</dc:creator>
  <cp:lastModifiedBy>Max Rutherford</cp:lastModifiedBy>
  <cp:revision>128</cp:revision>
  <dcterms:created xsi:type="dcterms:W3CDTF">2008-01-21T12:26:31Z</dcterms:created>
  <dcterms:modified xsi:type="dcterms:W3CDTF">2016-06-09T09:04:50Z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b94a987d-b499-48d1-a07a-ad766a381172</vt:lpwstr>
  </property>
  <property fmtid="{D5CDD505-2E9C-101B-9397-08002B2CF9AE}" pid="3" name="ContentTypeId">
    <vt:lpwstr>0x010100EFF19E364CCD144DA976F540C74DBEE7</vt:lpwstr>
  </property>
</Properties>
</file>