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19" r:id="rId2"/>
    <p:sldMasterId id="2147483778" r:id="rId3"/>
    <p:sldMasterId id="2147483790" r:id="rId4"/>
    <p:sldMasterId id="2147483794" r:id="rId5"/>
    <p:sldMasterId id="2147483796" r:id="rId6"/>
  </p:sldMasterIdLst>
  <p:notesMasterIdLst>
    <p:notesMasterId r:id="rId32"/>
  </p:notesMasterIdLst>
  <p:sldIdLst>
    <p:sldId id="274" r:id="rId7"/>
    <p:sldId id="311" r:id="rId8"/>
    <p:sldId id="312" r:id="rId9"/>
    <p:sldId id="305" r:id="rId10"/>
    <p:sldId id="307" r:id="rId11"/>
    <p:sldId id="308" r:id="rId12"/>
    <p:sldId id="285" r:id="rId13"/>
    <p:sldId id="275" r:id="rId14"/>
    <p:sldId id="287" r:id="rId15"/>
    <p:sldId id="288" r:id="rId16"/>
    <p:sldId id="289" r:id="rId17"/>
    <p:sldId id="297" r:id="rId18"/>
    <p:sldId id="290" r:id="rId19"/>
    <p:sldId id="291" r:id="rId20"/>
    <p:sldId id="309" r:id="rId21"/>
    <p:sldId id="299" r:id="rId22"/>
    <p:sldId id="298" r:id="rId23"/>
    <p:sldId id="292" r:id="rId24"/>
    <p:sldId id="293" r:id="rId25"/>
    <p:sldId id="310" r:id="rId26"/>
    <p:sldId id="295" r:id="rId27"/>
    <p:sldId id="294" r:id="rId28"/>
    <p:sldId id="296" r:id="rId29"/>
    <p:sldId id="304" r:id="rId30"/>
    <p:sldId id="301" r:id="rId31"/>
  </p:sldIdLst>
  <p:sldSz cx="9144000" cy="6858000" type="screen4x3"/>
  <p:notesSz cx="6858000" cy="9144000"/>
  <p:defaultTextStyle>
    <a:lvl1pPr>
      <a:defRPr>
        <a:latin typeface="+mn-lt"/>
        <a:ea typeface="+mn-ea"/>
        <a:cs typeface="+mn-cs"/>
        <a:sym typeface="Helvetica Neue"/>
      </a:defRPr>
    </a:lvl1pPr>
    <a:lvl2pPr>
      <a:defRPr>
        <a:latin typeface="+mn-lt"/>
        <a:ea typeface="+mn-ea"/>
        <a:cs typeface="+mn-cs"/>
        <a:sym typeface="Helvetica Neue"/>
      </a:defRPr>
    </a:lvl2pPr>
    <a:lvl3pPr>
      <a:defRPr>
        <a:latin typeface="+mn-lt"/>
        <a:ea typeface="+mn-ea"/>
        <a:cs typeface="+mn-cs"/>
        <a:sym typeface="Helvetica Neue"/>
      </a:defRPr>
    </a:lvl3pPr>
    <a:lvl4pPr>
      <a:defRPr>
        <a:latin typeface="+mn-lt"/>
        <a:ea typeface="+mn-ea"/>
        <a:cs typeface="+mn-cs"/>
        <a:sym typeface="Helvetica Neue"/>
      </a:defRPr>
    </a:lvl4pPr>
    <a:lvl5pPr>
      <a:defRPr>
        <a:latin typeface="+mn-lt"/>
        <a:ea typeface="+mn-ea"/>
        <a:cs typeface="+mn-cs"/>
        <a:sym typeface="Helvetica Neue"/>
      </a:defRPr>
    </a:lvl5pPr>
    <a:lvl6pPr>
      <a:defRPr>
        <a:latin typeface="+mn-lt"/>
        <a:ea typeface="+mn-ea"/>
        <a:cs typeface="+mn-cs"/>
        <a:sym typeface="Helvetica Neue"/>
      </a:defRPr>
    </a:lvl6pPr>
    <a:lvl7pPr>
      <a:defRPr>
        <a:latin typeface="+mn-lt"/>
        <a:ea typeface="+mn-ea"/>
        <a:cs typeface="+mn-cs"/>
        <a:sym typeface="Helvetica Neue"/>
      </a:defRPr>
    </a:lvl7pPr>
    <a:lvl8pPr>
      <a:defRPr>
        <a:latin typeface="+mn-lt"/>
        <a:ea typeface="+mn-ea"/>
        <a:cs typeface="+mn-cs"/>
        <a:sym typeface="Helvetica Neue"/>
      </a:defRPr>
    </a:lvl8pPr>
    <a:lvl9pPr>
      <a:defRPr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74354" autoAdjust="0"/>
  </p:normalViewPr>
  <p:slideViewPr>
    <p:cSldViewPr>
      <p:cViewPr varScale="1">
        <p:scale>
          <a:sx n="54" d="100"/>
          <a:sy n="54" d="100"/>
        </p:scale>
        <p:origin x="18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726438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aseline="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603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buSzPct val="100000"/>
              <a:buFont typeface="Wingdings" pitchFamily="2" charset="2"/>
              <a:buChar char="§"/>
              <a:defRPr sz="1800"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50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94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101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822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202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36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340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GB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51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177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55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43D24-E8C4-435C-93F3-855AAAA5A75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81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206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228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98845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400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689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21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43D24-E8C4-435C-93F3-855AAAA5A75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0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03675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43D24-E8C4-435C-93F3-855AAAA5A75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69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181" tIns="44591" rIns="89181" bIns="44591">
            <a:normAutofit/>
          </a:bodyPr>
          <a:lstStyle/>
          <a:p>
            <a:endParaRPr lang="en-GB" sz="12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79" y="8684518"/>
            <a:ext cx="2971536" cy="457961"/>
          </a:xfrm>
          <a:prstGeom prst="rect">
            <a:avLst/>
          </a:prstGeom>
        </p:spPr>
        <p:txBody>
          <a:bodyPr lIns="89181" tIns="44591" rIns="89181" bIns="44591"/>
          <a:lstStyle/>
          <a:p>
            <a:fld id="{99243D24-E8C4-435C-93F3-855AAAA5A75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95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4" name="Shape 11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22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228600" lvl="0" indent="-228600">
              <a:buFont typeface="+mj-lt"/>
              <a:buNone/>
              <a:defRPr sz="1800"/>
            </a:pPr>
            <a:endParaRPr lang="en-GB" sz="1200" dirty="0"/>
          </a:p>
          <a:p>
            <a:pPr lvl="0">
              <a:defRPr sz="18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205807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1200" dirty="0">
              <a:latin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93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3568" y="434529"/>
            <a:ext cx="7772401" cy="198635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31640" y="2420888"/>
            <a:ext cx="6400801" cy="34671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0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79711" y="4509120"/>
            <a:ext cx="5184578" cy="21724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664150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501413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897039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046206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12540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96070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4356934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683568" y="434529"/>
            <a:ext cx="7772401" cy="198635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1331640" y="2420888"/>
            <a:ext cx="6400801" cy="34671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06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79711" y="4509120"/>
            <a:ext cx="5184578" cy="21724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7739403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999065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14" name="Shape 2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1161476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098721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23177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843521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207513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916527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5302850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118630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597953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3116166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75000"/>
              </a:lnSpc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7BC6536-6AC3-44DA-9DCD-939D9247C2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225472"/>
      </p:ext>
    </p:extLst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EF403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509120"/>
            <a:ext cx="5184576" cy="2172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4944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403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66666"/>
                </a:solidFill>
              </a:defRPr>
            </a:lvl1pPr>
            <a:lvl2pPr>
              <a:defRPr sz="24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57282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84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7039721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403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89482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403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6601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3099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19580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8177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23813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62704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10060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40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66666"/>
                </a:solidFill>
              </a:defRPr>
            </a:lvl1pPr>
            <a:lvl2pPr>
              <a:defRPr sz="24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26DB-5549-4158-92B7-F4899BA9E6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:\Logos\CBUK\Full colour logo\CBUK full colour 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31403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EF403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509120"/>
            <a:ext cx="5184576" cy="2172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50791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>
            <a:lvl1pPr defTabSz="457200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defTabSz="457200">
              <a:buSz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buSz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buSz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buSz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buSz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6010384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403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66666"/>
                </a:solidFill>
              </a:defRPr>
            </a:lvl1pPr>
            <a:lvl2pPr>
              <a:defRPr sz="24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824245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055719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403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437251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403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473486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5020158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1768517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142442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7730560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420169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3ACB-6771-4CE3-9331-D5AF9360B57A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27F-4644-4946-A2E9-15F6E8AE421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H:\Logos\CBUK\Full colour logo\CBUK full colou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05264"/>
            <a:ext cx="2088232" cy="87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851771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buChar char="–"/>
              <a:defRPr sz="3200"/>
            </a:lvl2pPr>
            <a:lvl3pPr marL="1606550" indent="-692150">
              <a:spcBef>
                <a:spcPts val="700"/>
              </a:spcBef>
              <a:buChar char="•"/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6553200" y="640678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04794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buChar char="–"/>
              <a:defRPr sz="3200"/>
            </a:lvl2pPr>
            <a:lvl3pPr marL="1606550" indent="-692150">
              <a:spcBef>
                <a:spcPts val="700"/>
              </a:spcBef>
              <a:buChar char="•"/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6553200" y="640678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493905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79613" y="4508500"/>
            <a:ext cx="5184776" cy="2173289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683568" y="434529"/>
            <a:ext cx="7772401" cy="198635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1331640" y="2420888"/>
            <a:ext cx="6400801" cy="34671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585549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buBlip>
                <a:blip r:embed="rId3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35954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19689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Blip>
                <a:blip r:embed="rId3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55257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690087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16343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01876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274242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700"/>
              </a:spcBef>
              <a:buBlip>
                <a:blip r:embed="rId3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689977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177932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700"/>
              </a:spcBef>
              <a:buBlip>
                <a:blip r:embed="rId3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28920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700"/>
              </a:spcBef>
              <a:buBlip>
                <a:blip r:embed="rId3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756573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683568" y="434529"/>
            <a:ext cx="7772401" cy="198635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1331640" y="2420888"/>
            <a:ext cx="6400801" cy="34671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22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79711" y="4509120"/>
            <a:ext cx="5184578" cy="21724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2813095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07942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029914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54403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206188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005055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660194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921762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84015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50321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295502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683568" y="434529"/>
            <a:ext cx="7772401" cy="198635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1331640" y="2420888"/>
            <a:ext cx="6400801" cy="34671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64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79711" y="4509120"/>
            <a:ext cx="5184578" cy="21724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831536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02635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4706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84933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330533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309249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83273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771616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528141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04409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66797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683568" y="434529"/>
            <a:ext cx="7772401" cy="198635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1331640" y="2420888"/>
            <a:ext cx="6400801" cy="34671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06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79711" y="4509120"/>
            <a:ext cx="5184578" cy="21724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931417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094743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14" name="Shape 2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55868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086882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650440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349614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310091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41444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35273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11069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44772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53042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75000"/>
              </a:lnSpc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7BC6536-6AC3-44DA-9DCD-939D9247C2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308155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3568" y="434529"/>
            <a:ext cx="7772401" cy="198635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31640" y="2420888"/>
            <a:ext cx="6400801" cy="34671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0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79711" y="4509120"/>
            <a:ext cx="5184578" cy="21724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592575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279245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9069906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224421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39088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4003325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754540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493411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514831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174032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147158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3300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028486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46296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>
            <a:lvl1pPr defTabSz="457200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defTabSz="457200">
              <a:buSz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buSz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buSz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buSz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buSz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3047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buChar char="–"/>
              <a:defRPr sz="3200"/>
            </a:lvl2pPr>
            <a:lvl3pPr marL="1606550" indent="-692150">
              <a:spcBef>
                <a:spcPts val="700"/>
              </a:spcBef>
              <a:buChar char="•"/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6553200" y="640678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2813978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buChar char="–"/>
              <a:defRPr sz="3200"/>
            </a:lvl2pPr>
            <a:lvl3pPr marL="1606550" indent="-692150">
              <a:spcBef>
                <a:spcPts val="700"/>
              </a:spcBef>
              <a:buChar char="•"/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6553200" y="640678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480621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79613" y="4508500"/>
            <a:ext cx="5184776" cy="2173289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683568" y="434529"/>
            <a:ext cx="7772401" cy="198635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1331640" y="2420888"/>
            <a:ext cx="6400801" cy="34671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207254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buBlip>
                <a:blip r:embed="rId3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032049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1570568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Blip>
                <a:blip r:embed="rId3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561285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47395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41492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397754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8165310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700"/>
              </a:spcBef>
              <a:buBlip>
                <a:blip r:embed="rId3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944791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308951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700"/>
              </a:spcBef>
              <a:buBlip>
                <a:blip r:embed="rId3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87067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9563" y="5805487"/>
            <a:ext cx="2089151" cy="87471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700"/>
              </a:spcBef>
              <a:buBlip>
                <a:blip r:embed="rId3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78407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683568" y="434529"/>
            <a:ext cx="7772401" cy="198635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1331640" y="2420888"/>
            <a:ext cx="6400801" cy="34671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22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79711" y="4509120"/>
            <a:ext cx="5184578" cy="21724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8009774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704333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208470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0640870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42768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980112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4640650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9883921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473937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252128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2"/>
              </a:buBlip>
              <a:defRPr sz="3200"/>
            </a:lvl1pPr>
            <a:lvl2pPr marL="963386" indent="-506186">
              <a:spcBef>
                <a:spcPts val="700"/>
              </a:spcBef>
              <a:defRPr sz="3200"/>
            </a:lvl2pPr>
            <a:lvl3pPr marL="1606550" indent="-692150">
              <a:spcBef>
                <a:spcPts val="700"/>
              </a:spcBef>
              <a:defRPr sz="3200"/>
            </a:lvl3pPr>
            <a:lvl4pPr marL="2037079" indent="-665479">
              <a:spcBef>
                <a:spcPts val="700"/>
              </a:spcBef>
              <a:defRPr sz="3200"/>
            </a:lvl4pPr>
            <a:lvl5pPr marL="2636520" indent="-807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836755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683568" y="434529"/>
            <a:ext cx="7772401" cy="198635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1331640" y="2420888"/>
            <a:ext cx="6400801" cy="34671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64" name="image2.jpeg" descr="H:\Logos\CBUK\Full colour logo\CBUK full colour rgb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79711" y="4509120"/>
            <a:ext cx="5184578" cy="21724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6066828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423393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305819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527750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9820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image" Target="../media/image2.jpeg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image" Target="../media/image1.jpeg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buBlip>
                <a:blip r:embed="rId60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1179"/>
            <a:ext cx="2133600" cy="27546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Times New Roman"/>
                <a:cs typeface="Times New Roman"/>
                <a:sym typeface="Times New Roman"/>
              </a:rPr>
              <a:pPr/>
              <a:t>‹#›</a:t>
            </a:fld>
            <a:endParaRPr>
              <a:latin typeface="Times New Roman"/>
              <a:cs typeface="Times New Roman"/>
              <a:sym typeface="Times New Roman"/>
            </a:endParaRPr>
          </a:p>
        </p:txBody>
      </p:sp>
      <p:pic>
        <p:nvPicPr>
          <p:cNvPr id="5" name="image2.jpeg" descr="H:\Logos\CBUK\Full colour logo\CBUK full colour rgb.jpg"/>
          <p:cNvPicPr/>
          <p:nvPr/>
        </p:nvPicPr>
        <p:blipFill>
          <a:blip r:embed="rId61" cstate="print">
            <a:extLst/>
          </a:blip>
          <a:stretch>
            <a:fillRect/>
          </a:stretch>
        </p:blipFill>
        <p:spPr>
          <a:xfrm>
            <a:off x="6660232" y="5805263"/>
            <a:ext cx="2088233" cy="8750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62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</p:sldLayoutIdLst>
  <p:transition spd="med"/>
  <p:txStyles>
    <p:titleStyle>
      <a:lvl1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1pPr>
      <a:lvl2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2pPr>
      <a:lvl3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3pPr>
      <a:lvl4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4pPr>
      <a:lvl5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5pPr>
      <a:lvl6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6pPr>
      <a:lvl7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7pPr>
      <a:lvl8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8pPr>
      <a:lvl9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9pPr>
    </p:titleStyle>
    <p:bodyStyle>
      <a:lvl1pPr marL="531812" indent="-531812">
        <a:spcBef>
          <a:spcPts val="600"/>
        </a:spcBef>
        <a:buSzPct val="100000"/>
        <a:buBlip>
          <a:blip r:embed="rId60"/>
        </a:buBlip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1pPr>
      <a:lvl2pPr marL="973931" indent="-516731">
        <a:spcBef>
          <a:spcPts val="600"/>
        </a:spcBef>
        <a:buSzPct val="100000"/>
        <a:buChar char="•"/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2pPr>
      <a:lvl3pPr marL="1641158" indent="-726758">
        <a:spcBef>
          <a:spcPts val="600"/>
        </a:spcBef>
        <a:buSzPct val="100000"/>
        <a:buChar char="–"/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3pPr>
      <a:lvl4pPr marL="1953895" indent="-582295">
        <a:spcBef>
          <a:spcPts val="600"/>
        </a:spcBef>
        <a:buSzPct val="100000"/>
        <a:buChar char="–"/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4pPr>
      <a:lvl5pPr marL="2535554" indent="-706754">
        <a:spcBef>
          <a:spcPts val="600"/>
        </a:spcBef>
        <a:buSzPct val="100000"/>
        <a:buChar char="»"/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5pPr>
      <a:lvl6pPr marL="2606039" indent="-320039">
        <a:spcBef>
          <a:spcPts val="600"/>
        </a:spcBef>
        <a:buSzPct val="100000"/>
        <a:buChar char="•"/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6pPr>
      <a:lvl7pPr marL="3063239" indent="-320039">
        <a:spcBef>
          <a:spcPts val="600"/>
        </a:spcBef>
        <a:buSzPct val="100000"/>
        <a:buChar char="•"/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7pPr>
      <a:lvl8pPr marL="3520440" indent="-320040">
        <a:spcBef>
          <a:spcPts val="600"/>
        </a:spcBef>
        <a:buSzPct val="100000"/>
        <a:buChar char="•"/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8pPr>
      <a:lvl9pPr marL="3977640" indent="-320040">
        <a:spcBef>
          <a:spcPts val="600"/>
        </a:spcBef>
        <a:buSzPct val="100000"/>
        <a:buChar char="•"/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buBlip>
                <a:blip r:embed="rId60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1179"/>
            <a:ext cx="2133600" cy="27546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Times New Roman"/>
                <a:cs typeface="Times New Roman"/>
                <a:sym typeface="Times New Roman"/>
              </a:rPr>
              <a:pPr/>
              <a:t>‹#›</a:t>
            </a:fld>
            <a:endParaRPr>
              <a:latin typeface="Times New Roman"/>
              <a:cs typeface="Times New Roman"/>
              <a:sym typeface="Times New Roman"/>
            </a:endParaRPr>
          </a:p>
        </p:txBody>
      </p:sp>
      <p:pic>
        <p:nvPicPr>
          <p:cNvPr id="5" name="image2.jpeg" descr="H:\Logos\CBUK\Full colour logo\CBUK full colour rgb.jpg"/>
          <p:cNvPicPr/>
          <p:nvPr/>
        </p:nvPicPr>
        <p:blipFill>
          <a:blip r:embed="rId61" cstate="print">
            <a:extLst/>
          </a:blip>
          <a:stretch>
            <a:fillRect/>
          </a:stretch>
        </p:blipFill>
        <p:spPr>
          <a:xfrm>
            <a:off x="6660232" y="5805263"/>
            <a:ext cx="2088233" cy="8750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456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  <p:sldLayoutId id="2147483750" r:id="rId31"/>
    <p:sldLayoutId id="2147483751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57" r:id="rId38"/>
    <p:sldLayoutId id="2147483758" r:id="rId39"/>
    <p:sldLayoutId id="2147483759" r:id="rId40"/>
    <p:sldLayoutId id="2147483760" r:id="rId41"/>
    <p:sldLayoutId id="2147483761" r:id="rId42"/>
    <p:sldLayoutId id="2147483762" r:id="rId43"/>
    <p:sldLayoutId id="2147483763" r:id="rId44"/>
    <p:sldLayoutId id="2147483764" r:id="rId45"/>
    <p:sldLayoutId id="2147483765" r:id="rId46"/>
    <p:sldLayoutId id="2147483766" r:id="rId47"/>
    <p:sldLayoutId id="2147483767" r:id="rId48"/>
    <p:sldLayoutId id="2147483768" r:id="rId49"/>
    <p:sldLayoutId id="2147483769" r:id="rId50"/>
    <p:sldLayoutId id="2147483770" r:id="rId51"/>
    <p:sldLayoutId id="2147483771" r:id="rId52"/>
    <p:sldLayoutId id="2147483772" r:id="rId53"/>
    <p:sldLayoutId id="2147483773" r:id="rId54"/>
    <p:sldLayoutId id="2147483774" r:id="rId55"/>
    <p:sldLayoutId id="2147483775" r:id="rId56"/>
    <p:sldLayoutId id="2147483776" r:id="rId57"/>
    <p:sldLayoutId id="2147483777" r:id="rId58"/>
  </p:sldLayoutIdLst>
  <p:transition spd="med"/>
  <p:txStyles>
    <p:titleStyle>
      <a:lvl1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1pPr>
      <a:lvl2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2pPr>
      <a:lvl3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3pPr>
      <a:lvl4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4pPr>
      <a:lvl5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5pPr>
      <a:lvl6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6pPr>
      <a:lvl7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7pPr>
      <a:lvl8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8pPr>
      <a:lvl9pPr algn="ctr">
        <a:defRPr sz="3200">
          <a:solidFill>
            <a:srgbClr val="EF4035"/>
          </a:solidFill>
          <a:latin typeface="Arial"/>
          <a:ea typeface="Arial"/>
          <a:cs typeface="Arial"/>
          <a:sym typeface="Arial"/>
        </a:defRPr>
      </a:lvl9pPr>
    </p:titleStyle>
    <p:bodyStyle>
      <a:lvl1pPr marL="531812" indent="-531812">
        <a:spcBef>
          <a:spcPts val="600"/>
        </a:spcBef>
        <a:buSzPct val="100000"/>
        <a:buBlip>
          <a:blip r:embed="rId60"/>
        </a:buBlip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1pPr>
      <a:lvl2pPr marL="973931" indent="-516731">
        <a:spcBef>
          <a:spcPts val="600"/>
        </a:spcBef>
        <a:buSzPct val="100000"/>
        <a:buChar char="•"/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2pPr>
      <a:lvl3pPr marL="1641158" indent="-726758">
        <a:spcBef>
          <a:spcPts val="600"/>
        </a:spcBef>
        <a:buSzPct val="100000"/>
        <a:buChar char="–"/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3pPr>
      <a:lvl4pPr marL="1953895" indent="-582295">
        <a:spcBef>
          <a:spcPts val="600"/>
        </a:spcBef>
        <a:buSzPct val="100000"/>
        <a:buChar char="–"/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4pPr>
      <a:lvl5pPr marL="2535554" indent="-706754">
        <a:spcBef>
          <a:spcPts val="600"/>
        </a:spcBef>
        <a:buSzPct val="100000"/>
        <a:buChar char="»"/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5pPr>
      <a:lvl6pPr marL="2606039" indent="-320039">
        <a:spcBef>
          <a:spcPts val="600"/>
        </a:spcBef>
        <a:buSzPct val="100000"/>
        <a:buChar char="•"/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6pPr>
      <a:lvl7pPr marL="3063239" indent="-320039">
        <a:spcBef>
          <a:spcPts val="600"/>
        </a:spcBef>
        <a:buSzPct val="100000"/>
        <a:buChar char="•"/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7pPr>
      <a:lvl8pPr marL="3520440" indent="-320040">
        <a:spcBef>
          <a:spcPts val="600"/>
        </a:spcBef>
        <a:buSzPct val="100000"/>
        <a:buChar char="•"/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8pPr>
      <a:lvl9pPr marL="3977640" indent="-320040">
        <a:spcBef>
          <a:spcPts val="600"/>
        </a:spcBef>
        <a:buSzPct val="100000"/>
        <a:buChar char="•"/>
        <a:defRPr sz="2800">
          <a:solidFill>
            <a:srgbClr val="666666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AA33ACB-6771-4CE3-9331-D5AF9360B57A}" type="datetimeFigureOut">
              <a:rPr lang="en-GB" kern="1200" smtClean="0">
                <a:solidFill>
                  <a:prstClr val="black">
                    <a:tint val="75000"/>
                  </a:prstClr>
                </a:solidFill>
              </a:rPr>
              <a:pPr rtl="0"/>
              <a:t>18/11/2016</a:t>
            </a:fld>
            <a:endParaRPr lang="en-GB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CA9C27F-4644-4946-A2E9-15F6E8AE4217}" type="slidenum">
              <a:rPr lang="en-GB" kern="1200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5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EF403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531813" indent="-531813" algn="l" defTabSz="914400" rtl="0" eaLnBrk="1" latinLnBrk="0" hangingPunct="1">
        <a:spcBef>
          <a:spcPct val="20000"/>
        </a:spcBef>
        <a:buClr>
          <a:srgbClr val="EF4035"/>
        </a:buClr>
        <a:buFontTx/>
        <a:buBlip>
          <a:blip r:embed="rId13"/>
        </a:buBlip>
        <a:defRPr sz="32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1pPr>
      <a:lvl2pPr marL="900113" indent="-442913" algn="l" defTabSz="914400" rtl="0" eaLnBrk="1" latinLnBrk="0" hangingPunct="1">
        <a:spcBef>
          <a:spcPct val="20000"/>
        </a:spcBef>
        <a:buClr>
          <a:srgbClr val="EF4035"/>
        </a:buClr>
        <a:buFont typeface="Arial" pitchFamily="34" charset="0"/>
        <a:buChar char="•"/>
        <a:defRPr sz="28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2pPr>
      <a:lvl3pPr marL="1433513" indent="-519113" algn="l" defTabSz="914400" rtl="0" eaLnBrk="1" latinLnBrk="0" hangingPunct="1">
        <a:spcBef>
          <a:spcPct val="20000"/>
        </a:spcBef>
        <a:buClr>
          <a:srgbClr val="EF4035"/>
        </a:buClr>
        <a:buFont typeface="Arial" pitchFamily="34" charset="0"/>
        <a:buChar char="–"/>
        <a:defRPr sz="24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3pPr>
      <a:lvl4pPr marL="1787525" indent="-415925" algn="l" defTabSz="914400" rtl="0" eaLnBrk="1" latinLnBrk="0" hangingPunct="1">
        <a:spcBef>
          <a:spcPct val="20000"/>
        </a:spcBef>
        <a:buClr>
          <a:srgbClr val="EF4035"/>
        </a:buClr>
        <a:buFont typeface="Arial" pitchFamily="34" charset="0"/>
        <a:buChar char="–"/>
        <a:defRPr sz="20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4pPr>
      <a:lvl5pPr marL="2333625" indent="-504825" algn="l" defTabSz="914400" rtl="0" eaLnBrk="1" latinLnBrk="0" hangingPunct="1">
        <a:spcBef>
          <a:spcPct val="20000"/>
        </a:spcBef>
        <a:buClr>
          <a:srgbClr val="EF4035"/>
        </a:buClr>
        <a:buFont typeface="Arial" pitchFamily="34" charset="0"/>
        <a:buChar char="»"/>
        <a:defRPr sz="20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>
              <a:defRPr/>
            </a:pPr>
            <a:endParaRPr lang="en-GB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>
              <a:defRPr/>
            </a:pPr>
            <a:endParaRPr lang="en-GB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CCA9C27F-4644-4946-A2E9-15F6E8AE4217}" type="slidenum">
              <a:rPr lang="en-GB" kern="1200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13" descr="New Pictu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84"/>
            <a:ext cx="264" cy="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8588496"/>
      </p:ext>
    </p:extLst>
  </p:cSld>
  <p:clrMap bg1="lt1" tx1="dk1" bg2="lt2" tx2="dk2" accent1="accent1" accent2="accent2" accent3="accent3" accent4="accent4" accent5="accent5" accent6="accent6" hlink="hlink" folHlink="folHlink"/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EF403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531813" indent="-531813" algn="l" defTabSz="914400" rtl="0" eaLnBrk="1" latinLnBrk="0" hangingPunct="1">
        <a:spcBef>
          <a:spcPct val="20000"/>
        </a:spcBef>
        <a:buClr>
          <a:srgbClr val="EF4035"/>
        </a:buClr>
        <a:buFontTx/>
        <a:buBlip>
          <a:blip r:embed="rId3"/>
        </a:buBlip>
        <a:defRPr sz="32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1pPr>
      <a:lvl2pPr marL="900113" indent="-442913" algn="l" defTabSz="914400" rtl="0" eaLnBrk="1" latinLnBrk="0" hangingPunct="1">
        <a:spcBef>
          <a:spcPct val="20000"/>
        </a:spcBef>
        <a:buClr>
          <a:srgbClr val="EF4035"/>
        </a:buClr>
        <a:buFont typeface="Arial" pitchFamily="34" charset="0"/>
        <a:buChar char="•"/>
        <a:defRPr sz="28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2pPr>
      <a:lvl3pPr marL="1433513" indent="-519113" algn="l" defTabSz="914400" rtl="0" eaLnBrk="1" latinLnBrk="0" hangingPunct="1">
        <a:spcBef>
          <a:spcPct val="20000"/>
        </a:spcBef>
        <a:buClr>
          <a:srgbClr val="EF4035"/>
        </a:buClr>
        <a:buFont typeface="Arial" pitchFamily="34" charset="0"/>
        <a:buChar char="–"/>
        <a:defRPr sz="24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3pPr>
      <a:lvl4pPr marL="1787525" indent="-415925" algn="l" defTabSz="914400" rtl="0" eaLnBrk="1" latinLnBrk="0" hangingPunct="1">
        <a:spcBef>
          <a:spcPct val="20000"/>
        </a:spcBef>
        <a:buClr>
          <a:srgbClr val="EF4035"/>
        </a:buClr>
        <a:buFont typeface="Arial" pitchFamily="34" charset="0"/>
        <a:buChar char="–"/>
        <a:defRPr sz="20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4pPr>
      <a:lvl5pPr marL="2333625" indent="-504825" algn="l" defTabSz="914400" rtl="0" eaLnBrk="1" latinLnBrk="0" hangingPunct="1">
        <a:spcBef>
          <a:spcPct val="20000"/>
        </a:spcBef>
        <a:buClr>
          <a:srgbClr val="EF4035"/>
        </a:buClr>
        <a:buFont typeface="Arial" pitchFamily="34" charset="0"/>
        <a:buChar char="»"/>
        <a:defRPr sz="20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B58B7CE-5E17-4BF6-92C1-8999E58BDADA}" type="slidenum">
              <a:rPr lang="en-GB" kern="1200" smtClean="0">
                <a:solidFill>
                  <a:prstClr val="black">
                    <a:tint val="75000"/>
                  </a:prstClr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EF403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531813" indent="-531813" algn="l" defTabSz="914400" rtl="0" eaLnBrk="1" latinLnBrk="0" hangingPunct="1">
        <a:spcBef>
          <a:spcPct val="20000"/>
        </a:spcBef>
        <a:buClr>
          <a:srgbClr val="EF4035"/>
        </a:buClr>
        <a:buFontTx/>
        <a:buBlip>
          <a:blip r:embed="rId3"/>
        </a:buBlip>
        <a:defRPr sz="32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1pPr>
      <a:lvl2pPr marL="900113" indent="-442913" algn="l" defTabSz="914400" rtl="0" eaLnBrk="1" latinLnBrk="0" hangingPunct="1">
        <a:spcBef>
          <a:spcPct val="20000"/>
        </a:spcBef>
        <a:buClr>
          <a:srgbClr val="EF4035"/>
        </a:buClr>
        <a:buFont typeface="Arial" pitchFamily="34" charset="0"/>
        <a:buChar char="•"/>
        <a:defRPr sz="28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2pPr>
      <a:lvl3pPr marL="1433513" indent="-519113" algn="l" defTabSz="914400" rtl="0" eaLnBrk="1" latinLnBrk="0" hangingPunct="1">
        <a:spcBef>
          <a:spcPct val="20000"/>
        </a:spcBef>
        <a:buClr>
          <a:srgbClr val="EF4035"/>
        </a:buClr>
        <a:buFont typeface="Arial" pitchFamily="34" charset="0"/>
        <a:buChar char="–"/>
        <a:defRPr sz="24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3pPr>
      <a:lvl4pPr marL="1787525" indent="-415925" algn="l" defTabSz="914400" rtl="0" eaLnBrk="1" latinLnBrk="0" hangingPunct="1">
        <a:spcBef>
          <a:spcPct val="20000"/>
        </a:spcBef>
        <a:buClr>
          <a:srgbClr val="EF4035"/>
        </a:buClr>
        <a:buFont typeface="Arial" pitchFamily="34" charset="0"/>
        <a:buChar char="–"/>
        <a:defRPr sz="20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4pPr>
      <a:lvl5pPr marL="2333625" indent="-504825" algn="l" defTabSz="914400" rtl="0" eaLnBrk="1" latinLnBrk="0" hangingPunct="1">
        <a:spcBef>
          <a:spcPct val="20000"/>
        </a:spcBef>
        <a:buClr>
          <a:srgbClr val="EF4035"/>
        </a:buClr>
        <a:buFont typeface="Arial" pitchFamily="34" charset="0"/>
        <a:buChar char="»"/>
        <a:defRPr sz="20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3ACB-6771-4CE3-9331-D5AF9360B57A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9C27F-4644-4946-A2E9-15F6E8AE42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EF403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531813" indent="-531813" algn="l" defTabSz="914400" rtl="0" eaLnBrk="1" latinLnBrk="0" hangingPunct="1">
        <a:spcBef>
          <a:spcPct val="20000"/>
        </a:spcBef>
        <a:buClr>
          <a:srgbClr val="EF4035"/>
        </a:buClr>
        <a:buFontTx/>
        <a:buBlip>
          <a:blip r:embed="rId13"/>
        </a:buBlip>
        <a:defRPr sz="32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1pPr>
      <a:lvl2pPr marL="900113" indent="-442913" algn="l" defTabSz="914400" rtl="0" eaLnBrk="1" latinLnBrk="0" hangingPunct="1">
        <a:spcBef>
          <a:spcPct val="20000"/>
        </a:spcBef>
        <a:buClr>
          <a:srgbClr val="EF4035"/>
        </a:buClr>
        <a:buFont typeface="Arial" pitchFamily="34" charset="0"/>
        <a:buChar char="•"/>
        <a:defRPr sz="28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2pPr>
      <a:lvl3pPr marL="1433513" indent="-519113" algn="l" defTabSz="914400" rtl="0" eaLnBrk="1" latinLnBrk="0" hangingPunct="1">
        <a:spcBef>
          <a:spcPct val="20000"/>
        </a:spcBef>
        <a:buClr>
          <a:srgbClr val="EF4035"/>
        </a:buClr>
        <a:buFont typeface="Arial" pitchFamily="34" charset="0"/>
        <a:buChar char="–"/>
        <a:defRPr sz="24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3pPr>
      <a:lvl4pPr marL="1787525" indent="-415925" algn="l" defTabSz="914400" rtl="0" eaLnBrk="1" latinLnBrk="0" hangingPunct="1">
        <a:spcBef>
          <a:spcPct val="20000"/>
        </a:spcBef>
        <a:buClr>
          <a:srgbClr val="EF4035"/>
        </a:buClr>
        <a:buFont typeface="Arial" pitchFamily="34" charset="0"/>
        <a:buChar char="–"/>
        <a:defRPr sz="20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4pPr>
      <a:lvl5pPr marL="2333625" indent="-504825" algn="l" defTabSz="914400" rtl="0" eaLnBrk="1" latinLnBrk="0" hangingPunct="1">
        <a:spcBef>
          <a:spcPct val="20000"/>
        </a:spcBef>
        <a:buClr>
          <a:srgbClr val="EF4035"/>
        </a:buClr>
        <a:buFont typeface="Arial" pitchFamily="34" charset="0"/>
        <a:buChar char="»"/>
        <a:defRPr sz="20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8.xml"/><Relationship Id="rId4" Type="http://schemas.openxmlformats.org/officeDocument/2006/relationships/hyperlink" Target="http://www.childhoodbereavementnetwork.org.uk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683568" y="692695"/>
            <a:ext cx="7772401" cy="147002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br>
              <a:rPr lang="en-GB" sz="3600" dirty="0">
                <a:solidFill>
                  <a:srgbClr val="EF4035"/>
                </a:solidFill>
              </a:rPr>
            </a:br>
            <a:br>
              <a:rPr lang="en-GB" dirty="0"/>
            </a:br>
            <a:endParaRPr sz="3600" dirty="0">
              <a:solidFill>
                <a:srgbClr val="EF403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3728" y="692695"/>
            <a:ext cx="529208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20000"/>
              </a:spcBef>
              <a:buClr>
                <a:srgbClr val="EF4035"/>
              </a:buClr>
              <a:defRPr/>
            </a:pPr>
            <a:r>
              <a:rPr lang="en-GB" sz="40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“All Together Now”</a:t>
            </a:r>
          </a:p>
          <a:p>
            <a:pPr algn="ctr" rtl="0">
              <a:spcBef>
                <a:spcPct val="20000"/>
              </a:spcBef>
              <a:buClr>
                <a:srgbClr val="EF4035"/>
              </a:buClr>
              <a:defRPr/>
            </a:pPr>
            <a:r>
              <a:rPr lang="en-GB" sz="28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Child Bereavement UK Scotland Development Project</a:t>
            </a:r>
          </a:p>
          <a:p>
            <a:pPr algn="ctr" rtl="0">
              <a:spcBef>
                <a:spcPct val="20000"/>
              </a:spcBef>
              <a:buClr>
                <a:srgbClr val="EF4035"/>
              </a:buClr>
              <a:defRPr/>
            </a:pPr>
            <a:r>
              <a:rPr lang="en-GB" sz="3600" b="1" kern="12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Rich Stafford</a:t>
            </a:r>
          </a:p>
          <a:p>
            <a:pPr algn="ctr" rtl="0">
              <a:spcBef>
                <a:spcPct val="20000"/>
              </a:spcBef>
              <a:buClr>
                <a:srgbClr val="EF4035"/>
              </a:buClr>
              <a:defRPr/>
            </a:pPr>
            <a:r>
              <a:rPr lang="en-GB" sz="2400" b="1" kern="12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Director of Bereavement Sector Support - </a:t>
            </a:r>
            <a:r>
              <a:rPr lang="en-GB" sz="2800" b="1" kern="12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Scotland</a:t>
            </a:r>
          </a:p>
        </p:txBody>
      </p:sp>
    </p:spTree>
    <p:extLst>
      <p:ext uri="{BB962C8B-B14F-4D97-AF65-F5344CB8AC3E}">
        <p14:creationId xmlns:p14="http://schemas.microsoft.com/office/powerpoint/2010/main" val="428312441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"/>
          <p:cNvSpPr/>
          <p:nvPr/>
        </p:nvSpPr>
        <p:spPr>
          <a:xfrm>
            <a:off x="683568" y="260645"/>
            <a:ext cx="7704857" cy="1261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rPr sz="2800" b="1" dirty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sz="4800" b="1" dirty="0"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GB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800" b="1" dirty="0"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GB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Together</a:t>
            </a:r>
            <a:r>
              <a:rPr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pic>
        <p:nvPicPr>
          <p:cNvPr id="5" name="image3.jpeg" descr="advisory group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064789" y="2060848"/>
            <a:ext cx="4942413" cy="36004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822668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697"/>
            <a:ext cx="8229600" cy="1508125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"...fixing a hole where the rain gets in..."</a:t>
            </a:r>
            <a:b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2011027"/>
            <a:ext cx="802838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3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3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reflect the needs of:</a:t>
            </a:r>
            <a:endParaRPr lang="en-GB"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Bereaved young people and families</a:t>
            </a:r>
            <a:endParaRPr lang="en-GB" dirty="0">
              <a:latin typeface="Helvetica"/>
              <a:ea typeface="+mj-ea"/>
              <a:cs typeface="Helvetica"/>
              <a:sym typeface="Helvetica"/>
            </a:endParaRPr>
          </a:p>
          <a:p>
            <a:pPr marL="0" marR="0" lvl="1" indent="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dirty="0">
              <a:latin typeface="Helvetica"/>
              <a:ea typeface="+mj-ea"/>
              <a:cs typeface="Helvetica"/>
              <a:sym typeface="Helvetica"/>
            </a:endParaRP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  Local services providing bereavement support</a:t>
            </a:r>
            <a:endParaRPr lang="en-GB" dirty="0">
              <a:latin typeface="Helvetica"/>
              <a:ea typeface="+mj-ea"/>
              <a:cs typeface="Helvetica"/>
              <a:sym typeface="Helvetica"/>
            </a:endParaRPr>
          </a:p>
          <a:p>
            <a:pPr marL="0" marR="0" lvl="1" indent="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en-GB" dirty="0">
              <a:latin typeface="Helvetica"/>
              <a:ea typeface="+mj-ea"/>
              <a:cs typeface="Helvetica"/>
              <a:sym typeface="Helvetica"/>
            </a:endParaRP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  Statutory services accessed by bereaved  </a:t>
            </a:r>
            <a:endParaRPr lang="en-GB" dirty="0">
              <a:latin typeface="Helvetica"/>
              <a:ea typeface="+mj-ea"/>
              <a:cs typeface="Helvetica"/>
              <a:sym typeface="Helvetica"/>
            </a:endParaRPr>
          </a:p>
          <a:p>
            <a:pPr marL="0" marR="0" lvl="1" indent="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     children and families</a:t>
            </a:r>
            <a:endParaRPr lang="en-GB" dirty="0">
              <a:latin typeface="Helvetica"/>
              <a:ea typeface="+mj-ea"/>
              <a:cs typeface="Helvetica"/>
              <a:sym typeface="Helvetica"/>
            </a:endParaRPr>
          </a:p>
        </p:txBody>
      </p:sp>
      <p:pic>
        <p:nvPicPr>
          <p:cNvPr id="6" name="image5.png" descr="C:\Users\Richard\Pictures\rain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60232" y="1268758"/>
            <a:ext cx="2143127" cy="2133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3.jpeg" descr="advisory group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244725" y="836712"/>
            <a:ext cx="3862291" cy="22322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898867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0963"/>
            <a:ext cx="8229600" cy="1508125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"...fixing a hole where the rain gets in..."</a:t>
            </a:r>
            <a:b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575212"/>
            <a:ext cx="80283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5.png" descr="C:\Users\Richard\Pictures\rain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699702" y="1095025"/>
            <a:ext cx="2143127" cy="21336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0" y="3085487"/>
            <a:ext cx="925252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With the intention of:</a:t>
            </a:r>
            <a:endParaRPr lang="en-GB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dirty="0">
              <a:latin typeface="Helvetica"/>
              <a:ea typeface="+mj-ea"/>
              <a:cs typeface="Helvetica"/>
              <a:sym typeface="Helvetica"/>
            </a:endParaRP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 Enhancing the profile of local bereavement initiatives.</a:t>
            </a:r>
            <a:endParaRPr lang="en-GB" dirty="0">
              <a:latin typeface="Helvetica"/>
              <a:ea typeface="+mj-ea"/>
              <a:cs typeface="Helvetica"/>
              <a:sym typeface="Helvetica"/>
            </a:endParaRPr>
          </a:p>
          <a:p>
            <a:pPr marL="0" marR="0" lvl="1" indent="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en-GB" dirty="0">
              <a:latin typeface="Helvetica"/>
              <a:ea typeface="+mj-ea"/>
              <a:cs typeface="Helvetica"/>
              <a:sym typeface="Helvetica"/>
            </a:endParaRP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 Being aware of local and national policies that impact  </a:t>
            </a:r>
          </a:p>
          <a:p>
            <a:pPr marL="0" marR="0" lvl="1" indent="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    bereavement.</a:t>
            </a:r>
            <a:endParaRPr lang="en-GB" dirty="0">
              <a:latin typeface="Helvetica"/>
              <a:ea typeface="+mj-ea"/>
              <a:cs typeface="Helvetica"/>
              <a:sym typeface="Helvetica"/>
            </a:endParaRPr>
          </a:p>
          <a:p>
            <a:pPr marL="0" marR="0" lvl="1" indent="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en-GB" dirty="0">
              <a:latin typeface="Helvetica"/>
              <a:ea typeface="+mj-ea"/>
              <a:cs typeface="Helvetica"/>
              <a:sym typeface="Helvetica"/>
            </a:endParaRP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 Working collaboratively.</a:t>
            </a:r>
          </a:p>
        </p:txBody>
      </p:sp>
      <p:pic>
        <p:nvPicPr>
          <p:cNvPr id="7" name="image3.jpeg" descr="advisory group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242982" y="1061525"/>
            <a:ext cx="3862291" cy="20239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556582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"The sun is up the sky is blue..."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Blip>
                <a:blip r:embed="rId3"/>
              </a:buBlip>
            </a:pPr>
            <a:endParaRPr lang="en-GB" dirty="0">
              <a:solidFill>
                <a:sysClr val="windowText" lastClr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Blip>
                <a:blip r:embed="rId3"/>
              </a:buBlip>
            </a:pPr>
            <a:endParaRPr lang="en-GB" dirty="0">
              <a:solidFill>
                <a:sysClr val="windowText" lastClr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Blip>
                <a:blip r:embed="rId3"/>
              </a:buBlip>
            </a:pPr>
            <a:endParaRPr lang="en-GB" dirty="0">
              <a:solidFill>
                <a:sysClr val="windowText" lastClr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Blip>
                <a:blip r:embed="rId3"/>
              </a:buBlip>
            </a:pPr>
            <a:endParaRPr lang="en-GB" dirty="0">
              <a:solidFill>
                <a:sysClr val="windowText" lastClr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Blip>
                <a:blip r:embed="rId3"/>
              </a:buBlip>
            </a:pPr>
            <a:endParaRPr lang="en-GB" dirty="0">
              <a:solidFill>
                <a:sysClr val="windowText" lastClr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Blip>
                <a:blip r:embed="rId3"/>
              </a:buBlip>
            </a:pPr>
            <a:endParaRPr lang="en-GB" dirty="0">
              <a:solidFill>
                <a:sysClr val="windowText" lastClr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Blip>
                <a:blip r:embed="rId3"/>
              </a:buBlip>
            </a:pPr>
            <a:endParaRPr lang="en-GB" dirty="0">
              <a:solidFill>
                <a:sysClr val="windowText" lastClr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Blip>
                <a:blip r:embed="rId3"/>
              </a:buBlip>
            </a:pPr>
            <a:endParaRPr lang="en-GB" dirty="0">
              <a:solidFill>
                <a:sysClr val="windowText" lastClr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Blip>
                <a:blip r:embed="rId3"/>
              </a:buBlip>
            </a:pPr>
            <a:endParaRPr lang="en-GB" dirty="0">
              <a:solidFill>
                <a:sysClr val="windowText" lastClr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Blip>
                <a:blip r:embed="rId3"/>
              </a:buBlip>
            </a:pPr>
            <a:r>
              <a:rPr lang="en-GB" dirty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b="1" dirty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Enhanced Awareness &amp; Confidence For Professionals</a:t>
            </a:r>
          </a:p>
          <a:p>
            <a:pPr marL="0" lvl="0" indent="0">
              <a:spcBef>
                <a:spcPts val="0"/>
              </a:spcBef>
              <a:buBlip>
                <a:blip r:embed="rId3"/>
              </a:buBlip>
            </a:pPr>
            <a:endParaRPr lang="en-GB" b="1" dirty="0">
              <a:solidFill>
                <a:sysClr val="windowText" lastClr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Blip>
                <a:blip r:embed="rId3"/>
              </a:buBlip>
            </a:pPr>
            <a:r>
              <a:rPr lang="en-GB" b="1" dirty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  Enhanced Support For Families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ysClr val="windowText" lastClr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ysClr val="windowText" lastClr="000000"/>
                </a:solidFill>
                <a:latin typeface="Helvetica Neue"/>
                <a:sym typeface="Helvetica Neue"/>
              </a:rPr>
              <a:t> </a:t>
            </a:r>
          </a:p>
          <a:p>
            <a:endParaRPr lang="en-GB" dirty="0"/>
          </a:p>
        </p:txBody>
      </p:sp>
      <p:pic>
        <p:nvPicPr>
          <p:cNvPr id="5" name="image6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853698" y="1412776"/>
            <a:ext cx="5436604" cy="31418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9195568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1" indent="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GB" sz="3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"to be here, there and everywhere..."</a:t>
            </a:r>
            <a:br>
              <a:rPr lang="en-GB" sz="3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b="1" dirty="0"/>
          </a:p>
        </p:txBody>
      </p:sp>
      <p:pic>
        <p:nvPicPr>
          <p:cNvPr id="4" name="image8.jpeg" descr="C:\Users\Richard\Pictures\Here There And Everywhere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3527" y="2276872"/>
            <a:ext cx="3809356" cy="277765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93"/>
          <p:cNvSpPr txBox="1">
            <a:spLocks/>
          </p:cNvSpPr>
          <p:nvPr/>
        </p:nvSpPr>
        <p:spPr>
          <a:xfrm>
            <a:off x="4266556" y="1412776"/>
            <a:ext cx="5112571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Blip>
                <a:blip r:embed="rId4"/>
              </a:buBlip>
              <a:tabLst/>
              <a:defRPr sz="1800"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sym typeface="Calibri"/>
              </a:rPr>
              <a:t>Glasgow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Blip>
                <a:blip r:embed="rId4"/>
              </a:buBlip>
              <a:tabLst/>
              <a:defRPr sz="1800"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sym typeface="Calibri"/>
              </a:rPr>
              <a:t>Edinburgh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Blip>
                <a:blip r:embed="rId4"/>
              </a:buBlip>
              <a:tabLst/>
              <a:defRPr sz="1800"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sym typeface="Calibri"/>
              </a:rPr>
              <a:t>West Lothian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Blip>
                <a:blip r:embed="rId4"/>
              </a:buBlip>
              <a:tabLst/>
              <a:defRPr sz="1800"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sym typeface="Calibri"/>
              </a:rPr>
              <a:t>Dundee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Blip>
                <a:blip r:embed="rId4"/>
              </a:buBlip>
              <a:tabLst/>
              <a:defRPr sz="1800"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sym typeface="Calibri"/>
              </a:rPr>
              <a:t>Aberdeen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Blip>
                <a:blip r:embed="rId4"/>
              </a:buBlip>
              <a:tabLst/>
              <a:defRPr sz="1800"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sym typeface="Calibri"/>
              </a:rPr>
              <a:t>Ayrshire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Blip>
                <a:blip r:embed="rId4"/>
              </a:buBlip>
              <a:tabLst/>
              <a:defRPr sz="1800"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sym typeface="Calibri"/>
              </a:rPr>
              <a:t>Lanarkshire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Blip>
                <a:blip r:embed="rId4"/>
              </a:buBlip>
              <a:tabLst/>
              <a:defRPr sz="1800"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sym typeface="Calibri"/>
              </a:rPr>
              <a:t>Fife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Blip>
                <a:blip r:embed="rId4"/>
              </a:buBlip>
              <a:tabLst/>
              <a:defRPr sz="1800"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sym typeface="Calibri"/>
              </a:rPr>
              <a:t>The Highlands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Blip>
                <a:blip r:embed="rId4"/>
              </a:buBlip>
              <a:tabLst/>
              <a:defRPr sz="1800"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sym typeface="Calibri"/>
              </a:rPr>
              <a:t>Orkney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Blip>
                <a:blip r:embed="rId4"/>
              </a:buBlip>
              <a:tabLst/>
              <a:defRPr sz="1800"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sym typeface="Calibri"/>
              </a:rPr>
              <a:t>Shetland</a:t>
            </a:r>
          </a:p>
        </p:txBody>
      </p:sp>
    </p:spTree>
    <p:extLst>
      <p:ext uri="{BB962C8B-B14F-4D97-AF65-F5344CB8AC3E}">
        <p14:creationId xmlns:p14="http://schemas.microsoft.com/office/powerpoint/2010/main" val="239240611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942" y="-101598"/>
            <a:ext cx="8229600" cy="1508125"/>
          </a:xfrm>
        </p:spPr>
        <p:txBody>
          <a:bodyPr/>
          <a:lstStyle/>
          <a:p>
            <a:pPr marL="0" marR="0" lvl="1" indent="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GB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"to be here, there and everywhere..."</a:t>
            </a:r>
            <a:br>
              <a:rPr lang="en-GB" sz="3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5123" y="1959178"/>
            <a:ext cx="480718" cy="120205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pic>
        <p:nvPicPr>
          <p:cNvPr id="1027" name="D3D1F960-FFDC-46D4-9EAE-C8CF25AE1434" descr="D3D1F960-FFDC-46D4-9EAE-C8CF25AE14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61" y="773736"/>
            <a:ext cx="2947703" cy="287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34B0843F-4180-4A26-B31B-6E4FA913E855" descr="34B0843F-4180-4A26-B31B-6E4FA913E8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4" y="3909643"/>
            <a:ext cx="2805518" cy="255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C3B472F7-8DEA-47B2-B162-D042F3C89E3D" descr="C3B472F7-8DEA-47B2-B162-D042F3C89E3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33" y="3879050"/>
            <a:ext cx="2689805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FC5034E4-4E2B-4B5E-8A81-67A5ED25AB3B" descr="FC5034E4-4E2B-4B5E-8A81-67A5ED25AB3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1922" y="835195"/>
            <a:ext cx="2812876" cy="17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82C4C79A-7288-4A9C-9AED-83987CEE229E" descr="82C4C79A-7288-4A9C-9AED-83987CEE229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29" y="4797152"/>
            <a:ext cx="2912717" cy="183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C3C5503D-EB65-4541-B4A2-605B2DF8070E" descr="C3C5503D-EB65-4541-B4A2-605B2DF8070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8434" y="2337842"/>
            <a:ext cx="1928836" cy="268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3E694F5B-FE4A-499D-997B-B40DE2783AD1" descr="3E694F5B-FE4A-499D-997B-B40DE2783AD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474" y="1086551"/>
            <a:ext cx="2452980" cy="255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4638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4863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  <a:latin typeface="Helvetica Neue"/>
                <a:sym typeface="Helvetica Neue"/>
              </a:rPr>
              <a:t>            </a:t>
            </a:r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  <a:latin typeface="Helvetica Neue"/>
                <a:sym typeface="Helvetica Neue"/>
              </a:rPr>
              <a:t>   </a:t>
            </a:r>
            <a:r>
              <a:rPr lang="en-GB" sz="4000" dirty="0">
                <a:solidFill>
                  <a:srgbClr val="FF0000"/>
                </a:solidFill>
                <a:latin typeface="Helvetica Neue"/>
                <a:sym typeface="Helvetica Neue"/>
              </a:rPr>
              <a:t>“…to the end of the beginning"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30941" y="2259043"/>
            <a:ext cx="7660108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400" dirty="0">
                <a:solidFill>
                  <a:schemeClr val="bg2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So what have we been doing?</a:t>
            </a:r>
            <a:endParaRPr kumimoji="0" lang="en-GB" sz="44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Helvetica" panose="020B0604020202020204" pitchFamily="34" charset="0"/>
              <a:ea typeface="Times New Roman"/>
              <a:cs typeface="Helvetica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198546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1" indent="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GB" sz="3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“It’s been a hard day’s night…”</a:t>
            </a:r>
            <a:br>
              <a:rPr lang="en-GB" sz="3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image9.jpeg" descr="C:\Users\Richard\Pictures\Challenges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15616" y="2420888"/>
            <a:ext cx="4536505" cy="33089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6365762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>
                <a:solidFill>
                  <a:srgbClr val="000000"/>
                </a:solidFill>
              </a:defRPr>
            </a:pPr>
            <a:r>
              <a:rPr lang="en-GB" sz="3400" b="1" dirty="0">
                <a:solidFill>
                  <a:srgbClr val="FF0000"/>
                </a:solidFill>
                <a:latin typeface="Helvetica Neue"/>
                <a:sym typeface="Helvetica Neue"/>
              </a:rPr>
              <a:t>"I know you, you know me..."</a:t>
            </a:r>
            <a:br>
              <a:rPr lang="en-GB" sz="3400" dirty="0">
                <a:solidFill>
                  <a:srgbClr val="FF0000"/>
                </a:solidFill>
                <a:latin typeface="Helvetica Neue"/>
                <a:sym typeface="Helvetica Neue"/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age10.jpeg" descr="C:\Users\Richard\Pictures\TEAM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547664" y="1412776"/>
            <a:ext cx="6126001" cy="43279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0380418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77"/>
            <a:ext cx="8229600" cy="804012"/>
          </a:xfrm>
        </p:spPr>
        <p:txBody>
          <a:bodyPr/>
          <a:lstStyle/>
          <a:p>
            <a:r>
              <a:rPr lang="en-GB" sz="3400" b="1" dirty="0">
                <a:solidFill>
                  <a:srgbClr val="FF0000"/>
                </a:solidFill>
                <a:latin typeface="Helvetica Neue"/>
                <a:sym typeface="Helvetica Neue"/>
              </a:rPr>
              <a:t>“I know you, you know me..."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79715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image11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9532" y="2060848"/>
            <a:ext cx="8532948" cy="363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1043608" y="1062970"/>
            <a:ext cx="1768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alibri"/>
              </a:rPr>
              <a:t>Not...</a:t>
            </a: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alibri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65663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Who we are and what we do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50" y="1731025"/>
            <a:ext cx="5939854" cy="393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663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2.png" descr="CBUK21 Colour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660232" y="5589240"/>
            <a:ext cx="1869989" cy="1048659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8229601" cy="4525963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300"/>
              </a:spcBef>
              <a:buSzTx/>
              <a:buNone/>
              <a:defRPr sz="1800"/>
            </a:pPr>
            <a:r>
              <a:rPr lang="en-GB" sz="3400" dirty="0">
                <a:solidFill>
                  <a:srgbClr val="F12922"/>
                </a:solidFill>
              </a:rPr>
              <a:t>“...t</a:t>
            </a:r>
            <a:r>
              <a:rPr sz="3400" dirty="0">
                <a:solidFill>
                  <a:srgbClr val="F12922"/>
                </a:solidFill>
              </a:rPr>
              <a:t>here’s a place where I can go...</a:t>
            </a:r>
            <a:r>
              <a:rPr lang="en-GB" sz="3400" dirty="0">
                <a:solidFill>
                  <a:srgbClr val="F12922"/>
                </a:solidFill>
              </a:rPr>
              <a:t>"</a:t>
            </a:r>
            <a:endParaRPr sz="3400" dirty="0">
              <a:solidFill>
                <a:srgbClr val="F12922"/>
              </a:solidFill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323528" y="980728"/>
            <a:ext cx="8640960" cy="4516621"/>
          </a:xfrm>
          <a:prstGeom prst="rect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300"/>
              </a:spcBef>
            </a:pPr>
            <a:r>
              <a:rPr sz="3600" dirty="0">
                <a:solidFill>
                  <a:srgbClr val="FFFFFF"/>
                </a:solidFill>
              </a:rPr>
              <a:t>Initially - "I wasn’t too sure what the purpose of the advisory group was".</a:t>
            </a:r>
          </a:p>
          <a:p>
            <a:pPr lvl="0">
              <a:spcBef>
                <a:spcPts val="300"/>
              </a:spcBef>
            </a:pPr>
            <a:endParaRPr lang="en-GB" sz="3600" dirty="0">
              <a:solidFill>
                <a:srgbClr val="FFFFFF"/>
              </a:solidFill>
            </a:endParaRPr>
          </a:p>
          <a:p>
            <a:pPr lvl="0">
              <a:spcBef>
                <a:spcPts val="300"/>
              </a:spcBef>
            </a:pPr>
            <a:r>
              <a:rPr sz="3600" dirty="0">
                <a:solidFill>
                  <a:srgbClr val="FFFFFF"/>
                </a:solidFill>
              </a:rPr>
              <a:t>Now – "It’s been really beneficial to bring services together, to understand each other better, and to develop a common voice“</a:t>
            </a:r>
          </a:p>
          <a:p>
            <a:pPr lvl="0">
              <a:spcBef>
                <a:spcPts val="300"/>
              </a:spcBef>
            </a:pPr>
            <a:r>
              <a:rPr sz="34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93984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"And don't you know it's </a:t>
            </a:r>
            <a:r>
              <a:rPr lang="en-GB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gonna</a:t>
            </a:r>
            <a:r>
              <a:rPr lang="en-GB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last..."</a:t>
            </a:r>
            <a:endParaRPr lang="en-GB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5400" dirty="0">
                <a:solidFill>
                  <a:sysClr val="windowText" lastClr="000000"/>
                </a:solidFill>
                <a:latin typeface="Calibri"/>
                <a:sym typeface="Calibri"/>
              </a:rPr>
              <a:t>              Sustainability</a:t>
            </a:r>
            <a:endParaRPr lang="en-GB" dirty="0"/>
          </a:p>
        </p:txBody>
      </p:sp>
      <p:pic>
        <p:nvPicPr>
          <p:cNvPr id="4" name="image18.jpeg" descr="C:\Users\Richard\Pictures\sustainability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43608" y="2743104"/>
            <a:ext cx="4864997" cy="41148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21226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70" y="-71718"/>
            <a:ext cx="8229600" cy="150812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"Say the word and you'll be free..."</a:t>
            </a:r>
            <a:endParaRPr lang="en-GB" sz="4000" b="1" dirty="0"/>
          </a:p>
        </p:txBody>
      </p:sp>
      <p:sp>
        <p:nvSpPr>
          <p:cNvPr id="4" name="Shape 127"/>
          <p:cNvSpPr/>
          <p:nvPr/>
        </p:nvSpPr>
        <p:spPr>
          <a:xfrm rot="275155">
            <a:off x="489723" y="1143710"/>
            <a:ext cx="283987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sym typeface="Comic Sans MS"/>
              </a:rPr>
              <a:t>LEARNING</a:t>
            </a:r>
          </a:p>
        </p:txBody>
      </p:sp>
      <p:sp>
        <p:nvSpPr>
          <p:cNvPr id="5" name="Rectangle 4"/>
          <p:cNvSpPr/>
          <p:nvPr/>
        </p:nvSpPr>
        <p:spPr>
          <a:xfrm rot="21098737">
            <a:off x="4793814" y="1572643"/>
            <a:ext cx="4272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GB" sz="3600" u="sng" dirty="0">
                <a:solidFill>
                  <a:srgbClr val="92D050"/>
                </a:solidFill>
                <a:latin typeface="Comic Sans MS" panose="030F0702030302020204" pitchFamily="66" charset="0"/>
              </a:rPr>
              <a:t>COLLABORATION</a:t>
            </a:r>
          </a:p>
        </p:txBody>
      </p:sp>
      <p:sp>
        <p:nvSpPr>
          <p:cNvPr id="6" name="Rectangle 5"/>
          <p:cNvSpPr/>
          <p:nvPr/>
        </p:nvSpPr>
        <p:spPr>
          <a:xfrm rot="20764224">
            <a:off x="1801460" y="1789808"/>
            <a:ext cx="3793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GB" sz="3600" dirty="0">
                <a:latin typeface="Comic Sans MS" panose="030F0702030302020204" pitchFamily="66" charset="0"/>
              </a:rPr>
              <a:t>INFORMATION</a:t>
            </a:r>
          </a:p>
        </p:txBody>
      </p:sp>
      <p:sp>
        <p:nvSpPr>
          <p:cNvPr id="7" name="Rectangle 6"/>
          <p:cNvSpPr/>
          <p:nvPr/>
        </p:nvSpPr>
        <p:spPr>
          <a:xfrm rot="589115">
            <a:off x="5831973" y="2442730"/>
            <a:ext cx="3467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GB" sz="3600" dirty="0">
                <a:solidFill>
                  <a:srgbClr val="F79646"/>
                </a:solidFill>
                <a:latin typeface="Comic Sans MS" panose="030F0702030302020204" pitchFamily="66" charset="0"/>
              </a:rPr>
              <a:t>PARTNERSHIP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0194" y="2763162"/>
            <a:ext cx="4541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GB" sz="3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COMMUNICATION</a:t>
            </a:r>
          </a:p>
        </p:txBody>
      </p:sp>
      <p:sp>
        <p:nvSpPr>
          <p:cNvPr id="9" name="Rectangle 8"/>
          <p:cNvSpPr/>
          <p:nvPr/>
        </p:nvSpPr>
        <p:spPr>
          <a:xfrm rot="21058539">
            <a:off x="6044534" y="3356901"/>
            <a:ext cx="3294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GB" sz="3600" dirty="0">
                <a:latin typeface="Comic Sans MS" panose="030F0702030302020204" pitchFamily="66" charset="0"/>
              </a:rPr>
              <a:t>AWARENESS &amp; PROFILE RAISING</a:t>
            </a:r>
          </a:p>
        </p:txBody>
      </p:sp>
      <p:sp>
        <p:nvSpPr>
          <p:cNvPr id="10" name="Rectangle 9"/>
          <p:cNvSpPr/>
          <p:nvPr/>
        </p:nvSpPr>
        <p:spPr>
          <a:xfrm rot="595389">
            <a:off x="2280412" y="3990811"/>
            <a:ext cx="3618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GB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SIGNPOSTING</a:t>
            </a:r>
          </a:p>
        </p:txBody>
      </p:sp>
      <p:sp>
        <p:nvSpPr>
          <p:cNvPr id="11" name="Shape 121"/>
          <p:cNvSpPr/>
          <p:nvPr/>
        </p:nvSpPr>
        <p:spPr>
          <a:xfrm rot="21357567">
            <a:off x="1622250" y="5145975"/>
            <a:ext cx="6294553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BREAKING DOWN  BARRIERS</a:t>
            </a:r>
          </a:p>
        </p:txBody>
      </p:sp>
      <p:sp>
        <p:nvSpPr>
          <p:cNvPr id="12" name="Rectangle 11"/>
          <p:cNvSpPr/>
          <p:nvPr/>
        </p:nvSpPr>
        <p:spPr>
          <a:xfrm rot="19438380">
            <a:off x="-12131" y="3024528"/>
            <a:ext cx="1939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TRUST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5178" y="4505064"/>
            <a:ext cx="4147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GB" sz="3600" dirty="0">
                <a:solidFill>
                  <a:srgbClr val="FF7C80"/>
                </a:solidFill>
                <a:latin typeface="Comic Sans MS" panose="030F0702030302020204" pitchFamily="66" charset="0"/>
              </a:rPr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107095720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8229600" cy="5257800"/>
          </a:xfr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r>
              <a:rPr lang="en-GB" sz="3800" dirty="0">
                <a:solidFill>
                  <a:sysClr val="windowText" lastClr="000000"/>
                </a:solidFill>
                <a:latin typeface="Calibri"/>
                <a:sym typeface="Calibri"/>
              </a:rPr>
              <a:t>     If you want to go fast, go alone. If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r>
              <a:rPr lang="en-GB" sz="3800" dirty="0">
                <a:solidFill>
                  <a:sysClr val="windowText" lastClr="000000"/>
                </a:solidFill>
                <a:latin typeface="Calibri"/>
                <a:sym typeface="Calibri"/>
              </a:rPr>
              <a:t>     you want to go far, go with others.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r>
              <a:rPr lang="en-GB" sz="2200" dirty="0">
                <a:solidFill>
                  <a:sysClr val="windowText" lastClr="000000"/>
                </a:solidFill>
                <a:latin typeface="Calibri"/>
                <a:sym typeface="Calibri"/>
              </a:rPr>
              <a:t>                                                                  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r>
              <a:rPr lang="en-GB" sz="2200" dirty="0">
                <a:solidFill>
                  <a:sysClr val="windowText" lastClr="000000"/>
                </a:solidFill>
                <a:latin typeface="Calibri"/>
                <a:sym typeface="Calibri"/>
              </a:rPr>
              <a:t>                                                                                     African proverb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32561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  <a:latin typeface="Helvetica Neue"/>
                <a:sym typeface="Helvetica Neue"/>
              </a:rPr>
              <a:t>            </a:t>
            </a:r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  <a:latin typeface="Helvetica Neue"/>
                <a:sym typeface="Helvetica Neue"/>
              </a:rPr>
              <a:t>          </a:t>
            </a:r>
            <a:r>
              <a:rPr lang="en-GB" sz="4800" dirty="0">
                <a:solidFill>
                  <a:srgbClr val="FF0000"/>
                </a:solidFill>
                <a:latin typeface="Helvetica Neue"/>
                <a:sym typeface="Helvetica Neue"/>
              </a:rPr>
              <a:t>"And in the end..."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85661575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8229600" cy="52578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“There’s nothing you can do that can’t be done...”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</a:t>
            </a:r>
            <a:r>
              <a:rPr lang="en-GB" sz="2000" b="1" dirty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John Lennon 1967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0583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sz="3600" b="1" dirty="0"/>
              <a:t>Our website</a:t>
            </a:r>
            <a:br>
              <a:rPr lang="en-GB" dirty="0"/>
            </a:br>
            <a:r>
              <a:rPr lang="en-GB" sz="2700" b="1" dirty="0">
                <a:solidFill>
                  <a:srgbClr val="666666"/>
                </a:solidFill>
              </a:rPr>
              <a:t>www.childbereavementuk.org</a:t>
            </a:r>
            <a:br>
              <a:rPr lang="en-GB" b="1" dirty="0">
                <a:solidFill>
                  <a:srgbClr val="666666"/>
                </a:solidFill>
              </a:rPr>
            </a:b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9565" t="11464" r="12905" b="10393"/>
          <a:stretch/>
        </p:blipFill>
        <p:spPr bwMode="auto">
          <a:xfrm>
            <a:off x="899592" y="1436421"/>
            <a:ext cx="7056784" cy="4152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476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4035"/>
                </a:solidFill>
              </a:rPr>
              <a:t>Why Bereavement Support?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Every 22 minutes in the UK a child is bereaved of a parent, making up some 24,000 children a year.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www.childhoodbereavementnetwork.org.uk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GB" sz="2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Scotland 2,500 parents die each year leaving dependent children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means 4,100 children under 18 are bereaved of a parent each year in Scotland.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(from Mortality Stats 2011).</a:t>
            </a: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lang="en-GB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Many more are bereaved of a grandparent, sibling, school friend or other significant person. </a:t>
            </a:r>
            <a:endParaRPr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0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417638"/>
          </a:xfrm>
        </p:spPr>
        <p:txBody>
          <a:bodyPr>
            <a:normAutofit/>
          </a:bodyPr>
          <a:lstStyle/>
          <a:p>
            <a:r>
              <a:rPr lang="en-GB" sz="3600" dirty="0"/>
              <a:t>Death is a fact of life...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02222"/>
            <a:ext cx="8229600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/>
              <a:t>     </a:t>
            </a:r>
            <a:r>
              <a:rPr lang="en-GB" sz="2400" dirty="0"/>
              <a:t> </a:t>
            </a:r>
            <a:r>
              <a:rPr lang="en-GB" sz="3200" dirty="0"/>
              <a:t>...and grief is a natural process.</a:t>
            </a:r>
          </a:p>
          <a:p>
            <a:endParaRPr lang="en-GB" sz="3200" dirty="0"/>
          </a:p>
          <a:p>
            <a:r>
              <a:rPr lang="en-GB" dirty="0"/>
              <a:t>But many people, adults and children, need more support and understanding in their grieving than they receive.</a:t>
            </a:r>
          </a:p>
          <a:p>
            <a:endParaRPr lang="en-GB" dirty="0"/>
          </a:p>
          <a:p>
            <a:r>
              <a:rPr lang="en-GB" dirty="0"/>
              <a:t>The consequences of unresolved grief can be dire.</a:t>
            </a:r>
          </a:p>
          <a:p>
            <a:endParaRPr lang="en-GB" dirty="0"/>
          </a:p>
          <a:p>
            <a:r>
              <a:rPr lang="en-GB" dirty="0"/>
              <a:t>Life expectancy is lower in more disadvantaged areas</a:t>
            </a:r>
          </a:p>
          <a:p>
            <a:pPr marL="0" indent="0">
              <a:buNone/>
            </a:pPr>
            <a:endParaRPr lang="en-GB" dirty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1100" dirty="0"/>
              <a:t>http://www.yorkpress.co.uk/news/9242248.Grieving_parents_may_die_younger__new_study_shows/</a:t>
            </a:r>
            <a:endParaRPr lang="en-GB" sz="2400" dirty="0"/>
          </a:p>
          <a:p>
            <a:endParaRPr lang="en-GB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0326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The Evidence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sz="4500" dirty="0"/>
              <a:t>Unresolved grief issues have higher incidence in:</a:t>
            </a:r>
          </a:p>
          <a:p>
            <a:endParaRPr lang="en-GB" sz="4500" dirty="0"/>
          </a:p>
          <a:p>
            <a:r>
              <a:rPr lang="en-GB" sz="4500" dirty="0"/>
              <a:t>Academic Under-Achievement</a:t>
            </a:r>
          </a:p>
          <a:p>
            <a:pPr>
              <a:buNone/>
            </a:pPr>
            <a:endParaRPr lang="en-GB" sz="4500" dirty="0"/>
          </a:p>
          <a:p>
            <a:r>
              <a:rPr lang="en-GB" sz="4500" dirty="0"/>
              <a:t>Challenging Behaviour/ Mental Health Issues</a:t>
            </a:r>
          </a:p>
          <a:p>
            <a:pPr>
              <a:buNone/>
            </a:pPr>
            <a:endParaRPr lang="en-GB" sz="4500" dirty="0"/>
          </a:p>
          <a:p>
            <a:r>
              <a:rPr lang="en-GB" sz="4500" dirty="0"/>
              <a:t>Teenage Pregnancies</a:t>
            </a:r>
          </a:p>
          <a:p>
            <a:pPr>
              <a:buNone/>
            </a:pPr>
            <a:endParaRPr lang="en-GB" sz="4500" dirty="0"/>
          </a:p>
          <a:p>
            <a:r>
              <a:rPr lang="en-GB" sz="4500" dirty="0"/>
              <a:t>Youth Offenders</a:t>
            </a:r>
          </a:p>
          <a:p>
            <a:pPr>
              <a:buNone/>
            </a:pPr>
            <a:endParaRPr lang="en-GB" sz="4500" dirty="0"/>
          </a:p>
          <a:p>
            <a:r>
              <a:rPr lang="en-GB" sz="4500" dirty="0"/>
              <a:t>Prison Populations</a:t>
            </a:r>
          </a:p>
          <a:p>
            <a:pPr>
              <a:buNone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hlinkClick r:id=""/>
            </a:endParaRPr>
          </a:p>
          <a:p>
            <a:pPr>
              <a:buNone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hlinkClick r:id=""/>
            </a:endParaRPr>
          </a:p>
          <a:p>
            <a:pPr>
              <a:buNone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hlinkClick r:id=""/>
              </a:rPr>
              <a:t>www.cbn@ncb.org.uk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None/>
            </a:pPr>
            <a:endParaRPr lang="en-GB" sz="1300" i="1" dirty="0"/>
          </a:p>
          <a:p>
            <a:pPr>
              <a:buNone/>
            </a:pPr>
            <a:r>
              <a:rPr lang="en-GB" sz="1300" i="1" dirty="0"/>
              <a:t> </a:t>
            </a:r>
            <a:endParaRPr lang="en-GB" sz="1800" dirty="0"/>
          </a:p>
          <a:p>
            <a:pPr>
              <a:buNone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5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Shape 1060"/>
          <p:cNvSpPr/>
          <p:nvPr/>
        </p:nvSpPr>
        <p:spPr>
          <a:xfrm>
            <a:off x="5538321" y="293498"/>
            <a:ext cx="3350498" cy="1384995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19" rIns="45719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                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Scotland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   Development Project</a:t>
            </a:r>
          </a:p>
        </p:txBody>
      </p:sp>
      <p:sp>
        <p:nvSpPr>
          <p:cNvPr id="1082" name="Shape 1082"/>
          <p:cNvSpPr/>
          <p:nvPr/>
        </p:nvSpPr>
        <p:spPr>
          <a:xfrm>
            <a:off x="827583" y="5949279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32041" y="1988918"/>
            <a:ext cx="3972810" cy="3477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sym typeface="Times New Roman"/>
              </a:rPr>
              <a:t>Glasgow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Edinburgh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sym typeface="Times New Roman"/>
              </a:rPr>
              <a:t>West Lothian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Dundee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sym typeface="Times New Roman"/>
              </a:rPr>
              <a:t>Aberdeen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sym typeface="Times New Roman"/>
              </a:rPr>
              <a:t>North and South Ayrshire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North and South Lanarkshire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sym typeface="Times New Roman"/>
              </a:rPr>
              <a:t>Fife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The Highlands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Orkney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sym typeface="Times New Roman"/>
              </a:rPr>
              <a:t>Shetland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768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439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0193" y="1988840"/>
            <a:ext cx="844397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“The long and winding road…”</a:t>
            </a:r>
          </a:p>
        </p:txBody>
      </p:sp>
    </p:spTree>
    <p:extLst>
      <p:ext uri="{BB962C8B-B14F-4D97-AF65-F5344CB8AC3E}">
        <p14:creationId xmlns:p14="http://schemas.microsoft.com/office/powerpoint/2010/main" val="7570963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5"/>
          <p:cNvSpPr/>
          <p:nvPr/>
        </p:nvSpPr>
        <p:spPr>
          <a:xfrm>
            <a:off x="179512" y="589725"/>
            <a:ext cx="885274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514350" indent="-514350">
              <a:lnSpc>
                <a:spcPct val="90000"/>
              </a:lnSpc>
              <a:spcBef>
                <a:spcPts val="700"/>
              </a:spcBef>
            </a:pPr>
            <a:r>
              <a:rPr sz="3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"when are you free to take some tea with me...”</a:t>
            </a:r>
          </a:p>
        </p:txBody>
      </p:sp>
      <p:pic>
        <p:nvPicPr>
          <p:cNvPr id="5" name="image7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23728" y="1556792"/>
            <a:ext cx="5256584" cy="280831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87"/>
          <p:cNvSpPr/>
          <p:nvPr/>
        </p:nvSpPr>
        <p:spPr>
          <a:xfrm>
            <a:off x="755576" y="4558853"/>
            <a:ext cx="8640963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SzPct val="100000"/>
              <a:buFontTx/>
              <a:buBlip>
                <a:blip r:embed="rId4"/>
              </a:buBlip>
            </a:pPr>
            <a:r>
              <a:rPr sz="3400" dirty="0">
                <a:latin typeface="Calibri"/>
                <a:ea typeface="Calibri"/>
                <a:cs typeface="Calibri"/>
                <a:sym typeface="Calibri"/>
              </a:rPr>
              <a:t>  Voluntary Sector Services.</a:t>
            </a:r>
          </a:p>
          <a:p>
            <a:pPr>
              <a:buSzPct val="100000"/>
              <a:buFontTx/>
              <a:buBlip>
                <a:blip r:embed="rId4"/>
              </a:buBlip>
            </a:pPr>
            <a:r>
              <a:rPr sz="3400" dirty="0">
                <a:latin typeface="Calibri"/>
                <a:ea typeface="Calibri"/>
                <a:cs typeface="Calibri"/>
                <a:sym typeface="Calibri"/>
              </a:rPr>
              <a:t>  Statutory Services </a:t>
            </a:r>
          </a:p>
          <a:p>
            <a:pPr>
              <a:buSzPct val="100000"/>
              <a:buFontTx/>
              <a:buBlip>
                <a:blip r:embed="rId4"/>
              </a:buBlip>
            </a:pPr>
            <a:r>
              <a:rPr sz="3400" dirty="0">
                <a:latin typeface="Calibri"/>
                <a:ea typeface="Calibri"/>
                <a:cs typeface="Calibri"/>
                <a:sym typeface="Calibri"/>
              </a:rPr>
              <a:t>  Other Stakeholders  </a:t>
            </a:r>
          </a:p>
        </p:txBody>
      </p:sp>
    </p:spTree>
    <p:extLst>
      <p:ext uri="{BB962C8B-B14F-4D97-AF65-F5344CB8AC3E}">
        <p14:creationId xmlns:p14="http://schemas.microsoft.com/office/powerpoint/2010/main" val="32268755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BUK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BUK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19E364CCD144DA976F540C74DBEE7" ma:contentTypeVersion="1" ma:contentTypeDescription="Create a new document." ma:contentTypeScope="" ma:versionID="e8694b44bd02235059bb455c55a8c730">
  <xsd:schema xmlns:xsd="http://www.w3.org/2001/XMLSchema" xmlns:xs="http://www.w3.org/2001/XMLSchema" xmlns:p="http://schemas.microsoft.com/office/2006/metadata/properties" xmlns:ns2="7dd52917-8266-4bd8-abeb-88033497c638" targetNamespace="http://schemas.microsoft.com/office/2006/metadata/properties" ma:root="true" ma:fieldsID="327f50915a18ade91c74d6bf3c8ac049" ns2:_="">
    <xsd:import namespace="7dd52917-8266-4bd8-abeb-88033497c6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52917-8266-4bd8-abeb-88033497c63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dd52917-8266-4bd8-abeb-88033497c638">STRATHCYCJ-27-2203</_dlc_DocId>
    <_dlc_DocIdUrl xmlns="7dd52917-8266-4bd8-abeb-88033497c638">
      <Url>https://moss.strath.ac.uk/cycj/_layouts/15/DocIdRedir.aspx?ID=STRATHCYCJ-27-2203</Url>
      <Description>STRATHCYCJ-27-2203</Description>
    </_dlc_DocIdUrl>
  </documentManagement>
</p:properties>
</file>

<file path=customXml/itemProps1.xml><?xml version="1.0" encoding="utf-8"?>
<ds:datastoreItem xmlns:ds="http://schemas.openxmlformats.org/officeDocument/2006/customXml" ds:itemID="{D0D123DF-DBA7-4021-BF34-265D3DC6736E}"/>
</file>

<file path=customXml/itemProps2.xml><?xml version="1.0" encoding="utf-8"?>
<ds:datastoreItem xmlns:ds="http://schemas.openxmlformats.org/officeDocument/2006/customXml" ds:itemID="{0AB112C6-DF19-4798-940E-19EABCC45B60}"/>
</file>

<file path=customXml/itemProps3.xml><?xml version="1.0" encoding="utf-8"?>
<ds:datastoreItem xmlns:ds="http://schemas.openxmlformats.org/officeDocument/2006/customXml" ds:itemID="{B3ED7B4D-524B-4B36-9318-8184AE5FFA89}"/>
</file>

<file path=customXml/itemProps4.xml><?xml version="1.0" encoding="utf-8"?>
<ds:datastoreItem xmlns:ds="http://schemas.openxmlformats.org/officeDocument/2006/customXml" ds:itemID="{ABFAAAF1-8D2C-4308-8258-8E91FCB3D9BD}"/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576</Words>
  <Application>Microsoft Office PowerPoint</Application>
  <PresentationFormat>On-screen Show (4:3)</PresentationFormat>
  <Paragraphs>150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Arial Rounded MT Bold</vt:lpstr>
      <vt:lpstr>Avenir Book</vt:lpstr>
      <vt:lpstr>Calibri</vt:lpstr>
      <vt:lpstr>Comic Sans MS</vt:lpstr>
      <vt:lpstr>Helvetica</vt:lpstr>
      <vt:lpstr>Helvetica Neue</vt:lpstr>
      <vt:lpstr>Times New Roman</vt:lpstr>
      <vt:lpstr>Wingdings</vt:lpstr>
      <vt:lpstr>1_Default</vt:lpstr>
      <vt:lpstr>2_Default</vt:lpstr>
      <vt:lpstr>Office Theme</vt:lpstr>
      <vt:lpstr>1_CBUK PP Template</vt:lpstr>
      <vt:lpstr>3_CBUK Template</vt:lpstr>
      <vt:lpstr>2_Office Theme</vt:lpstr>
      <vt:lpstr>  </vt:lpstr>
      <vt:lpstr>Who we are and what we do</vt:lpstr>
      <vt:lpstr>  Our website www.childbereavementuk.org  </vt:lpstr>
      <vt:lpstr>Why Bereavement Support?</vt:lpstr>
      <vt:lpstr>Death is a fact of life...</vt:lpstr>
      <vt:lpstr>The Evidence Base</vt:lpstr>
      <vt:lpstr>PowerPoint Presentation</vt:lpstr>
      <vt:lpstr>PowerPoint Presentation</vt:lpstr>
      <vt:lpstr>PowerPoint Presentation</vt:lpstr>
      <vt:lpstr>PowerPoint Presentation</vt:lpstr>
      <vt:lpstr>"...fixing a hole where the rain gets in..." </vt:lpstr>
      <vt:lpstr>"...fixing a hole where the rain gets in..." </vt:lpstr>
      <vt:lpstr>"The sun is up the sky is blue..."</vt:lpstr>
      <vt:lpstr>"to be here, there and everywhere..." </vt:lpstr>
      <vt:lpstr>"to be here, there and everywhere..." </vt:lpstr>
      <vt:lpstr>PowerPoint Presentation</vt:lpstr>
      <vt:lpstr>“It’s been a hard day’s night…” </vt:lpstr>
      <vt:lpstr>"I know you, you know me..." </vt:lpstr>
      <vt:lpstr>“I know you, you know me..."</vt:lpstr>
      <vt:lpstr>PowerPoint Presentation</vt:lpstr>
      <vt:lpstr>"And don't you know it's gonna last..."</vt:lpstr>
      <vt:lpstr>"Say the word and you'll be free..."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</dc:creator>
  <cp:lastModifiedBy>Richard Stafford</cp:lastModifiedBy>
  <cp:revision>272</cp:revision>
  <dcterms:modified xsi:type="dcterms:W3CDTF">2016-11-18T07:39:13Z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505a7d3d-a0d8-44a1-9081-90b49e5b0f29</vt:lpwstr>
  </property>
  <property fmtid="{D5CDD505-2E9C-101B-9397-08002B2CF9AE}" pid="3" name="ContentTypeId">
    <vt:lpwstr>0x010100EFF19E364CCD144DA976F540C74DBEE7</vt:lpwstr>
  </property>
</Properties>
</file>